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notesMasterIdLst>
    <p:notesMasterId r:id="rId32"/>
  </p:notesMasterIdLst>
  <p:sldIdLst>
    <p:sldId id="5677" r:id="rId6"/>
    <p:sldId id="2147481745" r:id="rId7"/>
    <p:sldId id="2147481746" r:id="rId8"/>
    <p:sldId id="2147481747" r:id="rId9"/>
    <p:sldId id="2134959579" r:id="rId10"/>
    <p:sldId id="2147481709" r:id="rId11"/>
    <p:sldId id="2147481533" r:id="rId12"/>
    <p:sldId id="2147481707" r:id="rId13"/>
    <p:sldId id="2147481748" r:id="rId14"/>
    <p:sldId id="2147481584" r:id="rId15"/>
    <p:sldId id="2147481749" r:id="rId16"/>
    <p:sldId id="2147481540" r:id="rId17"/>
    <p:sldId id="2147481658" r:id="rId18"/>
    <p:sldId id="2147481682" r:id="rId19"/>
    <p:sldId id="2147481683" r:id="rId20"/>
    <p:sldId id="2147481653" r:id="rId21"/>
    <p:sldId id="2147481654" r:id="rId22"/>
    <p:sldId id="2147481619" r:id="rId23"/>
    <p:sldId id="2147481655" r:id="rId24"/>
    <p:sldId id="2147481656" r:id="rId25"/>
    <p:sldId id="2147481708" r:id="rId26"/>
    <p:sldId id="2147481667" r:id="rId27"/>
    <p:sldId id="2147481668" r:id="rId28"/>
    <p:sldId id="2147481710" r:id="rId29"/>
    <p:sldId id="2134959591" r:id="rId30"/>
    <p:sldId id="21474817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1CD804-184B-2DFA-FB57-D8FC982CA181}" name="Georg Bischof" initials="GB" userId="S::gbischof@pumabiotechnology.com::019dcded-c596-4e3e-ade9-ad4c28d24294" providerId="AD"/>
  <p188:author id="{825E3E06-7B01-8A32-D3ED-3D8AEAB5784E}" name="Douglas Hunt" initials="DH" userId="S::dmhunt@pumabiotechnology.com::448eca7d-9828-472f-a530-a62122091289" providerId="AD"/>
  <p188:author id="{5F650608-95DA-50C0-D2A2-DF61077AC66F}" name="Petra Rietschel" initials="PR" userId="S::prietschel@pumabiotechnology.com::a756be6a-80e0-4203-b049-32c1f123e2a1" providerId="AD"/>
  <p188:author id="{A0825C0F-51D1-5FAD-5AB1-B8E035E899D8}" name="Shannon Landergan" initials="SL" userId="S::slandergan@pumabiotechnology.com::b37e60b5-e54c-43e6-9a32-05c471d56de4" providerId="AD"/>
  <p188:author id="{D9B40F61-A14E-3A32-FAC5-32F377CFD6E2}" name="Judy Bebchuk" initials="" userId="S::jbebchuk@pumabiotechnology.com::6abd6097-8fea-4843-abc0-ee3760e1dcc4" providerId="AD"/>
  <p188:author id="{26761965-C418-5AF4-578D-734FAAF97AF4}" name="Hadi Danaee" initials="HD" userId="S::hdanaee@pumabiotechnology.com::a8430155-4064-4544-81c1-cf8cc55b4f12" providerId="AD"/>
  <p188:author id="{9EFD5B67-39B7-646B-4EAA-095B53613845}" name="Elaine Wong" initials="" userId="S::ewong@pumabiotechnology.com::110726d5-dfd5-410e-a307-a9fc65ebd86a" providerId="AD"/>
  <p188:author id="{EEC7E270-4FF5-E5AC-E4E3-989712B7BD0E}" name="Beth Lowenthal" initials="BL" userId="S::blowenthal@pumabiotechnology.com::22628020-5689-4f8e-a738-6af5748ef5b1" providerId="AD"/>
  <p188:author id="{0345DA9F-96E6-0BFE-5178-F767B50397D8}" name="Dan DiPrimeo" initials="DD" userId="S::ddiprimeo@pumabiotechnology.com::1a2247c2-2b3d-4b70-9d1b-feee56b5aebc" providerId="AD"/>
  <p188:author id="{1A1FC6A1-4EA4-6C97-0E6F-D3D6D183D7A6}" name="Lisa Eli" initials="LE" userId="S::leli@pumabiotechnology.com::9ac284b3-5cb9-479c-862c-ccd9eb705312" providerId="AD"/>
  <p188:author id="{7BC3E4A9-D2EE-B867-DD4C-39306EB68447}" name="Rico Ustaris" initials="RU" userId="S::rustaris@pumabiotechnology.com::d3512952-d00a-49ec-827f-386fb12914a3" providerId="AD"/>
  <p188:author id="{87DDDAB3-417B-C1F7-F985-C8014AF266BC}" name="Ginting, Theo" initials="TG" userId="S::theo.ginting@iqvia.com::362878ee-1380-4a43-9649-f6150aff8ace" providerId="AD"/>
  <p188:author id="{D5D67CC9-55EA-0048-E8D5-B2907FD8A62C}" name="Aimee Frazier" initials="AF" userId="S::afrazier@pumabiotechnology.com::f31f7e6e-fa85-409a-af7b-3bdfb38cfa18" providerId="AD"/>
  <p188:author id="{5FE89ACE-EDCF-4B91-0438-7072B394C0EF}" name="Alan Auerbach" initials="" userId="S::ahauerbach@pumabiotechnology.com::6cce15cb-dc20-44d4-a5a8-c5076493af0d" providerId="AD"/>
  <p188:author id="{CCCE87E2-DBAB-0159-B624-D1C4D6C9ECB5}" name="Ken Wiehe" initials="KW" userId="S::kwiehe@pumabiotechnology.com::8440beb7-ef3c-4b30-95cd-a3681fc94317" providerId="AD"/>
  <p188:author id="{A22679EA-87AB-E124-3C4E-E9C99754BD9A}" name="PRASAD, SHUBHANGI" initials="SP" userId="S::shubhangi.prasad@iqvia.com::a822b3d6-2a68-4947-9645-5fbf5dc17623" providerId="AD"/>
  <p188:author id="{003B10EF-098F-3D21-824C-420052B25A9C}" name="Shagufta Ahmed" initials="SA" userId="S::sahmed@pumabiotechnology.com::6e040c65-2794-4c6a-99a4-349f46d551a2" providerId="AD"/>
  <p188:author id="{9FD9E4F4-1E87-8BA1-09E3-129D1A60B34E}" name="Vinay Devendrappa" initials="VD" userId="S::vdevendrappa@pumabiotechnology.com::29e37267-8823-4ddd-9b4d-f8014777e0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0"/>
    <p:restoredTop sz="94692"/>
  </p:normalViewPr>
  <p:slideViewPr>
    <p:cSldViewPr snapToGrid="0">
      <p:cViewPr varScale="1">
        <p:scale>
          <a:sx n="59" d="100"/>
          <a:sy n="59" d="100"/>
        </p:scale>
        <p:origin x="8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 Ohanesian" userId="3f7e1b01-daac-4487-9a29-c1db13c31acc" providerId="ADAL" clId="{6A408700-EB78-42A3-AD79-CCF4D94CB929}"/>
    <pc:docChg chg="delSld delMainMaster">
      <pc:chgData name="Mariann Ohanesian" userId="3f7e1b01-daac-4487-9a29-c1db13c31acc" providerId="ADAL" clId="{6A408700-EB78-42A3-AD79-CCF4D94CB929}" dt="2026-05-08T13:29:51.623" v="26" actId="47"/>
      <pc:docMkLst>
        <pc:docMk/>
      </pc:docMkLst>
      <pc:sldChg chg="del">
        <pc:chgData name="Mariann Ohanesian" userId="3f7e1b01-daac-4487-9a29-c1db13c31acc" providerId="ADAL" clId="{6A408700-EB78-42A3-AD79-CCF4D94CB929}" dt="2026-05-08T13:29:15.282" v="13" actId="47"/>
        <pc:sldMkLst>
          <pc:docMk/>
          <pc:sldMk cId="2670415308" sldId="493"/>
        </pc:sldMkLst>
      </pc:sldChg>
      <pc:sldChg chg="del">
        <pc:chgData name="Mariann Ohanesian" userId="3f7e1b01-daac-4487-9a29-c1db13c31acc" providerId="ADAL" clId="{6A408700-EB78-42A3-AD79-CCF4D94CB929}" dt="2026-05-08T13:29:09.381" v="2" actId="47"/>
        <pc:sldMkLst>
          <pc:docMk/>
          <pc:sldMk cId="3794764070" sldId="6880"/>
        </pc:sldMkLst>
      </pc:sldChg>
      <pc:sldChg chg="del">
        <pc:chgData name="Mariann Ohanesian" userId="3f7e1b01-daac-4487-9a29-c1db13c31acc" providerId="ADAL" clId="{6A408700-EB78-42A3-AD79-CCF4D94CB929}" dt="2026-05-08T13:29:51.623" v="26" actId="47"/>
        <pc:sldMkLst>
          <pc:docMk/>
          <pc:sldMk cId="3163675373" sldId="8549"/>
        </pc:sldMkLst>
      </pc:sldChg>
      <pc:sldChg chg="del">
        <pc:chgData name="Mariann Ohanesian" userId="3f7e1b01-daac-4487-9a29-c1db13c31acc" providerId="ADAL" clId="{6A408700-EB78-42A3-AD79-CCF4D94CB929}" dt="2026-05-08T13:29:08.526" v="1" actId="47"/>
        <pc:sldMkLst>
          <pc:docMk/>
          <pc:sldMk cId="3357172859" sldId="2134959233"/>
        </pc:sldMkLst>
      </pc:sldChg>
      <pc:sldChg chg="del">
        <pc:chgData name="Mariann Ohanesian" userId="3f7e1b01-daac-4487-9a29-c1db13c31acc" providerId="ADAL" clId="{6A408700-EB78-42A3-AD79-CCF4D94CB929}" dt="2026-05-08T13:29:42.873" v="19" actId="47"/>
        <pc:sldMkLst>
          <pc:docMk/>
          <pc:sldMk cId="256618996" sldId="2134959266"/>
        </pc:sldMkLst>
      </pc:sldChg>
      <pc:sldChg chg="del">
        <pc:chgData name="Mariann Ohanesian" userId="3f7e1b01-daac-4487-9a29-c1db13c31acc" providerId="ADAL" clId="{6A408700-EB78-42A3-AD79-CCF4D94CB929}" dt="2026-05-08T13:29:43.997" v="20" actId="47"/>
        <pc:sldMkLst>
          <pc:docMk/>
          <pc:sldMk cId="95146320" sldId="2134959267"/>
        </pc:sldMkLst>
      </pc:sldChg>
      <pc:sldChg chg="del">
        <pc:chgData name="Mariann Ohanesian" userId="3f7e1b01-daac-4487-9a29-c1db13c31acc" providerId="ADAL" clId="{6A408700-EB78-42A3-AD79-CCF4D94CB929}" dt="2026-05-08T13:29:46.566" v="21" actId="47"/>
        <pc:sldMkLst>
          <pc:docMk/>
          <pc:sldMk cId="3345536837" sldId="2134959268"/>
        </pc:sldMkLst>
      </pc:sldChg>
      <pc:sldChg chg="del">
        <pc:chgData name="Mariann Ohanesian" userId="3f7e1b01-daac-4487-9a29-c1db13c31acc" providerId="ADAL" clId="{6A408700-EB78-42A3-AD79-CCF4D94CB929}" dt="2026-05-08T13:29:47.785" v="22" actId="47"/>
        <pc:sldMkLst>
          <pc:docMk/>
          <pc:sldMk cId="2779561754" sldId="2134959269"/>
        </pc:sldMkLst>
      </pc:sldChg>
      <pc:sldChg chg="del">
        <pc:chgData name="Mariann Ohanesian" userId="3f7e1b01-daac-4487-9a29-c1db13c31acc" providerId="ADAL" clId="{6A408700-EB78-42A3-AD79-CCF4D94CB929}" dt="2026-05-08T13:29:48.672" v="23" actId="47"/>
        <pc:sldMkLst>
          <pc:docMk/>
          <pc:sldMk cId="4220491072" sldId="2134959270"/>
        </pc:sldMkLst>
      </pc:sldChg>
      <pc:sldChg chg="del">
        <pc:chgData name="Mariann Ohanesian" userId="3f7e1b01-daac-4487-9a29-c1db13c31acc" providerId="ADAL" clId="{6A408700-EB78-42A3-AD79-CCF4D94CB929}" dt="2026-05-08T13:29:49.450" v="24" actId="47"/>
        <pc:sldMkLst>
          <pc:docMk/>
          <pc:sldMk cId="902319149" sldId="2134959271"/>
        </pc:sldMkLst>
      </pc:sldChg>
      <pc:sldChg chg="del">
        <pc:chgData name="Mariann Ohanesian" userId="3f7e1b01-daac-4487-9a29-c1db13c31acc" providerId="ADAL" clId="{6A408700-EB78-42A3-AD79-CCF4D94CB929}" dt="2026-05-08T13:29:50.487" v="25" actId="47"/>
        <pc:sldMkLst>
          <pc:docMk/>
          <pc:sldMk cId="1437752496" sldId="2134959272"/>
        </pc:sldMkLst>
      </pc:sldChg>
      <pc:sldChg chg="del">
        <pc:chgData name="Mariann Ohanesian" userId="3f7e1b01-daac-4487-9a29-c1db13c31acc" providerId="ADAL" clId="{6A408700-EB78-42A3-AD79-CCF4D94CB929}" dt="2026-05-08T13:29:18.805" v="18" actId="47"/>
        <pc:sldMkLst>
          <pc:docMk/>
          <pc:sldMk cId="3879596498" sldId="2134959580"/>
        </pc:sldMkLst>
      </pc:sldChg>
      <pc:sldChg chg="del">
        <pc:chgData name="Mariann Ohanesian" userId="3f7e1b01-daac-4487-9a29-c1db13c31acc" providerId="ADAL" clId="{6A408700-EB78-42A3-AD79-CCF4D94CB929}" dt="2026-05-08T13:29:07.770" v="0" actId="47"/>
        <pc:sldMkLst>
          <pc:docMk/>
          <pc:sldMk cId="4227866611" sldId="2134959692"/>
        </pc:sldMkLst>
      </pc:sldChg>
      <pc:sldChg chg="del">
        <pc:chgData name="Mariann Ohanesian" userId="3f7e1b01-daac-4487-9a29-c1db13c31acc" providerId="ADAL" clId="{6A408700-EB78-42A3-AD79-CCF4D94CB929}" dt="2026-05-08T13:29:12.405" v="7" actId="47"/>
        <pc:sldMkLst>
          <pc:docMk/>
          <pc:sldMk cId="3525619689" sldId="2134959700"/>
        </pc:sldMkLst>
      </pc:sldChg>
      <pc:sldChg chg="del">
        <pc:chgData name="Mariann Ohanesian" userId="3f7e1b01-daac-4487-9a29-c1db13c31acc" providerId="ADAL" clId="{6A408700-EB78-42A3-AD79-CCF4D94CB929}" dt="2026-05-08T13:29:10.993" v="4" actId="47"/>
        <pc:sldMkLst>
          <pc:docMk/>
          <pc:sldMk cId="2467415094" sldId="2134959721"/>
        </pc:sldMkLst>
      </pc:sldChg>
      <pc:sldChg chg="del">
        <pc:chgData name="Mariann Ohanesian" userId="3f7e1b01-daac-4487-9a29-c1db13c31acc" providerId="ADAL" clId="{6A408700-EB78-42A3-AD79-CCF4D94CB929}" dt="2026-05-08T13:29:11.236" v="5" actId="47"/>
        <pc:sldMkLst>
          <pc:docMk/>
          <pc:sldMk cId="3124904873" sldId="2134959722"/>
        </pc:sldMkLst>
      </pc:sldChg>
      <pc:sldChg chg="del">
        <pc:chgData name="Mariann Ohanesian" userId="3f7e1b01-daac-4487-9a29-c1db13c31acc" providerId="ADAL" clId="{6A408700-EB78-42A3-AD79-CCF4D94CB929}" dt="2026-05-08T13:29:14.980" v="12" actId="47"/>
        <pc:sldMkLst>
          <pc:docMk/>
          <pc:sldMk cId="2072323776" sldId="2134959733"/>
        </pc:sldMkLst>
      </pc:sldChg>
      <pc:sldChg chg="del">
        <pc:chgData name="Mariann Ohanesian" userId="3f7e1b01-daac-4487-9a29-c1db13c31acc" providerId="ADAL" clId="{6A408700-EB78-42A3-AD79-CCF4D94CB929}" dt="2026-05-08T13:29:14.042" v="10" actId="47"/>
        <pc:sldMkLst>
          <pc:docMk/>
          <pc:sldMk cId="3416418301" sldId="2147481523"/>
        </pc:sldMkLst>
      </pc:sldChg>
      <pc:sldChg chg="del">
        <pc:chgData name="Mariann Ohanesian" userId="3f7e1b01-daac-4487-9a29-c1db13c31acc" providerId="ADAL" clId="{6A408700-EB78-42A3-AD79-CCF4D94CB929}" dt="2026-05-08T13:29:11.483" v="6" actId="47"/>
        <pc:sldMkLst>
          <pc:docMk/>
          <pc:sldMk cId="2953103027" sldId="2147481524"/>
        </pc:sldMkLst>
      </pc:sldChg>
      <pc:sldChg chg="del">
        <pc:chgData name="Mariann Ohanesian" userId="3f7e1b01-daac-4487-9a29-c1db13c31acc" providerId="ADAL" clId="{6A408700-EB78-42A3-AD79-CCF4D94CB929}" dt="2026-05-08T13:29:10.178" v="3" actId="47"/>
        <pc:sldMkLst>
          <pc:docMk/>
          <pc:sldMk cId="3414025641" sldId="2147481622"/>
        </pc:sldMkLst>
      </pc:sldChg>
      <pc:sldChg chg="del">
        <pc:chgData name="Mariann Ohanesian" userId="3f7e1b01-daac-4487-9a29-c1db13c31acc" providerId="ADAL" clId="{6A408700-EB78-42A3-AD79-CCF4D94CB929}" dt="2026-05-08T13:29:12.735" v="8" actId="47"/>
        <pc:sldMkLst>
          <pc:docMk/>
          <pc:sldMk cId="4056736510" sldId="2147481695"/>
        </pc:sldMkLst>
      </pc:sldChg>
      <pc:sldChg chg="del">
        <pc:chgData name="Mariann Ohanesian" userId="3f7e1b01-daac-4487-9a29-c1db13c31acc" providerId="ADAL" clId="{6A408700-EB78-42A3-AD79-CCF4D94CB929}" dt="2026-05-08T13:29:16.772" v="16" actId="47"/>
        <pc:sldMkLst>
          <pc:docMk/>
          <pc:sldMk cId="2150532644" sldId="2147481732"/>
        </pc:sldMkLst>
      </pc:sldChg>
      <pc:sldChg chg="del">
        <pc:chgData name="Mariann Ohanesian" userId="3f7e1b01-daac-4487-9a29-c1db13c31acc" providerId="ADAL" clId="{6A408700-EB78-42A3-AD79-CCF4D94CB929}" dt="2026-05-08T13:29:14.311" v="11" actId="47"/>
        <pc:sldMkLst>
          <pc:docMk/>
          <pc:sldMk cId="2100138840" sldId="2147481733"/>
        </pc:sldMkLst>
      </pc:sldChg>
      <pc:sldChg chg="del">
        <pc:chgData name="Mariann Ohanesian" userId="3f7e1b01-daac-4487-9a29-c1db13c31acc" providerId="ADAL" clId="{6A408700-EB78-42A3-AD79-CCF4D94CB929}" dt="2026-05-08T13:29:17.427" v="17" actId="47"/>
        <pc:sldMkLst>
          <pc:docMk/>
          <pc:sldMk cId="1909033978" sldId="2147481736"/>
        </pc:sldMkLst>
      </pc:sldChg>
      <pc:sldChg chg="del">
        <pc:chgData name="Mariann Ohanesian" userId="3f7e1b01-daac-4487-9a29-c1db13c31acc" providerId="ADAL" clId="{6A408700-EB78-42A3-AD79-CCF4D94CB929}" dt="2026-05-08T13:29:16.264" v="15" actId="47"/>
        <pc:sldMkLst>
          <pc:docMk/>
          <pc:sldMk cId="2501446560" sldId="2147481741"/>
        </pc:sldMkLst>
      </pc:sldChg>
      <pc:sldChg chg="del">
        <pc:chgData name="Mariann Ohanesian" userId="3f7e1b01-daac-4487-9a29-c1db13c31acc" providerId="ADAL" clId="{6A408700-EB78-42A3-AD79-CCF4D94CB929}" dt="2026-05-08T13:29:15.552" v="14" actId="47"/>
        <pc:sldMkLst>
          <pc:docMk/>
          <pc:sldMk cId="2511432225" sldId="2147481742"/>
        </pc:sldMkLst>
      </pc:sldChg>
      <pc:sldChg chg="del">
        <pc:chgData name="Mariann Ohanesian" userId="3f7e1b01-daac-4487-9a29-c1db13c31acc" providerId="ADAL" clId="{6A408700-EB78-42A3-AD79-CCF4D94CB929}" dt="2026-05-08T13:29:13.191" v="9" actId="47"/>
        <pc:sldMkLst>
          <pc:docMk/>
          <pc:sldMk cId="45242775" sldId="2147481744"/>
        </pc:sldMkLst>
      </pc:sldChg>
      <pc:sldMasterChg chg="delSldLayout">
        <pc:chgData name="Mariann Ohanesian" userId="3f7e1b01-daac-4487-9a29-c1db13c31acc" providerId="ADAL" clId="{6A408700-EB78-42A3-AD79-CCF4D94CB929}" dt="2026-05-08T13:29:17.427" v="17" actId="47"/>
        <pc:sldMasterMkLst>
          <pc:docMk/>
          <pc:sldMasterMk cId="4269698987" sldId="2147483660"/>
        </pc:sldMasterMkLst>
        <pc:sldLayoutChg chg="del">
          <pc:chgData name="Mariann Ohanesian" userId="3f7e1b01-daac-4487-9a29-c1db13c31acc" providerId="ADAL" clId="{6A408700-EB78-42A3-AD79-CCF4D94CB929}" dt="2026-05-08T13:29:17.427" v="17" actId="47"/>
          <pc:sldLayoutMkLst>
            <pc:docMk/>
            <pc:sldMasterMk cId="4269698987" sldId="2147483660"/>
            <pc:sldLayoutMk cId="183469574" sldId="2147483673"/>
          </pc:sldLayoutMkLst>
        </pc:sldLayoutChg>
      </pc:sldMasterChg>
      <pc:sldMasterChg chg="del delSldLayout">
        <pc:chgData name="Mariann Ohanesian" userId="3f7e1b01-daac-4487-9a29-c1db13c31acc" providerId="ADAL" clId="{6A408700-EB78-42A3-AD79-CCF4D94CB929}" dt="2026-05-08T13:29:51.623" v="26" actId="47"/>
        <pc:sldMasterMkLst>
          <pc:docMk/>
          <pc:sldMasterMk cId="2855260965" sldId="2147483678"/>
        </pc:sldMasterMkLst>
        <pc:sldLayoutChg chg="del">
          <pc:chgData name="Mariann Ohanesian" userId="3f7e1b01-daac-4487-9a29-c1db13c31acc" providerId="ADAL" clId="{6A408700-EB78-42A3-AD79-CCF4D94CB929}" dt="2026-05-08T13:29:51.623" v="26" actId="47"/>
          <pc:sldLayoutMkLst>
            <pc:docMk/>
            <pc:sldMasterMk cId="2855260965" sldId="2147483678"/>
            <pc:sldLayoutMk cId="2877058142" sldId="2147483679"/>
          </pc:sldLayoutMkLst>
        </pc:sldLayoutChg>
        <pc:sldLayoutChg chg="del">
          <pc:chgData name="Mariann Ohanesian" userId="3f7e1b01-daac-4487-9a29-c1db13c31acc" providerId="ADAL" clId="{6A408700-EB78-42A3-AD79-CCF4D94CB929}" dt="2026-05-08T13:29:51.623" v="26" actId="47"/>
          <pc:sldLayoutMkLst>
            <pc:docMk/>
            <pc:sldMasterMk cId="2855260965" sldId="2147483678"/>
            <pc:sldLayoutMk cId="1745198206" sldId="2147483680"/>
          </pc:sldLayoutMkLst>
        </pc:sldLayoutChg>
        <pc:sldLayoutChg chg="del">
          <pc:chgData name="Mariann Ohanesian" userId="3f7e1b01-daac-4487-9a29-c1db13c31acc" providerId="ADAL" clId="{6A408700-EB78-42A3-AD79-CCF4D94CB929}" dt="2026-05-08T13:29:51.623" v="26" actId="47"/>
          <pc:sldLayoutMkLst>
            <pc:docMk/>
            <pc:sldMasterMk cId="2855260965" sldId="2147483678"/>
            <pc:sldLayoutMk cId="1652810022" sldId="2147483681"/>
          </pc:sldLayoutMkLst>
        </pc:sldLayoutChg>
        <pc:sldLayoutChg chg="del">
          <pc:chgData name="Mariann Ohanesian" userId="3f7e1b01-daac-4487-9a29-c1db13c31acc" providerId="ADAL" clId="{6A408700-EB78-42A3-AD79-CCF4D94CB929}" dt="2026-05-08T13:29:51.623" v="26" actId="47"/>
          <pc:sldLayoutMkLst>
            <pc:docMk/>
            <pc:sldMasterMk cId="2855260965" sldId="2147483678"/>
            <pc:sldLayoutMk cId="3827136694" sldId="2147483682"/>
          </pc:sldLayoutMkLst>
        </pc:sldLayoutChg>
        <pc:sldLayoutChg chg="del">
          <pc:chgData name="Mariann Ohanesian" userId="3f7e1b01-daac-4487-9a29-c1db13c31acc" providerId="ADAL" clId="{6A408700-EB78-42A3-AD79-CCF4D94CB929}" dt="2026-05-08T13:29:51.623" v="26" actId="47"/>
          <pc:sldLayoutMkLst>
            <pc:docMk/>
            <pc:sldMasterMk cId="2855260965" sldId="2147483678"/>
            <pc:sldLayoutMk cId="1095036919" sldId="2147483683"/>
          </pc:sldLayoutMkLst>
        </pc:sldLayoutChg>
        <pc:sldLayoutChg chg="del">
          <pc:chgData name="Mariann Ohanesian" userId="3f7e1b01-daac-4487-9a29-c1db13c31acc" providerId="ADAL" clId="{6A408700-EB78-42A3-AD79-CCF4D94CB929}" dt="2026-05-08T13:29:43.997" v="20" actId="47"/>
          <pc:sldLayoutMkLst>
            <pc:docMk/>
            <pc:sldMasterMk cId="2855260965" sldId="2147483678"/>
            <pc:sldLayoutMk cId="2273008878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6D22D-48C7-4E3F-829F-A98651E9BC7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EE696-2537-447A-9A78-B391CC0C2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5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5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E1D4-F26F-7C50-E173-B6B6BDAAD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88C0D-F631-B7B8-EC68-856DC7841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35212-418D-9B3F-970C-81782C8FB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11C6-408D-E68A-D459-1A75F5519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3FBA6-2CB8-458C-9242-AC8951CAD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9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57940-8529-2F81-239B-BC58DC82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8BEA5-5B68-6C85-FCF9-70B78E6E6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C8710-1B15-36B4-61F7-A656DA07A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3BAA7-C95E-7062-1CC7-FE42D808D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83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CD7C9-9640-AF71-041C-7AF6BB9D5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48EC6-3136-1D9C-9BEB-EDCF8E957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4F2C8-B99C-90C6-4C33-66F9DAEFB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EBEBA-B539-6A7E-18BE-5449AB584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1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D0370-483C-7DBC-70D7-34DCFBFB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B235F-4ED2-C8E2-3E5F-4E787F84B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AC06F-6F5E-E96B-BE01-FBFB76F1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E6817-41B6-BD50-5D5B-A733D61C9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40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2D021-8161-692B-CF21-DC7108F8C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02E88-39DD-038E-D517-294A36D4D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B2076-6C8D-41BB-D3C1-CDB4BE636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41956-0DA5-EB62-B4D3-9F657860B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649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9B2E-BA00-AE96-F877-ACEB71F7C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2E242-668A-963A-14DD-16F092C4A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30B28-F708-50BD-7B72-C1F30D6F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BE49D-A3DB-8DA3-5D6B-EA522B299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89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3FBA6-2CB8-458C-9242-AC8951CAD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0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6CE90-EA96-D6A8-A292-E699FC6D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B27E9-2C2C-516F-617D-7A7BC851F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2D49A-3999-6961-9E7F-C07E6A40E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BDC4E-A9DB-76A0-4B2F-C84C6CB1C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3FBA6-2CB8-458C-9242-AC8951CAD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45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6A2A1-8377-2B35-A37F-B1A060869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E274A-3755-9D79-6304-FCCCD8941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23644-65E7-A009-E52C-04DE381E8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42024-88AB-DF2D-AB43-034F1617C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3FBA6-2CB8-458C-9242-AC8951CAD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84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34F5-6A1F-1756-2577-3C016F1DD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24328-1412-3E58-8A38-99D162871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3D8DA-31B8-03B9-99D6-79D864C9F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BDFFF-961A-B1F1-57A7-C2EC8D451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3FBA6-2CB8-458C-9242-AC8951CAD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4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91B7E-646E-41A6-9FB3-7AE222881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63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07CB2-BF7E-E844-B445-968630787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36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3F364-97CD-4E9C-845F-0D342BF048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2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7867F-F1E7-19AF-1646-C148FCCAC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4AA1D-3F2C-6372-4F11-35DE91A1A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ABA48-5B5E-9B66-235B-E5E0E82FE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317F7-F2CA-E46E-D95F-1C33FF63E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91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0B0A2-BDB1-3295-4193-42B50B2B6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064F2-0227-3EE3-BC9D-1F1781634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D89903-D5EC-F9C1-8EAC-59668F0EB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A637D-65E3-91E9-BE64-8210A5F98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86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906E9-14FE-6022-D902-3ED7CE243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2066F-10DC-1680-B14A-D9A28F2BD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34B19-456A-203D-CD02-F3B22A80A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719FD-4543-003D-B990-C03F4AAC3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6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5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604B-DF10-8ABA-3796-FCAC5A90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A5831-AEDD-2C13-DB84-DE594B88D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513AA-5C5B-D695-E218-0CED146B9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8A66E-F31C-6041-772B-07E7B9C97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EE696-2537-447A-9A78-B391CC0C2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1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8E65C-31D8-9801-28CB-8A82F8D57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2B9D5-C306-763C-7E17-5E7CF5F4C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6325AF-5BE7-1BF5-2D09-68E799861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58875-C549-6401-3FE2-2BDF325D5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3FBA6-2CB8-458C-9242-AC8951CAD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4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3" y="0"/>
            <a:ext cx="11748516" cy="102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8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89888"/>
            <a:ext cx="11734800" cy="4752595"/>
          </a:xfrm>
        </p:spPr>
        <p:txBody>
          <a:bodyPr/>
          <a:lstStyle>
            <a:lvl2pPr marL="470286" indent="-211925">
              <a:defRPr sz="1351"/>
            </a:lvl2pPr>
            <a:lvl3pPr marL="685783" indent="-215499">
              <a:defRPr sz="1200"/>
            </a:lvl3pPr>
            <a:lvl4pPr marL="901281" indent="-215499">
              <a:defRPr sz="1051"/>
            </a:lvl4pPr>
            <a:lvl5pPr marL="1113207" indent="-211925">
              <a:defRPr sz="105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0224" y="6350781"/>
            <a:ext cx="11127325" cy="450575"/>
          </a:xfrm>
        </p:spPr>
        <p:txBody>
          <a:bodyPr anchor="b">
            <a:noAutofit/>
          </a:bodyPr>
          <a:lstStyle>
            <a:lvl1pPr marL="0" indent="0" algn="r">
              <a:spcBef>
                <a:spcPts val="151"/>
              </a:spcBef>
              <a:spcAft>
                <a:spcPts val="0"/>
              </a:spcAft>
              <a:buClrTx/>
              <a:buFont typeface="+mj-lt"/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CONFIDENTIAL – NOT FOR EXTERNAL DISTRIBUTION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7553" y="6557925"/>
            <a:ext cx="676031" cy="220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264653-C4B0-4D90-B468-12AF7B7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6D79-6D78-4C39-B8F4-F5DD92BCEE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7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89888"/>
            <a:ext cx="11734800" cy="4752594"/>
          </a:xfrm>
        </p:spPr>
        <p:txBody>
          <a:bodyPr/>
          <a:lstStyle>
            <a:lvl2pPr marL="627063" indent="-282575">
              <a:defRPr sz="1800"/>
            </a:lvl2pPr>
            <a:lvl3pPr marL="914400" indent="-287338">
              <a:defRPr sz="1600"/>
            </a:lvl3pPr>
            <a:lvl4pPr marL="1201738" indent="-287338">
              <a:defRPr sz="1400"/>
            </a:lvl4pPr>
            <a:lvl5pPr marL="1484313" indent="-28257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7550" y="6557923"/>
            <a:ext cx="676031" cy="220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64653-C4B0-4D90-B468-12AF7B76014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89888"/>
            <a:ext cx="11734800" cy="4752594"/>
          </a:xfrm>
        </p:spPr>
        <p:txBody>
          <a:bodyPr/>
          <a:lstStyle>
            <a:lvl2pPr marL="627063" indent="-282575">
              <a:defRPr sz="1800"/>
            </a:lvl2pPr>
            <a:lvl3pPr marL="914400" indent="-287338">
              <a:defRPr sz="1600"/>
            </a:lvl3pPr>
            <a:lvl4pPr marL="1201738" indent="-287338">
              <a:defRPr sz="1400"/>
            </a:lvl4pPr>
            <a:lvl5pPr marL="1484313" indent="-28257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30225" y="6331926"/>
            <a:ext cx="8217600" cy="450574"/>
          </a:xfrm>
        </p:spPr>
        <p:txBody>
          <a:bodyPr anchor="b">
            <a:noAutofit/>
          </a:bodyPr>
          <a:lstStyle>
            <a:lvl1pPr marL="115888" indent="-115888">
              <a:spcBef>
                <a:spcPts val="200"/>
              </a:spcBef>
              <a:spcAft>
                <a:spcPts val="0"/>
              </a:spcAft>
              <a:buClrTx/>
              <a:buFont typeface="+mj-lt"/>
              <a:buAutoNum type="arabicPeriod"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7BACCF-6E48-4258-AD19-1B50B46BD9EC}"/>
              </a:ext>
            </a:extLst>
          </p:cNvPr>
          <p:cNvSpPr/>
          <p:nvPr userDrawn="1"/>
        </p:nvSpPr>
        <p:spPr>
          <a:xfrm>
            <a:off x="11311467" y="6478210"/>
            <a:ext cx="237066" cy="37979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3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B81087-E45B-4BA7-8838-443C8EB78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682"/>
            <a:ext cx="12192001" cy="10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EFBCA-5EC1-4218-A557-C0A95387FD92}"/>
              </a:ext>
            </a:extLst>
          </p:cNvPr>
          <p:cNvSpPr/>
          <p:nvPr userDrawn="1"/>
        </p:nvSpPr>
        <p:spPr>
          <a:xfrm>
            <a:off x="1028700" y="6559551"/>
            <a:ext cx="11163299" cy="298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E68150-7FD5-4739-AC12-0BB3B8C39FC7}"/>
              </a:ext>
            </a:extLst>
          </p:cNvPr>
          <p:cNvCxnSpPr/>
          <p:nvPr userDrawn="1"/>
        </p:nvCxnSpPr>
        <p:spPr>
          <a:xfrm>
            <a:off x="3" y="1096680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27DA5-40D2-47D6-AA02-215394C81F5C}"/>
              </a:ext>
            </a:extLst>
          </p:cNvPr>
          <p:cNvCxnSpPr>
            <a:cxnSpLocks/>
          </p:cNvCxnSpPr>
          <p:nvPr userDrawn="1"/>
        </p:nvCxnSpPr>
        <p:spPr>
          <a:xfrm>
            <a:off x="11440588" y="6610124"/>
            <a:ext cx="0" cy="197304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4D2F36-EDB6-4C9A-B7EF-241C9A7EF237}"/>
              </a:ext>
            </a:extLst>
          </p:cNvPr>
          <p:cNvSpPr txBox="1"/>
          <p:nvPr userDrawn="1"/>
        </p:nvSpPr>
        <p:spPr>
          <a:xfrm>
            <a:off x="11440590" y="6605146"/>
            <a:ext cx="63711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+mj-lt"/>
              <a:buNone/>
            </a:pPr>
            <a:fld id="{7D00C0DF-08D6-4B05-B405-6BF9AE662B49}" type="slidenum">
              <a:rPr lang="en-US" sz="675" smtClean="0">
                <a:solidFill>
                  <a:schemeClr val="bg1"/>
                </a:solidFill>
              </a:rPr>
              <a:pPr algn="r">
                <a:buFont typeface="+mj-lt"/>
                <a:buNone/>
              </a:pPr>
              <a:t>‹#›</a:t>
            </a:fld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67D2940-FC93-4E5B-952D-C80670116DF7}"/>
              </a:ext>
            </a:extLst>
          </p:cNvPr>
          <p:cNvSpPr txBox="1">
            <a:spLocks/>
          </p:cNvSpPr>
          <p:nvPr userDrawn="1"/>
        </p:nvSpPr>
        <p:spPr>
          <a:xfrm>
            <a:off x="8343906" y="6350780"/>
            <a:ext cx="3113643" cy="4505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914400" rtl="0" eaLnBrk="1" latinLnBrk="0" hangingPunct="1">
              <a:spcBef>
                <a:spcPts val="200"/>
              </a:spcBef>
              <a:spcAft>
                <a:spcPts val="0"/>
              </a:spcAft>
              <a:buClrTx/>
              <a:buFont typeface="+mj-lt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841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875" indent="-28575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3397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28575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dirty="0">
              <a:solidFill>
                <a:schemeClr val="bg1"/>
              </a:solidFill>
            </a:endParaRPr>
          </a:p>
        </p:txBody>
      </p:sp>
      <p:pic>
        <p:nvPicPr>
          <p:cNvPr id="10" name="Picture 9" descr="Puma Logo high res.png">
            <a:extLst>
              <a:ext uri="{FF2B5EF4-FFF2-40B4-BE49-F238E27FC236}">
                <a16:creationId xmlns:a16="http://schemas.microsoft.com/office/drawing/2014/main" id="{DFCD2CC5-18AF-4CAD-9317-2B4D8CE87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" y="6536531"/>
            <a:ext cx="945695" cy="33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6082C6D-D2C2-4E19-96C0-59E28F19BD25}"/>
              </a:ext>
            </a:extLst>
          </p:cNvPr>
          <p:cNvSpPr txBox="1">
            <a:spLocks/>
          </p:cNvSpPr>
          <p:nvPr userDrawn="1"/>
        </p:nvSpPr>
        <p:spPr>
          <a:xfrm>
            <a:off x="1416080" y="6357923"/>
            <a:ext cx="3270223" cy="450574"/>
          </a:xfrm>
          <a:prstGeom prst="rect">
            <a:avLst/>
          </a:prstGeom>
        </p:spPr>
        <p:txBody>
          <a:bodyPr lIns="0" tIns="0" rIns="0" bIns="46800" anchor="b">
            <a:noAutofit/>
          </a:bodyPr>
          <a:lstStyle>
            <a:lvl1pPr marL="0" indent="0" algn="r" defTabSz="914400" rtl="0" eaLnBrk="1" latinLnBrk="0" hangingPunct="1">
              <a:spcBef>
                <a:spcPts val="200"/>
              </a:spcBef>
              <a:spcAft>
                <a:spcPts val="0"/>
              </a:spcAft>
              <a:buClrTx/>
              <a:buFont typeface="+mj-lt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841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875" indent="-28575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3397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28575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Copyright 2025 Puma Biotechnology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D271C182-5C79-459F-899F-6E153161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883"/>
            <a:ext cx="12192000" cy="56931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en-US" sz="2600" b="0" dirty="0">
              <a:solidFill>
                <a:srgbClr val="04617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50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2"/>
            <a:ext cx="12191996" cy="1937009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2" y="4897804"/>
            <a:ext cx="12191996" cy="196019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" y="1948932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3" y="4897805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3C2B693-58CA-4262-B793-06BE71978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0710" y="5967364"/>
            <a:ext cx="2092599" cy="7342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0B52154-5D6F-491F-95B7-FC02B730C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64" y="1936407"/>
            <a:ext cx="10794365" cy="16405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2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71AF3-9F25-4829-980C-0747BA054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64" y="3660135"/>
            <a:ext cx="10746717" cy="124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7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299035-7029-4AE1-B348-74DACCFE3D56}"/>
              </a:ext>
            </a:extLst>
          </p:cNvPr>
          <p:cNvSpPr/>
          <p:nvPr userDrawn="1"/>
        </p:nvSpPr>
        <p:spPr>
          <a:xfrm>
            <a:off x="2" y="2"/>
            <a:ext cx="12191996" cy="1937009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A5E47-3A86-4858-831C-D082134C3275}"/>
              </a:ext>
            </a:extLst>
          </p:cNvPr>
          <p:cNvSpPr/>
          <p:nvPr userDrawn="1"/>
        </p:nvSpPr>
        <p:spPr>
          <a:xfrm flipH="1">
            <a:off x="4" y="4909727"/>
            <a:ext cx="12191996" cy="196019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B1F076-D20B-450A-99CB-770C97416800}"/>
              </a:ext>
            </a:extLst>
          </p:cNvPr>
          <p:cNvCxnSpPr/>
          <p:nvPr userDrawn="1"/>
        </p:nvCxnSpPr>
        <p:spPr>
          <a:xfrm>
            <a:off x="1" y="1948932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90A593-F800-4F64-9078-095BBD7E4B63}"/>
              </a:ext>
            </a:extLst>
          </p:cNvPr>
          <p:cNvCxnSpPr/>
          <p:nvPr userDrawn="1"/>
        </p:nvCxnSpPr>
        <p:spPr>
          <a:xfrm flipH="1">
            <a:off x="3" y="4897805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2CCD093-4A7E-479D-B18C-19D5AC541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0710" y="5967364"/>
            <a:ext cx="2092599" cy="7342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1A037C7-0F81-48D5-9300-819667C5B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64" y="1711966"/>
            <a:ext cx="10794365" cy="16405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25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A1534E1-1263-43CF-84BF-46F3C5348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64" y="3435694"/>
            <a:ext cx="10746717" cy="124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299035-7029-4AE1-B348-74DACCFE3D56}"/>
              </a:ext>
            </a:extLst>
          </p:cNvPr>
          <p:cNvSpPr/>
          <p:nvPr userDrawn="1"/>
        </p:nvSpPr>
        <p:spPr>
          <a:xfrm>
            <a:off x="2" y="2"/>
            <a:ext cx="12191996" cy="1937009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A5E47-3A86-4858-831C-D082134C3275}"/>
              </a:ext>
            </a:extLst>
          </p:cNvPr>
          <p:cNvSpPr/>
          <p:nvPr userDrawn="1"/>
        </p:nvSpPr>
        <p:spPr>
          <a:xfrm flipH="1">
            <a:off x="4" y="4909727"/>
            <a:ext cx="12191996" cy="196019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B1F076-D20B-450A-99CB-770C97416800}"/>
              </a:ext>
            </a:extLst>
          </p:cNvPr>
          <p:cNvCxnSpPr/>
          <p:nvPr userDrawn="1"/>
        </p:nvCxnSpPr>
        <p:spPr>
          <a:xfrm>
            <a:off x="1" y="1948932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90A593-F800-4F64-9078-095BBD7E4B63}"/>
              </a:ext>
            </a:extLst>
          </p:cNvPr>
          <p:cNvCxnSpPr/>
          <p:nvPr userDrawn="1"/>
        </p:nvCxnSpPr>
        <p:spPr>
          <a:xfrm flipH="1">
            <a:off x="3" y="4897805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2CCD093-4A7E-479D-B18C-19D5AC541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0710" y="5967364"/>
            <a:ext cx="2092599" cy="73424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B039736-721C-4DE1-A47A-71450A29B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64" y="2917011"/>
            <a:ext cx="10794365" cy="164050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225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3" y="0"/>
            <a:ext cx="11748516" cy="1028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30225" y="6331926"/>
            <a:ext cx="8217600" cy="450574"/>
          </a:xfrm>
          <a:prstGeom prst="rect">
            <a:avLst/>
          </a:prstGeom>
        </p:spPr>
        <p:txBody>
          <a:bodyPr anchor="b">
            <a:noAutofit/>
          </a:bodyPr>
          <a:lstStyle>
            <a:lvl1pPr marL="86916" indent="-86916">
              <a:spcBef>
                <a:spcPts val="150"/>
              </a:spcBef>
              <a:spcAft>
                <a:spcPts val="0"/>
              </a:spcAft>
              <a:buClrTx/>
              <a:buFont typeface="+mj-lt"/>
              <a:buAutoNum type="arabicPeriod"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7551" y="6557925"/>
            <a:ext cx="676031" cy="220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264653-C4B0-4D90-B468-12AF7B7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CD9161-53DA-4052-85B3-30711E3F3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6B3A5-9E73-43C4-A4CD-664759B6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651119"/>
            <a:ext cx="1084155" cy="206883"/>
          </a:xfrm>
        </p:spPr>
        <p:txBody>
          <a:bodyPr/>
          <a:lstStyle/>
          <a:p>
            <a:fld id="{87EF1D6D-86A4-455C-A428-FA08D06F34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14302"/>
            <a:ext cx="10055379" cy="919671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399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8"/>
              </a:spcBef>
              <a:spcAft>
                <a:spcPts val="188"/>
              </a:spcAft>
              <a:buFontTx/>
              <a:buBlip>
                <a:blip r:embed="rId3"/>
              </a:buBlip>
              <a:defRPr sz="1500"/>
            </a:lvl1pPr>
            <a:lvl2pPr>
              <a:spcBef>
                <a:spcPts val="188"/>
              </a:spcBef>
              <a:spcAft>
                <a:spcPts val="188"/>
              </a:spcAft>
              <a:buClr>
                <a:srgbClr val="04617B"/>
              </a:buClr>
              <a:defRPr sz="1500"/>
            </a:lvl2pPr>
            <a:lvl3pPr>
              <a:spcBef>
                <a:spcPts val="188"/>
              </a:spcBef>
              <a:spcAft>
                <a:spcPts val="188"/>
              </a:spcAft>
              <a:defRPr sz="1500"/>
            </a:lvl3pPr>
            <a:lvl4pPr>
              <a:spcBef>
                <a:spcPts val="188"/>
              </a:spcBef>
              <a:spcAft>
                <a:spcPts val="188"/>
              </a:spcAft>
              <a:defRPr sz="1500"/>
            </a:lvl4pPr>
            <a:lvl5pPr>
              <a:spcBef>
                <a:spcPts val="188"/>
              </a:spcBef>
              <a:spcAft>
                <a:spcPts val="188"/>
              </a:spcAft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840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1996" cy="1937009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" y="4897804"/>
            <a:ext cx="12191996" cy="196019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562" y="1936377"/>
            <a:ext cx="10794365" cy="1640509"/>
          </a:xfrm>
        </p:spPr>
        <p:txBody>
          <a:bodyPr anchor="b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563" y="3660106"/>
            <a:ext cx="10746717" cy="1243589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1948932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" y="4897805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780E67E-7DC5-44C4-A42C-79F267DF1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0709" y="5967364"/>
            <a:ext cx="2092598" cy="7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9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um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1124503" cy="68580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964" y="2259931"/>
            <a:ext cx="968356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965" y="3792058"/>
            <a:ext cx="9694156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24504" y="0"/>
            <a:ext cx="0" cy="685800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50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61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765D-D77A-7541-9264-AD6FB7B33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8750" y="6037263"/>
            <a:ext cx="11876088" cy="27463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Footnote.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5575" y="898525"/>
            <a:ext cx="11885613" cy="403225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i="1"/>
            </a:lvl1pPr>
            <a:lvl2pPr marL="0" indent="0">
              <a:spcBef>
                <a:spcPts val="0"/>
              </a:spcBef>
              <a:buNone/>
              <a:defRPr sz="2000" b="1"/>
            </a:lvl2pPr>
            <a:lvl3pPr marL="0" indent="0">
              <a:spcBef>
                <a:spcPts val="0"/>
              </a:spcBef>
              <a:buNone/>
              <a:defRPr sz="2000" b="1"/>
            </a:lvl3pPr>
            <a:lvl4pPr marL="0" indent="0">
              <a:spcBef>
                <a:spcPts val="0"/>
              </a:spcBef>
              <a:buNone/>
              <a:defRPr sz="2000" b="1"/>
            </a:lvl4pPr>
            <a:lvl5pPr marL="0" indent="0"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7016531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765D-D77A-7541-9264-AD6FB7B33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8750" y="6037263"/>
            <a:ext cx="11876088" cy="27463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Footnote.</a:t>
            </a:r>
          </a:p>
        </p:txBody>
      </p:sp>
    </p:spTree>
    <p:extLst>
      <p:ext uri="{BB962C8B-B14F-4D97-AF65-F5344CB8AC3E}">
        <p14:creationId xmlns:p14="http://schemas.microsoft.com/office/powerpoint/2010/main" val="5554311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765D-D77A-7541-9264-AD6FB7B33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8750" y="6037263"/>
            <a:ext cx="11876088" cy="27463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Footnote.</a:t>
            </a:r>
          </a:p>
        </p:txBody>
      </p:sp>
    </p:spTree>
    <p:extLst>
      <p:ext uri="{BB962C8B-B14F-4D97-AF65-F5344CB8AC3E}">
        <p14:creationId xmlns:p14="http://schemas.microsoft.com/office/powerpoint/2010/main" val="219173056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–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A10C1A0-86E6-4C30-AFD5-93AD401561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907516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A10C1A0-86E6-4C30-AFD5-93AD40156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C0512D8-C26C-4D2E-AEFA-7C5176F4456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>
              <a:latin typeface="Calibri Regular"/>
              <a:sym typeface="Calibri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21900"/>
            <a:ext cx="10515600" cy="914400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99366"/>
            <a:ext cx="10515600" cy="43497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448E6C82-8AB4-BD45-B15D-FB06D44F9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31800" y="6420910"/>
            <a:ext cx="9211733" cy="366183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[References]</a:t>
            </a:r>
          </a:p>
        </p:txBody>
      </p:sp>
    </p:spTree>
    <p:extLst>
      <p:ext uri="{BB962C8B-B14F-4D97-AF65-F5344CB8AC3E}">
        <p14:creationId xmlns:p14="http://schemas.microsoft.com/office/powerpoint/2010/main" val="15070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3" y="0"/>
            <a:ext cx="11748516" cy="1028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1353312"/>
            <a:ext cx="11734800" cy="499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" y="1096680"/>
            <a:ext cx="12191999" cy="0"/>
          </a:xfrm>
          <a:prstGeom prst="line">
            <a:avLst/>
          </a:prstGeom>
          <a:ln w="38100">
            <a:gradFill>
              <a:gsLst>
                <a:gs pos="26000">
                  <a:schemeClr val="accent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1440588" y="6590071"/>
            <a:ext cx="0" cy="19730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40589" y="6573307"/>
            <a:ext cx="637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+mj-lt"/>
              <a:buNone/>
            </a:pPr>
            <a:fld id="{7D00C0DF-08D6-4B05-B405-6BF9AE662B49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>
                <a:buFont typeface="+mj-lt"/>
                <a:buNone/>
              </a:pPr>
              <a:t>‹#›</a:t>
            </a:fld>
            <a:endParaRPr lang="en-US" sz="9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spcAft>
          <a:spcPts val="0"/>
        </a:spcAft>
        <a:buClr>
          <a:schemeClr val="bg1">
            <a:lumMod val="65000"/>
          </a:schemeClr>
        </a:buClr>
        <a:buFontTx/>
        <a:buBlip>
          <a:blip r:embed="rId15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7388" indent="-284163" algn="l" defTabSz="914400" rtl="0" eaLnBrk="1" latinLnBrk="0" hangingPunct="1">
        <a:spcBef>
          <a:spcPts val="1200"/>
        </a:spcBef>
        <a:spcAft>
          <a:spcPts val="0"/>
        </a:spcAft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31875" indent="-28575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43050" indent="-339725" algn="l" defTabSz="914400" rtl="0" eaLnBrk="1" latinLnBrk="0" hangingPunct="1">
        <a:spcBef>
          <a:spcPts val="1200"/>
        </a:spcBef>
        <a:spcAft>
          <a:spcPts val="0"/>
        </a:spcAft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285750" algn="l" defTabSz="914400" rtl="0" eaLnBrk="1" latinLnBrk="0" hangingPunct="1">
        <a:spcBef>
          <a:spcPts val="1200"/>
        </a:spcBef>
        <a:spcAft>
          <a:spcPts val="0"/>
        </a:spcAft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13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9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spcAft>
          <a:spcPts val="0"/>
        </a:spcAft>
        <a:buClr>
          <a:schemeClr val="bg1">
            <a:lumMod val="65000"/>
          </a:schemeClr>
        </a:buClr>
        <a:buFontTx/>
        <a:buBlip>
          <a:blip r:embed="rId8"/>
        </a:buBlip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5541" indent="-213122" algn="l" defTabSz="685800" rtl="0" eaLnBrk="1" latinLnBrk="0" hangingPunct="1">
        <a:spcBef>
          <a:spcPts val="900"/>
        </a:spcBef>
        <a:spcAft>
          <a:spcPts val="0"/>
        </a:spcAft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73906" indent="-214313" algn="l" defTabSz="68580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57288" indent="-254794" algn="l" defTabSz="685800" rtl="0" eaLnBrk="1" latinLnBrk="0" hangingPunct="1">
        <a:spcBef>
          <a:spcPts val="900"/>
        </a:spcBef>
        <a:spcAft>
          <a:spcPts val="0"/>
        </a:spcAft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59706" indent="-214313" algn="l" defTabSz="685800" rtl="0" eaLnBrk="1" latinLnBrk="0" hangingPunct="1">
        <a:spcBef>
          <a:spcPts val="900"/>
        </a:spcBef>
        <a:spcAft>
          <a:spcPts val="0"/>
        </a:spcAft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563" y="2705100"/>
            <a:ext cx="10794365" cy="548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4617B"/>
                </a:solidFill>
                <a:latin typeface="+mj-lt"/>
              </a:rPr>
              <a:t>  Puma Biotechnology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" y="3082802"/>
            <a:ext cx="12191999" cy="110026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8CB4E3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8CB4E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8CB4E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8CB4E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8CB4E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B4E3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B4E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Quarter 2026 Earnings Call 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B4E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May 7, 2026</a:t>
            </a:r>
          </a:p>
        </p:txBody>
      </p:sp>
      <p:pic>
        <p:nvPicPr>
          <p:cNvPr id="4" name="Picture 12" descr="bio1">
            <a:extLst>
              <a:ext uri="{FF2B5EF4-FFF2-40B4-BE49-F238E27FC236}">
                <a16:creationId xmlns:a16="http://schemas.microsoft.com/office/drawing/2014/main" id="{FF28FA36-7566-444F-B2D5-F1E0A7D5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90" y="157456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io9">
            <a:extLst>
              <a:ext uri="{FF2B5EF4-FFF2-40B4-BE49-F238E27FC236}">
                <a16:creationId xmlns:a16="http://schemas.microsoft.com/office/drawing/2014/main" id="{42896A8C-5F22-49EE-98E1-CE22785C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68" y="157456"/>
            <a:ext cx="1618662" cy="162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6B0F850-18DA-4F64-992F-4F1597DE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57460"/>
            <a:ext cx="4820622" cy="16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8A1A0-827A-49EC-B24A-651605EB9B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31" y="157457"/>
            <a:ext cx="1618662" cy="16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DC081-7A95-0743-8DBB-238F0D45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E607-2989-493B-FE68-00CF71C0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Summary of Clinical Benefit</a:t>
            </a:r>
            <a:r>
              <a:rPr lang="en-US" baseline="30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C4C2C-B459-F735-E3B6-C17A7E503994}"/>
              </a:ext>
            </a:extLst>
          </p:cNvPr>
          <p:cNvSpPr txBox="1"/>
          <p:nvPr/>
        </p:nvSpPr>
        <p:spPr>
          <a:xfrm>
            <a:off x="231112" y="6220645"/>
            <a:ext cx="10769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Best overall response (BOR) is not confirmed.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Subjects that have at least one post-baseline scan population: include all subjects in ITT with at least one post-baseline scan, or ended treatment or died before they got a scan.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A45B4B5-4BDE-BDE0-F635-CC51CF147D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598" y="1141847"/>
          <a:ext cx="11070566" cy="49484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84344">
                  <a:extLst>
                    <a:ext uri="{9D8B030D-6E8A-4147-A177-3AD203B41FA5}">
                      <a16:colId xmlns:a16="http://schemas.microsoft.com/office/drawing/2014/main" val="414938785"/>
                    </a:ext>
                  </a:extLst>
                </a:gridCol>
                <a:gridCol w="1762074">
                  <a:extLst>
                    <a:ext uri="{9D8B030D-6E8A-4147-A177-3AD203B41FA5}">
                      <a16:colId xmlns:a16="http://schemas.microsoft.com/office/drawing/2014/main" val="462961338"/>
                    </a:ext>
                  </a:extLst>
                </a:gridCol>
                <a:gridCol w="1762074">
                  <a:extLst>
                    <a:ext uri="{9D8B030D-6E8A-4147-A177-3AD203B41FA5}">
                      <a16:colId xmlns:a16="http://schemas.microsoft.com/office/drawing/2014/main" val="1702769712"/>
                    </a:ext>
                  </a:extLst>
                </a:gridCol>
                <a:gridCol w="1762074">
                  <a:extLst>
                    <a:ext uri="{9D8B030D-6E8A-4147-A177-3AD203B41FA5}">
                      <a16:colId xmlns:a16="http://schemas.microsoft.com/office/drawing/2014/main" val="1570246017"/>
                    </a:ext>
                  </a:extLst>
                </a:gridCol>
              </a:tblGrid>
              <a:tr h="56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 mg BID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(N=38)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 mg BID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(N=40)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mg BID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(N=40)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460929437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444839794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Best overall response</a:t>
                      </a:r>
                      <a:r>
                        <a:rPr lang="en-US" sz="14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- n (%)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03728214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Complete response (CR)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443619271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Partial response (PR)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(18.4)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(20.0)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(5.0)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574299306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Stable disease (SD)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(42.1)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 (55.0)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(37.5)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811805672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Non-CR/Non-PD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766016846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Disease progression (PD)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(36.8)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(20.0)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 (52.5)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025771416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Not evaluable (NE)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308932454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Unavailable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(2.6)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(5.0)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237278224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731554962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Clinical benefit - n (%)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1489336134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Confirmed complete response (CR)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944862671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Confirmed partial response (PR)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 (10.5)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(12.5)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911837536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Stable Disease (SD) ≥ 24 weeks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(23.7)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(20.0)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(15.0)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4122307000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02794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81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A4CF-2A16-BDF9-035D-F936F0AD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– ITT population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4CE16-4D98-0608-16E5-611979F646F8}"/>
              </a:ext>
            </a:extLst>
          </p:cNvPr>
          <p:cNvSpPr txBox="1"/>
          <p:nvPr/>
        </p:nvSpPr>
        <p:spPr>
          <a:xfrm>
            <a:off x="4692931" y="125047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Progression Free Survival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D4A77-642A-B3B7-E0C5-68EE0FBA2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221" y="1619811"/>
            <a:ext cx="662432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0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BC6EA0-3FA0-E99D-C790-A509B2B77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6136" y="2227273"/>
            <a:ext cx="9683560" cy="1470025"/>
          </a:xfrm>
        </p:spPr>
        <p:txBody>
          <a:bodyPr/>
          <a:lstStyle/>
          <a:p>
            <a:r>
              <a:rPr lang="en-US"/>
              <a:t>Biomarker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77B7B4D-241D-BD70-7A1E-8401A9809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4965" y="3792058"/>
            <a:ext cx="9694156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3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6F8A5-E0E6-F94A-DF21-1C0BAD9ED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B38F-B7FA-282D-A032-32DC99AF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</a:t>
            </a:r>
            <a:r>
              <a:rPr lang="en-US" i="1" dirty="0"/>
              <a:t>MYC</a:t>
            </a:r>
            <a:r>
              <a:rPr lang="en-US" dirty="0"/>
              <a:t> Copy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18B95-FD59-CDDA-AEC9-2694EDE25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763" y="184159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6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B8D29-7BED-05ED-DE4C-076669924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5E06-C26C-EE5D-0D27-1B2D62A4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by c-</a:t>
            </a:r>
            <a:r>
              <a:rPr lang="en-US" dirty="0" err="1"/>
              <a:t>Myc</a:t>
            </a:r>
            <a:r>
              <a:rPr lang="en-US" dirty="0"/>
              <a:t> % Positive Cells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CB58B9-0C27-D414-888B-21722312D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9600" y="1562100"/>
            <a:ext cx="64617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7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5F2A-B4B3-9255-687B-B99560A9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D386-759A-4DD6-8888-9D3A95C3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ALISCA</a:t>
            </a:r>
            <a:r>
              <a:rPr lang="en-US" baseline="30000" dirty="0"/>
              <a:t>TM</a:t>
            </a:r>
            <a:r>
              <a:rPr lang="en-US" dirty="0"/>
              <a:t>-Breast1 PFS by c-</a:t>
            </a:r>
            <a:r>
              <a:rPr lang="en-US" dirty="0" err="1"/>
              <a:t>Myc</a:t>
            </a:r>
            <a:r>
              <a:rPr lang="en-US" dirty="0"/>
              <a:t> % Positive Cells by Treatment Group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FE492-0A53-EDD4-90F9-DE73006BEDA9}"/>
              </a:ext>
            </a:extLst>
          </p:cNvPr>
          <p:cNvSpPr txBox="1"/>
          <p:nvPr/>
        </p:nvSpPr>
        <p:spPr>
          <a:xfrm>
            <a:off x="1292795" y="1302305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50mg BID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EFD55-65B2-5248-FBAF-132C7E27770B}"/>
              </a:ext>
            </a:extLst>
          </p:cNvPr>
          <p:cNvSpPr txBox="1"/>
          <p:nvPr/>
        </p:nvSpPr>
        <p:spPr>
          <a:xfrm>
            <a:off x="7322567" y="1302305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40mg BID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48B77C-5530-83C2-2DB3-B27976BD5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183" y="1916668"/>
            <a:ext cx="5689600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A19D2-EBB9-7B64-3CF6-305C20FC1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217" y="1916668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0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11DA8-8160-FD49-D612-1D47CC19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F5C8-0C20-2903-7BE8-7966037D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</a:t>
            </a:r>
            <a:r>
              <a:rPr lang="en-US" i="1" dirty="0"/>
              <a:t>ESR1</a:t>
            </a:r>
            <a:r>
              <a:rPr lang="en-US" dirty="0"/>
              <a:t> Mutation Status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97A17-D56F-2A3E-25C9-5CDD28B84E5D}"/>
              </a:ext>
            </a:extLst>
          </p:cNvPr>
          <p:cNvSpPr txBox="1"/>
          <p:nvPr/>
        </p:nvSpPr>
        <p:spPr>
          <a:xfrm>
            <a:off x="1122513" y="1543273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ctDNA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9DD27-7960-BE8E-374D-3EA71DF188B5}"/>
              </a:ext>
            </a:extLst>
          </p:cNvPr>
          <p:cNvSpPr txBox="1"/>
          <p:nvPr/>
        </p:nvSpPr>
        <p:spPr>
          <a:xfrm>
            <a:off x="7678588" y="1538546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tissue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5F556-75E6-F35F-07E7-098950B0F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" y="2158692"/>
            <a:ext cx="5689600" cy="42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D63393-8F15-CC87-0F7C-C91A0171F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79" y="214222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6219A-5D93-566E-8725-F6349331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BBD6-7570-78C1-78E6-36878C8F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by </a:t>
            </a:r>
            <a:r>
              <a:rPr lang="en-US" i="1" dirty="0"/>
              <a:t>ESR1 </a:t>
            </a:r>
            <a:r>
              <a:rPr lang="en-US" dirty="0"/>
              <a:t>Mutation Status by Treatment Group –  ctDNA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D0160-12AB-E11B-9B27-FB2A54B6347C}"/>
              </a:ext>
            </a:extLst>
          </p:cNvPr>
          <p:cNvSpPr txBox="1"/>
          <p:nvPr/>
        </p:nvSpPr>
        <p:spPr>
          <a:xfrm>
            <a:off x="1272730" y="144213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50mg BID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A6544-D823-C692-B638-5882FAD7315A}"/>
              </a:ext>
            </a:extLst>
          </p:cNvPr>
          <p:cNvSpPr txBox="1"/>
          <p:nvPr/>
        </p:nvSpPr>
        <p:spPr>
          <a:xfrm>
            <a:off x="7236142" y="1453385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40mg BID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618F9-C2D6-6B10-791D-D94CDD8F9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67" y="2140607"/>
            <a:ext cx="5689600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6C5D3-2186-3A43-4A02-A625C9FEE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62" y="2140607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516F-F9AF-34D2-3CD8-C3E8B245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0435-CDD6-C137-F5C5-23942E40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by </a:t>
            </a:r>
            <a:r>
              <a:rPr lang="en-US" i="1" dirty="0"/>
              <a:t>ESR1 </a:t>
            </a:r>
            <a:r>
              <a:rPr lang="en-US" dirty="0"/>
              <a:t>Mutation Status by Treatment Group –  Tissue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78D32-FE6C-A22E-74FB-48931820E6FE}"/>
              </a:ext>
            </a:extLst>
          </p:cNvPr>
          <p:cNvSpPr txBox="1"/>
          <p:nvPr/>
        </p:nvSpPr>
        <p:spPr>
          <a:xfrm>
            <a:off x="1215736" y="1312872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50mg BID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70CCE-E828-732C-6C9C-27EC414F1CAF}"/>
              </a:ext>
            </a:extLst>
          </p:cNvPr>
          <p:cNvSpPr txBox="1"/>
          <p:nvPr/>
        </p:nvSpPr>
        <p:spPr>
          <a:xfrm>
            <a:off x="7352791" y="1312872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40mg BID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8CC2E-2F6D-9341-6AD3-8815DC928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" y="1966376"/>
            <a:ext cx="5689600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BBD0B-7B84-B812-125B-BB81499B5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441" y="1966376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7704D-17A4-AC8E-0038-DD355784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FC47-7771-CB0A-6470-BEF9FE6A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</a:t>
            </a:r>
            <a:r>
              <a:rPr lang="en-US" i="1" dirty="0"/>
              <a:t>PIK3CA</a:t>
            </a:r>
            <a:r>
              <a:rPr lang="en-US" dirty="0"/>
              <a:t> Mutation Status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F503C-323A-E719-86F2-BEE43864051F}"/>
              </a:ext>
            </a:extLst>
          </p:cNvPr>
          <p:cNvSpPr txBox="1"/>
          <p:nvPr/>
        </p:nvSpPr>
        <p:spPr>
          <a:xfrm>
            <a:off x="1157478" y="152954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ctDNA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7FD9E-50F9-5DCB-C936-4D8CD99B34C2}"/>
              </a:ext>
            </a:extLst>
          </p:cNvPr>
          <p:cNvSpPr txBox="1"/>
          <p:nvPr/>
        </p:nvSpPr>
        <p:spPr>
          <a:xfrm>
            <a:off x="7843466" y="1433881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tissue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15269-2B91-7A4B-224E-EBA520A8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" y="2158484"/>
            <a:ext cx="5689600" cy="426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E58FEC-8F13-5028-A2AF-85CD37A1A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2158484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0E3F7-8AB6-0461-2FC5-4CCA98581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(PUMA-ALI-1201)</a:t>
            </a:r>
            <a:br>
              <a:rPr lang="en-US" dirty="0"/>
            </a:br>
            <a:r>
              <a:rPr lang="en-US" dirty="0"/>
              <a:t>Interim Analysis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322492F-DBF5-B101-B5D9-51339998D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63" y="3429000"/>
            <a:ext cx="10746717" cy="147469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May 7, 2026</a:t>
            </a:r>
          </a:p>
        </p:txBody>
      </p:sp>
    </p:spTree>
    <p:extLst>
      <p:ext uri="{BB962C8B-B14F-4D97-AF65-F5344CB8AC3E}">
        <p14:creationId xmlns:p14="http://schemas.microsoft.com/office/powerpoint/2010/main" val="52753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4EB54-C56D-DD89-67E8-D0E1B3D0A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CEF8-D1A6-C0B2-13E1-DA66E138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by </a:t>
            </a:r>
            <a:r>
              <a:rPr lang="en-US" i="1" dirty="0"/>
              <a:t>PIK3CA</a:t>
            </a:r>
            <a:r>
              <a:rPr lang="en-US" dirty="0"/>
              <a:t> Mutation Status by Treatment Group –  ctDNA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B4523-CA09-5392-DC14-D7AD3AA20EDA}"/>
              </a:ext>
            </a:extLst>
          </p:cNvPr>
          <p:cNvSpPr txBox="1"/>
          <p:nvPr/>
        </p:nvSpPr>
        <p:spPr>
          <a:xfrm>
            <a:off x="1140060" y="1362197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50mg BID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6E122-8322-1C4C-2DD5-C33BD2F170B6}"/>
              </a:ext>
            </a:extLst>
          </p:cNvPr>
          <p:cNvSpPr txBox="1"/>
          <p:nvPr/>
        </p:nvSpPr>
        <p:spPr>
          <a:xfrm>
            <a:off x="7518167" y="1362197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40mg BID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4EAA6-C2E2-684C-08B9-2B8313D8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2034248"/>
            <a:ext cx="5689600" cy="426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661ED5-2A04-99BF-5437-8A81899E8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441" y="2034248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4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9E1B-4CE1-AF71-5A2D-3BEB22E3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Patients with </a:t>
            </a:r>
            <a:r>
              <a:rPr lang="en-US" i="1" dirty="0"/>
              <a:t>PIK3CA</a:t>
            </a:r>
            <a:r>
              <a:rPr lang="en-US" dirty="0"/>
              <a:t> Wild type by </a:t>
            </a:r>
            <a:br>
              <a:rPr lang="en-US" dirty="0"/>
            </a:br>
            <a:r>
              <a:rPr lang="en-US" i="1" dirty="0"/>
              <a:t>ESR1</a:t>
            </a:r>
            <a:r>
              <a:rPr lang="en-US" dirty="0"/>
              <a:t> Mutation Status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D5F4B-453C-0B06-042C-F23D0B8E422C}"/>
              </a:ext>
            </a:extLst>
          </p:cNvPr>
          <p:cNvSpPr txBox="1"/>
          <p:nvPr/>
        </p:nvSpPr>
        <p:spPr>
          <a:xfrm>
            <a:off x="8853268" y="1503036"/>
            <a:ext cx="830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Tissue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F6383-B0D2-0835-9128-C1E9F7155AFC}"/>
              </a:ext>
            </a:extLst>
          </p:cNvPr>
          <p:cNvSpPr txBox="1"/>
          <p:nvPr/>
        </p:nvSpPr>
        <p:spPr>
          <a:xfrm>
            <a:off x="1686495" y="1503036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ctDNA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04948-2823-49A8-A7F3-BD6774949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590"/>
            <a:ext cx="609600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4BC32-B384-B167-13F1-B7A59622B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666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1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13E7-1D7F-6661-E3F4-5A40EC02B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AD8B-82AA-CB62-0AFE-45DF3DED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8700"/>
          </a:xfrm>
        </p:spPr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Patients with </a:t>
            </a:r>
            <a:r>
              <a:rPr lang="en-US" i="1" dirty="0"/>
              <a:t>PIK3CA</a:t>
            </a:r>
            <a:r>
              <a:rPr lang="en-US" dirty="0"/>
              <a:t> Wild type by </a:t>
            </a:r>
            <a:br>
              <a:rPr lang="en-US" dirty="0"/>
            </a:br>
            <a:r>
              <a:rPr lang="en-US" i="1" dirty="0"/>
              <a:t>ESR1</a:t>
            </a:r>
            <a:r>
              <a:rPr lang="en-US" dirty="0"/>
              <a:t> Mutation Status by Treatment Group – ctDNA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518D3-9A71-4FDF-A9D3-890B11F7D403}"/>
              </a:ext>
            </a:extLst>
          </p:cNvPr>
          <p:cNvSpPr txBox="1"/>
          <p:nvPr/>
        </p:nvSpPr>
        <p:spPr>
          <a:xfrm>
            <a:off x="1172718" y="1493892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50mg BID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D0FB-5BD3-568D-1312-411F0C8C5A43}"/>
              </a:ext>
            </a:extLst>
          </p:cNvPr>
          <p:cNvSpPr txBox="1"/>
          <p:nvPr/>
        </p:nvSpPr>
        <p:spPr>
          <a:xfrm>
            <a:off x="7444470" y="1514028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40mg BID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B64EB-2CDB-FBDA-1EBD-27326F255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" y="2114758"/>
            <a:ext cx="5689600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1D315-D2AF-50C6-02AE-F349B5EFD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61" y="2114758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6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530E8-8522-EF2C-E046-D9D4FE46F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9C5B-656A-F1B1-D723-35C807F8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PFS Patients with </a:t>
            </a:r>
            <a:r>
              <a:rPr lang="en-US" i="1" dirty="0"/>
              <a:t>PIK3CA</a:t>
            </a:r>
            <a:r>
              <a:rPr lang="en-US" dirty="0"/>
              <a:t> Wild type by </a:t>
            </a:r>
            <a:br>
              <a:rPr lang="en-US" dirty="0"/>
            </a:br>
            <a:r>
              <a:rPr lang="en-US" i="1" dirty="0"/>
              <a:t>ESR1</a:t>
            </a:r>
            <a:r>
              <a:rPr lang="en-US" dirty="0"/>
              <a:t> Mutation Status by Treatment Group – Tissue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7CBE1-AD65-EC01-1BEF-110F61F39528}"/>
              </a:ext>
            </a:extLst>
          </p:cNvPr>
          <p:cNvSpPr txBox="1"/>
          <p:nvPr/>
        </p:nvSpPr>
        <p:spPr>
          <a:xfrm>
            <a:off x="1333779" y="1476007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50mg BID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BF8B5-4AFA-852A-F9D4-E564A0FFD60F}"/>
              </a:ext>
            </a:extLst>
          </p:cNvPr>
          <p:cNvSpPr txBox="1"/>
          <p:nvPr/>
        </p:nvSpPr>
        <p:spPr>
          <a:xfrm>
            <a:off x="7629524" y="1476007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40mg BID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1CEBF6-79C3-1C4D-0FCA-7E1FA65C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158484"/>
            <a:ext cx="5689600" cy="426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4DD91-596E-288A-CD15-1A046EBF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2158484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53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72842-0E6F-3EE7-9B56-11C2F7FDC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37E8-CB82-4365-A573-C452B85B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Patients with ESR1 mut and PIK3CA WT – </a:t>
            </a:r>
            <a:br>
              <a:rPr lang="en-US" dirty="0"/>
            </a:br>
            <a:r>
              <a:rPr lang="en-US" dirty="0"/>
              <a:t>Summary of FFPE tissue sample category and c-</a:t>
            </a:r>
            <a:r>
              <a:rPr lang="en-US" dirty="0" err="1"/>
              <a:t>Myc</a:t>
            </a:r>
            <a:r>
              <a:rPr lang="en-US" dirty="0"/>
              <a:t> positive cells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2B9C08-BC2C-FABC-BE46-980443234BBC}"/>
              </a:ext>
            </a:extLst>
          </p:cNvPr>
          <p:cNvGraphicFramePr>
            <a:graphicFrameLocks noGrp="1"/>
          </p:cNvGraphicFramePr>
          <p:nvPr/>
        </p:nvGraphicFramePr>
        <p:xfrm>
          <a:off x="576072" y="1471423"/>
          <a:ext cx="10972798" cy="298082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25590">
                  <a:extLst>
                    <a:ext uri="{9D8B030D-6E8A-4147-A177-3AD203B41FA5}">
                      <a16:colId xmlns:a16="http://schemas.microsoft.com/office/drawing/2014/main" val="513314596"/>
                    </a:ext>
                  </a:extLst>
                </a:gridCol>
                <a:gridCol w="1307868">
                  <a:extLst>
                    <a:ext uri="{9D8B030D-6E8A-4147-A177-3AD203B41FA5}">
                      <a16:colId xmlns:a16="http://schemas.microsoft.com/office/drawing/2014/main" val="1241140721"/>
                    </a:ext>
                  </a:extLst>
                </a:gridCol>
                <a:gridCol w="1307868">
                  <a:extLst>
                    <a:ext uri="{9D8B030D-6E8A-4147-A177-3AD203B41FA5}">
                      <a16:colId xmlns:a16="http://schemas.microsoft.com/office/drawing/2014/main" val="1903856004"/>
                    </a:ext>
                  </a:extLst>
                </a:gridCol>
                <a:gridCol w="1307868">
                  <a:extLst>
                    <a:ext uri="{9D8B030D-6E8A-4147-A177-3AD203B41FA5}">
                      <a16:colId xmlns:a16="http://schemas.microsoft.com/office/drawing/2014/main" val="1050475940"/>
                    </a:ext>
                  </a:extLst>
                </a:gridCol>
                <a:gridCol w="1307868">
                  <a:extLst>
                    <a:ext uri="{9D8B030D-6E8A-4147-A177-3AD203B41FA5}">
                      <a16:colId xmlns:a16="http://schemas.microsoft.com/office/drawing/2014/main" val="935829348"/>
                    </a:ext>
                  </a:extLst>
                </a:gridCol>
                <a:gridCol w="1307868">
                  <a:extLst>
                    <a:ext uri="{9D8B030D-6E8A-4147-A177-3AD203B41FA5}">
                      <a16:colId xmlns:a16="http://schemas.microsoft.com/office/drawing/2014/main" val="3815819229"/>
                    </a:ext>
                  </a:extLst>
                </a:gridCol>
                <a:gridCol w="1307868">
                  <a:extLst>
                    <a:ext uri="{9D8B030D-6E8A-4147-A177-3AD203B41FA5}">
                      <a16:colId xmlns:a16="http://schemas.microsoft.com/office/drawing/2014/main" val="24598701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PIK3CA Wild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(N=42)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ESR1 Mutant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(N=24)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PIK3CA Wild and ESR1 Mutant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(N=17)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PIK3CA Wild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(N=76)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ESR1 Mutant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(N=59)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PIK3CA Wild and ESR1 Mutant</a:t>
                      </a:r>
                      <a:b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(N=28)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4214976429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25397996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160335946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c-</a:t>
                      </a:r>
                      <a:r>
                        <a:rPr lang="en-US" sz="1400" kern="1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Myc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%positive cells (%) - n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23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</a:p>
                  </a:txBody>
                  <a:tcPr marL="12700" marR="127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46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33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17</a:t>
                      </a: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249081312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  Median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18.5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50.0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52.5</a:t>
                      </a:r>
                    </a:p>
                  </a:txBody>
                  <a:tcPr marL="12700" marR="127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16.0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36.0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55.0</a:t>
                      </a: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3783657105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675545764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c-</a:t>
                      </a:r>
                      <a:r>
                        <a:rPr lang="en-US" sz="1400" kern="1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Myc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%positive cells Category - n (%)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4270873391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  0%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 (14.3)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(8.3)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(5.9)</a:t>
                      </a:r>
                    </a:p>
                  </a:txBody>
                  <a:tcPr marL="12700" marR="127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 (9.2)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 (5.1)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(3.6)</a:t>
                      </a: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1364686292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  1-10%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11 (26.2)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 (12.5)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(11.8)</a:t>
                      </a:r>
                    </a:p>
                  </a:txBody>
                  <a:tcPr marL="12700" marR="127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13 (17.1)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 (10.2)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(7.1)</a:t>
                      </a: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3379158093"/>
                  </a:ext>
                </a:extLst>
              </a:tr>
              <a:tr h="21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  11-100%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23 (54.8)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18 (75.0)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13 (76.5)</a:t>
                      </a:r>
                    </a:p>
                  </a:txBody>
                  <a:tcPr marL="12700" marR="127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26 (34.2)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24 (40.7)</a:t>
                      </a: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14 (50.0)</a:t>
                      </a: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3270315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94B6AC-6C5E-19F2-7129-1E462FE5D01C}"/>
              </a:ext>
            </a:extLst>
          </p:cNvPr>
          <p:cNvGraphicFramePr>
            <a:graphicFrameLocks noGrp="1"/>
          </p:cNvGraphicFramePr>
          <p:nvPr/>
        </p:nvGraphicFramePr>
        <p:xfrm>
          <a:off x="576072" y="1197103"/>
          <a:ext cx="10972801" cy="274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25589">
                  <a:extLst>
                    <a:ext uri="{9D8B030D-6E8A-4147-A177-3AD203B41FA5}">
                      <a16:colId xmlns:a16="http://schemas.microsoft.com/office/drawing/2014/main" val="2198858608"/>
                    </a:ext>
                  </a:extLst>
                </a:gridCol>
                <a:gridCol w="3923606">
                  <a:extLst>
                    <a:ext uri="{9D8B030D-6E8A-4147-A177-3AD203B41FA5}">
                      <a16:colId xmlns:a16="http://schemas.microsoft.com/office/drawing/2014/main" val="1370483240"/>
                    </a:ext>
                  </a:extLst>
                </a:gridCol>
                <a:gridCol w="3923606">
                  <a:extLst>
                    <a:ext uri="{9D8B030D-6E8A-4147-A177-3AD203B41FA5}">
                      <a16:colId xmlns:a16="http://schemas.microsoft.com/office/drawing/2014/main" val="8369391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Tissue DNA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ctDNA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7712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238B5EE-2FAA-A75C-8AF0-A366FCDF7697}"/>
              </a:ext>
            </a:extLst>
          </p:cNvPr>
          <p:cNvSpPr/>
          <p:nvPr/>
        </p:nvSpPr>
        <p:spPr>
          <a:xfrm>
            <a:off x="576071" y="4230573"/>
            <a:ext cx="11075601" cy="2743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7B2A7-908E-AB1D-7E4A-2CEBDA8062D5}"/>
              </a:ext>
            </a:extLst>
          </p:cNvPr>
          <p:cNvSpPr/>
          <p:nvPr/>
        </p:nvSpPr>
        <p:spPr>
          <a:xfrm>
            <a:off x="576072" y="3092824"/>
            <a:ext cx="11075601" cy="2420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5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F797-7712-FCD5-70BC-B133A4948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2A9E-DF0E-2635-D89C-C09C20F0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Parallel Clinical and Biomarker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13B17-798D-5821-B7B2-D682810C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42" y="1258848"/>
            <a:ext cx="11734800" cy="600164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Comprehensive biomarker strategy supports clinical development and commercialization</a:t>
            </a:r>
          </a:p>
          <a:p>
            <a:pPr lvl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1AD49-2C46-1A1A-2E44-D30CF5D83456}"/>
              </a:ext>
            </a:extLst>
          </p:cNvPr>
          <p:cNvSpPr txBox="1"/>
          <p:nvPr/>
        </p:nvSpPr>
        <p:spPr>
          <a:xfrm>
            <a:off x="155217" y="2103988"/>
            <a:ext cx="153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Drug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C2F19-2EF1-6BD5-E097-FF8474C6133B}"/>
              </a:ext>
            </a:extLst>
          </p:cNvPr>
          <p:cNvSpPr txBox="1"/>
          <p:nvPr/>
        </p:nvSpPr>
        <p:spPr>
          <a:xfrm>
            <a:off x="96849" y="4781260"/>
            <a:ext cx="147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Assay development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EB5B8BE4-FE4F-B905-4639-FB9D740E89E8}"/>
              </a:ext>
            </a:extLst>
          </p:cNvPr>
          <p:cNvSpPr/>
          <p:nvPr/>
        </p:nvSpPr>
        <p:spPr>
          <a:xfrm>
            <a:off x="7927302" y="2026417"/>
            <a:ext cx="4002429" cy="846967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Amended ALISCA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TM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-Breast1 for biomarker defined population to support potential Phase III trial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E219791C-6F7B-94C5-6916-2A62DF6FAAC5}"/>
              </a:ext>
            </a:extLst>
          </p:cNvPr>
          <p:cNvSpPr/>
          <p:nvPr/>
        </p:nvSpPr>
        <p:spPr>
          <a:xfrm>
            <a:off x="2239248" y="1976597"/>
            <a:ext cx="3243896" cy="8603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AAEAB-F0BB-EEF7-25C4-011D76FFF2B8}"/>
              </a:ext>
            </a:extLst>
          </p:cNvPr>
          <p:cNvSpPr txBox="1"/>
          <p:nvPr/>
        </p:nvSpPr>
        <p:spPr>
          <a:xfrm>
            <a:off x="2611691" y="2159767"/>
            <a:ext cx="2499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Enrollment of ALISCA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TM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-Breast1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F5A0247-917A-CD4E-6422-3097DDDFC6A3}"/>
              </a:ext>
            </a:extLst>
          </p:cNvPr>
          <p:cNvSpPr/>
          <p:nvPr/>
        </p:nvSpPr>
        <p:spPr>
          <a:xfrm>
            <a:off x="1353192" y="4881402"/>
            <a:ext cx="1074528" cy="824913"/>
          </a:xfrm>
          <a:prstGeom prst="chevron">
            <a:avLst/>
          </a:prstGeom>
          <a:solidFill>
            <a:srgbClr val="ED833B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041BD-ADF6-002A-ED2C-3E3C490F0749}"/>
              </a:ext>
            </a:extLst>
          </p:cNvPr>
          <p:cNvSpPr txBox="1"/>
          <p:nvPr/>
        </p:nvSpPr>
        <p:spPr>
          <a:xfrm>
            <a:off x="1567543" y="5009458"/>
            <a:ext cx="9691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validation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1591DC33-EF14-9CFD-0B82-39011856DF92}"/>
              </a:ext>
            </a:extLst>
          </p:cNvPr>
          <p:cNvSpPr/>
          <p:nvPr/>
        </p:nvSpPr>
        <p:spPr>
          <a:xfrm>
            <a:off x="5685893" y="4881402"/>
            <a:ext cx="1381232" cy="824913"/>
          </a:xfrm>
          <a:prstGeom prst="chevron">
            <a:avLst/>
          </a:prstGeom>
          <a:solidFill>
            <a:srgbClr val="ED833B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CA48AF-EED5-67C4-DBBA-8C6A5CC253E5}"/>
              </a:ext>
            </a:extLst>
          </p:cNvPr>
          <p:cNvSpPr txBox="1"/>
          <p:nvPr/>
        </p:nvSpPr>
        <p:spPr>
          <a:xfrm>
            <a:off x="2641735" y="3476157"/>
            <a:ext cx="897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Biomarker analysis, batch 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507630-FBAC-DB85-73C9-689239B1C778}"/>
              </a:ext>
            </a:extLst>
          </p:cNvPr>
          <p:cNvSpPr txBox="1"/>
          <p:nvPr/>
        </p:nvSpPr>
        <p:spPr>
          <a:xfrm>
            <a:off x="98558" y="3388129"/>
            <a:ext cx="173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or Decision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2107E1-4E2B-5E75-B8EA-7A78681046D0}"/>
              </a:ext>
            </a:extLst>
          </p:cNvPr>
          <p:cNvSpPr txBox="1"/>
          <p:nvPr/>
        </p:nvSpPr>
        <p:spPr>
          <a:xfrm>
            <a:off x="4029832" y="3491436"/>
            <a:ext cx="897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Biomarker analysis, batch  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B79CAF5-9A74-CA88-AF13-1A5BCF50CBB8}"/>
              </a:ext>
            </a:extLst>
          </p:cNvPr>
          <p:cNvSpPr/>
          <p:nvPr/>
        </p:nvSpPr>
        <p:spPr>
          <a:xfrm>
            <a:off x="5521901" y="3016333"/>
            <a:ext cx="460867" cy="1675372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30A2CA-C33C-9473-CE34-605FD9D1A855}"/>
              </a:ext>
            </a:extLst>
          </p:cNvPr>
          <p:cNvSpPr txBox="1"/>
          <p:nvPr/>
        </p:nvSpPr>
        <p:spPr>
          <a:xfrm>
            <a:off x="5609108" y="3101123"/>
            <a:ext cx="12321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biomarker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BA2B19-2A56-C5AD-8A0B-31899763D785}"/>
              </a:ext>
            </a:extLst>
          </p:cNvPr>
          <p:cNvSpPr txBox="1"/>
          <p:nvPr/>
        </p:nvSpPr>
        <p:spPr>
          <a:xfrm>
            <a:off x="5785527" y="3101123"/>
            <a:ext cx="12321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B164C2-9E2F-FA9E-B012-F9DBB7F3DD59}"/>
              </a:ext>
            </a:extLst>
          </p:cNvPr>
          <p:cNvSpPr txBox="1"/>
          <p:nvPr/>
        </p:nvSpPr>
        <p:spPr>
          <a:xfrm>
            <a:off x="5937731" y="5009458"/>
            <a:ext cx="1122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IUO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validation</a:t>
            </a: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1A0034E2-7997-F666-C686-5BB552F9E0CC}"/>
              </a:ext>
            </a:extLst>
          </p:cNvPr>
          <p:cNvSpPr/>
          <p:nvPr/>
        </p:nvSpPr>
        <p:spPr>
          <a:xfrm>
            <a:off x="7927302" y="4859349"/>
            <a:ext cx="4002428" cy="846967"/>
          </a:xfrm>
          <a:prstGeom prst="chevron">
            <a:avLst/>
          </a:prstGeom>
          <a:solidFill>
            <a:srgbClr val="ED833B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A657B4-1FBD-95B8-A151-5F888B18A298}"/>
              </a:ext>
            </a:extLst>
          </p:cNvPr>
          <p:cNvSpPr txBox="1"/>
          <p:nvPr/>
        </p:nvSpPr>
        <p:spPr>
          <a:xfrm>
            <a:off x="8806628" y="4950537"/>
            <a:ext cx="2328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Prospective enrollment/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CDx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validation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89C6A6-EB6B-FF81-38A8-9DD7860BC63D}"/>
              </a:ext>
            </a:extLst>
          </p:cNvPr>
          <p:cNvSpPr txBox="1"/>
          <p:nvPr/>
        </p:nvSpPr>
        <p:spPr>
          <a:xfrm>
            <a:off x="7067125" y="3101816"/>
            <a:ext cx="1232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Biomarker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92699C4-C0B6-EE90-57EC-24913A743EB2}"/>
              </a:ext>
            </a:extLst>
          </p:cNvPr>
          <p:cNvSpPr/>
          <p:nvPr/>
        </p:nvSpPr>
        <p:spPr>
          <a:xfrm>
            <a:off x="6636377" y="3541728"/>
            <a:ext cx="1255795" cy="4401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0EB433-609D-0811-6451-75DE652A87E1}"/>
              </a:ext>
            </a:extLst>
          </p:cNvPr>
          <p:cNvSpPr txBox="1"/>
          <p:nvPr/>
        </p:nvSpPr>
        <p:spPr>
          <a:xfrm>
            <a:off x="6545715" y="3520227"/>
            <a:ext cx="1381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FDA interaction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38A0672-1A06-38C6-CDB3-D27DE1F99383}"/>
              </a:ext>
            </a:extLst>
          </p:cNvPr>
          <p:cNvSpPr/>
          <p:nvPr/>
        </p:nvSpPr>
        <p:spPr>
          <a:xfrm>
            <a:off x="3090516" y="3429000"/>
            <a:ext cx="2392628" cy="442900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2B3B3E-8423-0B84-FFCD-A6409DC267B8}"/>
              </a:ext>
            </a:extLst>
          </p:cNvPr>
          <p:cNvSpPr txBox="1"/>
          <p:nvPr/>
        </p:nvSpPr>
        <p:spPr>
          <a:xfrm>
            <a:off x="3146636" y="3388840"/>
            <a:ext cx="2301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iomarker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9658DD9-BF40-87DC-EA38-87DEEB7FC6C3}"/>
              </a:ext>
            </a:extLst>
          </p:cNvPr>
          <p:cNvSpPr/>
          <p:nvPr/>
        </p:nvSpPr>
        <p:spPr>
          <a:xfrm>
            <a:off x="5752334" y="4516062"/>
            <a:ext cx="457200" cy="514307"/>
          </a:xfrm>
          <a:prstGeom prst="arc">
            <a:avLst>
              <a:gd name="adj1" fmla="val 16200000"/>
              <a:gd name="adj2" fmla="val 2051034"/>
            </a:avLst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68F46421-8235-7B49-3A27-0EAE8978D91A}"/>
              </a:ext>
            </a:extLst>
          </p:cNvPr>
          <p:cNvSpPr/>
          <p:nvPr/>
        </p:nvSpPr>
        <p:spPr>
          <a:xfrm>
            <a:off x="5376290" y="2205103"/>
            <a:ext cx="833244" cy="399883"/>
          </a:xfrm>
          <a:prstGeom prst="chevron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4AF45C-90B4-DD9E-15C5-B5079D49E6ED}"/>
              </a:ext>
            </a:extLst>
          </p:cNvPr>
          <p:cNvSpPr txBox="1"/>
          <p:nvPr/>
        </p:nvSpPr>
        <p:spPr>
          <a:xfrm>
            <a:off x="5467749" y="2306879"/>
            <a:ext cx="7616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4176A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5A857F7D-B56B-12CC-D3F8-773DC890AF93}"/>
              </a:ext>
            </a:extLst>
          </p:cNvPr>
          <p:cNvSpPr/>
          <p:nvPr/>
        </p:nvSpPr>
        <p:spPr>
          <a:xfrm>
            <a:off x="6058503" y="2205103"/>
            <a:ext cx="833244" cy="399883"/>
          </a:xfrm>
          <a:prstGeom prst="chevron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2CDF8-178C-B976-3988-92B0D10B572F}"/>
              </a:ext>
            </a:extLst>
          </p:cNvPr>
          <p:cNvSpPr txBox="1"/>
          <p:nvPr/>
        </p:nvSpPr>
        <p:spPr>
          <a:xfrm>
            <a:off x="6097221" y="2230682"/>
            <a:ext cx="761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176A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37026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865D-2361-41EF-8A7D-83D7CC95CA4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z="2800"/>
              <a:t>ALISCA</a:t>
            </a:r>
            <a:r>
              <a:rPr lang="en-US" sz="2800" baseline="30000"/>
              <a:t>TM</a:t>
            </a:r>
            <a:r>
              <a:rPr lang="en-US" sz="2800"/>
              <a:t>-Breast1</a:t>
            </a:r>
            <a:r>
              <a:rPr lang="en-US" sz="2700">
                <a:latin typeface="Arial" charset="0"/>
              </a:rPr>
              <a:t> – Expected Milestones</a:t>
            </a:r>
            <a:endParaRPr lang="en-US" sz="270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0E31-E288-46C9-AE00-9B89370748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9273" y="1652816"/>
            <a:ext cx="11578426" cy="5596155"/>
          </a:xfrm>
          <a:prstGeom prst="rect">
            <a:avLst/>
          </a:prstGeom>
        </p:spPr>
        <p:txBody>
          <a:bodyPr lIns="0"/>
          <a:lstStyle/>
          <a:p>
            <a:pPr marL="0" indent="0">
              <a:spcBef>
                <a:spcPts val="600"/>
              </a:spcBef>
              <a:buClr>
                <a:schemeClr val="tx2"/>
              </a:buClr>
              <a:buSzPct val="111000"/>
              <a:buNone/>
            </a:pPr>
            <a:endParaRPr lang="en-US" sz="1400" b="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615554" lvl="1" indent="-365760">
              <a:spcBef>
                <a:spcPts val="600"/>
              </a:spcBef>
              <a:spcAft>
                <a:spcPts val="1000"/>
              </a:spcAft>
              <a:buClr>
                <a:prstClr val="white">
                  <a:lumMod val="65000"/>
                </a:prstClr>
              </a:buClr>
              <a:buBlip>
                <a:blip r:embed="rId3"/>
              </a:buBlip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Expand enrollment to obtain more data on biomarker directed cohorts 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Arial" charset="0"/>
              </a:rPr>
              <a:t>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2 2026)</a:t>
            </a:r>
          </a:p>
          <a:p>
            <a:pPr marL="960041" lvl="2" indent="-365760">
              <a:spcBef>
                <a:spcPts val="600"/>
              </a:spcBef>
              <a:spcAft>
                <a:spcPts val="1000"/>
              </a:spcAft>
              <a:buClr>
                <a:prstClr val="white">
                  <a:lumMod val="65000"/>
                </a:prstClr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Arial" charset="0"/>
              </a:rPr>
              <a:t>PIK3CA Wild Type</a:t>
            </a:r>
          </a:p>
          <a:p>
            <a:pPr marL="960041" lvl="2" indent="-365760">
              <a:spcBef>
                <a:spcPts val="600"/>
              </a:spcBef>
              <a:spcAft>
                <a:spcPts val="1000"/>
              </a:spcAft>
              <a:buClr>
                <a:prstClr val="white">
                  <a:lumMod val="65000"/>
                </a:prstClr>
              </a:buClr>
              <a:buBlip>
                <a:blip r:embed="rId3"/>
              </a:buBlip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ESR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Arial" charset="0"/>
              </a:rPr>
              <a:t>1 Mutant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49794" marR="0" lvl="1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prstClr val="white">
                  <a:lumMod val="65000"/>
                </a:prstClr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615554" marR="0" lvl="1" indent="-36576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Additional interim data from ALISCA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-Breast1, a Phase II clinical trial of alisertib in combination with endocrine therapy for the treatment of ER positive HER2 Negative Metastatic Breast Cancer (H2 2026)</a:t>
            </a:r>
          </a:p>
          <a:p>
            <a:pPr marL="249794" lvl="1" indent="0">
              <a:spcBef>
                <a:spcPts val="600"/>
              </a:spcBef>
              <a:spcAft>
                <a:spcPts val="1000"/>
              </a:spcAft>
              <a:buClr>
                <a:prstClr val="white">
                  <a:lumMod val="65000"/>
                </a:prstClr>
              </a:buClr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615554" lvl="1" indent="-365760">
              <a:spcBef>
                <a:spcPts val="600"/>
              </a:spcBef>
              <a:spcAft>
                <a:spcPts val="1000"/>
              </a:spcAft>
              <a:buClr>
                <a:prstClr val="white">
                  <a:lumMod val="65000"/>
                </a:prstClr>
              </a:buClr>
              <a:buBlip>
                <a:blip r:embed="rId3"/>
              </a:buBlip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615554" lvl="1" indent="-365760">
              <a:spcBef>
                <a:spcPts val="600"/>
              </a:spcBef>
              <a:spcAft>
                <a:spcPts val="1000"/>
              </a:spcAft>
              <a:buClr>
                <a:prstClr val="white">
                  <a:lumMod val="65000"/>
                </a:prstClr>
              </a:buClr>
              <a:buBlip>
                <a:blip r:embed="rId3"/>
              </a:buBlip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en-US" sz="2000" b="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en-US" sz="2000" b="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357188" indent="-357188">
              <a:spcBef>
                <a:spcPts val="600"/>
              </a:spcBef>
              <a:spcAft>
                <a:spcPts val="1800"/>
              </a:spcAft>
              <a:buBlip>
                <a:blip r:embed="rId3"/>
              </a:buBlip>
            </a:pPr>
            <a:endParaRPr lang="en-US" sz="2000" b="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357188" indent="-357188">
              <a:spcBef>
                <a:spcPts val="600"/>
              </a:spcBef>
              <a:spcAft>
                <a:spcPts val="1800"/>
              </a:spcAft>
              <a:buBlip>
                <a:blip r:embed="rId3"/>
              </a:buBlip>
            </a:pPr>
            <a:endParaRPr lang="en-US" sz="2000" b="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357188" indent="-357188">
              <a:spcBef>
                <a:spcPts val="60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8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5E23B71-84E0-8BFC-79A8-E1C8322BC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19" y="1746412"/>
            <a:ext cx="3193086" cy="2085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788CE6-EB56-4674-05E9-9130BE38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Alisertib (MLN 8237)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6214B-8370-9AE1-A3CD-BA98DE375784}"/>
              </a:ext>
            </a:extLst>
          </p:cNvPr>
          <p:cNvSpPr/>
          <p:nvPr/>
        </p:nvSpPr>
        <p:spPr>
          <a:xfrm>
            <a:off x="607341" y="4242926"/>
            <a:ext cx="10995378" cy="2432053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FBFC2-7AB2-CA64-D161-2A23EC9DBE68}"/>
              </a:ext>
            </a:extLst>
          </p:cNvPr>
          <p:cNvSpPr txBox="1"/>
          <p:nvPr/>
        </p:nvSpPr>
        <p:spPr>
          <a:xfrm>
            <a:off x="724040" y="4255419"/>
            <a:ext cx="10761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Single-agent and combinational clinical activity in solid tumors including hormone r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eceptor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-positive b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reast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cancer (HR+ MBC), triple n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egative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breast c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(TNBC), small cell lung c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(SCLC), and head and neck cancer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Single-agent clinical activity in hematologic malignancies including peripheral T-cell lymphoma (PTCL) and aggressive non-Hodgkin’s lymphoma (NHL)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Well-characterized safety profile: ~1,300 patients treated across 22 company-sponsored trials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B998F-B2E3-60DE-82E6-6186BA0CCE2F}"/>
              </a:ext>
            </a:extLst>
          </p:cNvPr>
          <p:cNvSpPr txBox="1"/>
          <p:nvPr/>
        </p:nvSpPr>
        <p:spPr>
          <a:xfrm>
            <a:off x="7983091" y="1989481"/>
            <a:ext cx="2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Orally Bioavailable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Drug Class: Benzazepine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850FB0-B278-9D91-4B4D-07E35AFEB976}"/>
              </a:ext>
            </a:extLst>
          </p:cNvPr>
          <p:cNvSpPr/>
          <p:nvPr/>
        </p:nvSpPr>
        <p:spPr>
          <a:xfrm>
            <a:off x="1804658" y="1591137"/>
            <a:ext cx="3933825" cy="2257425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53591-DB6D-8299-0724-C2BF0EF2C138}"/>
              </a:ext>
            </a:extLst>
          </p:cNvPr>
          <p:cNvSpPr txBox="1"/>
          <p:nvPr/>
        </p:nvSpPr>
        <p:spPr>
          <a:xfrm>
            <a:off x="2205595" y="2146323"/>
            <a:ext cx="3267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Aurora Kinase A (AURKA) inhibitor </a:t>
            </a:r>
          </a:p>
        </p:txBody>
      </p:sp>
    </p:spTree>
    <p:extLst>
      <p:ext uri="{BB962C8B-B14F-4D97-AF65-F5344CB8AC3E}">
        <p14:creationId xmlns:p14="http://schemas.microsoft.com/office/powerpoint/2010/main" val="232328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C596-1691-1311-FF38-2BEDF982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AURKA and c-</a:t>
            </a:r>
            <a:r>
              <a:rPr lang="en-US" dirty="0" err="1"/>
              <a:t>Myc</a:t>
            </a:r>
            <a:r>
              <a:rPr lang="en-US" dirty="0"/>
              <a:t> Co-regulate Each Other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D76D919-B85D-58E8-AF4E-D6D6246AD4FB}"/>
              </a:ext>
            </a:extLst>
          </p:cNvPr>
          <p:cNvSpPr txBox="1"/>
          <p:nvPr/>
        </p:nvSpPr>
        <p:spPr>
          <a:xfrm>
            <a:off x="5054764" y="2867464"/>
            <a:ext cx="66545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AURKA and c-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transcriptionally upregulate each other, suggesting the existence of a positive feedback loop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c-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upregulates Cyclin D2, CDK4, and cyclin-E, contributing to complex formation and subsequent phosphorylation of p27Kip1, which leads to cell proliferation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F5EBA6-4845-90EA-7674-FB1644433948}"/>
              </a:ext>
            </a:extLst>
          </p:cNvPr>
          <p:cNvSpPr txBox="1"/>
          <p:nvPr/>
        </p:nvSpPr>
        <p:spPr>
          <a:xfrm>
            <a:off x="370748" y="1363252"/>
            <a:ext cx="1158783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Nuclear AURKA exerts kinase-independent functions by acting as a transcription factor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AF96AD-3147-59E0-1478-78A39648FB16}"/>
              </a:ext>
            </a:extLst>
          </p:cNvPr>
          <p:cNvGrpSpPr/>
          <p:nvPr/>
        </p:nvGrpSpPr>
        <p:grpSpPr>
          <a:xfrm>
            <a:off x="610145" y="2408510"/>
            <a:ext cx="4091424" cy="3404279"/>
            <a:chOff x="610145" y="2408510"/>
            <a:chExt cx="4091424" cy="34042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21BE0F-DF2E-4498-B497-0018B76A9748}"/>
                </a:ext>
              </a:extLst>
            </p:cNvPr>
            <p:cNvGrpSpPr/>
            <p:nvPr/>
          </p:nvGrpSpPr>
          <p:grpSpPr>
            <a:xfrm>
              <a:off x="610145" y="2408510"/>
              <a:ext cx="4091424" cy="3404279"/>
              <a:chOff x="1013987" y="2028314"/>
              <a:chExt cx="4091424" cy="340427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B18BEE7-0C3D-4C3F-6027-D471CE3F3EE0}"/>
                  </a:ext>
                </a:extLst>
              </p:cNvPr>
              <p:cNvGrpSpPr/>
              <p:nvPr/>
            </p:nvGrpSpPr>
            <p:grpSpPr>
              <a:xfrm>
                <a:off x="2584684" y="2028314"/>
                <a:ext cx="1029810" cy="299621"/>
                <a:chOff x="4172505" y="3429000"/>
                <a:chExt cx="1029810" cy="299621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1A23B73-0232-7D70-67E8-6DCEC0187BDE}"/>
                    </a:ext>
                  </a:extLst>
                </p:cNvPr>
                <p:cNvSpPr/>
                <p:nvPr/>
              </p:nvSpPr>
              <p:spPr>
                <a:xfrm>
                  <a:off x="4172505" y="3429000"/>
                  <a:ext cx="1029810" cy="299621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A80094-F4EB-999E-C40E-F8DA7D928377}"/>
                    </a:ext>
                  </a:extLst>
                </p:cNvPr>
                <p:cNvSpPr txBox="1"/>
                <p:nvPr/>
              </p:nvSpPr>
              <p:spPr>
                <a:xfrm>
                  <a:off x="4270156" y="3435643"/>
                  <a:ext cx="81674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AURKA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145149AD-49B4-4CC5-4394-C907FACD6E21}"/>
                  </a:ext>
                </a:extLst>
              </p:cNvPr>
              <p:cNvGrpSpPr/>
              <p:nvPr/>
            </p:nvGrpSpPr>
            <p:grpSpPr>
              <a:xfrm>
                <a:off x="1867116" y="2989905"/>
                <a:ext cx="555874" cy="324089"/>
                <a:chOff x="1451051" y="2564790"/>
                <a:chExt cx="555874" cy="324089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3B812C7-2578-C2D9-F83D-B70268F495AA}"/>
                    </a:ext>
                  </a:extLst>
                </p:cNvPr>
                <p:cNvSpPr/>
                <p:nvPr/>
              </p:nvSpPr>
              <p:spPr>
                <a:xfrm>
                  <a:off x="1538048" y="2564790"/>
                  <a:ext cx="387265" cy="324089"/>
                </a:xfrm>
                <a:prstGeom prst="ellipse">
                  <a:avLst/>
                </a:prstGeom>
                <a:solidFill>
                  <a:schemeClr val="accent4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929EF7-E37F-0013-3AAD-E70061179695}"/>
                    </a:ext>
                  </a:extLst>
                </p:cNvPr>
                <p:cNvSpPr txBox="1"/>
                <p:nvPr/>
              </p:nvSpPr>
              <p:spPr>
                <a:xfrm>
                  <a:off x="1451051" y="2598866"/>
                  <a:ext cx="555874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E2F1</a:t>
                  </a:r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358A2CF-E964-2A83-F345-1AEB629781BB}"/>
                  </a:ext>
                </a:extLst>
              </p:cNvPr>
              <p:cNvSpPr/>
              <p:nvPr/>
            </p:nvSpPr>
            <p:spPr>
              <a:xfrm>
                <a:off x="1125242" y="3638918"/>
                <a:ext cx="692465" cy="299621"/>
              </a:xfrm>
              <a:prstGeom prst="ellipse">
                <a:avLst/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5681E3-2CDD-E57E-A1E1-AC833609456C}"/>
                  </a:ext>
                </a:extLst>
              </p:cNvPr>
              <p:cNvSpPr txBox="1"/>
              <p:nvPr/>
            </p:nvSpPr>
            <p:spPr>
              <a:xfrm>
                <a:off x="1119881" y="3645561"/>
                <a:ext cx="69246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cdk4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8DFF7DF-9530-CCB9-F4F6-2AF44DE73A25}"/>
                  </a:ext>
                </a:extLst>
              </p:cNvPr>
              <p:cNvSpPr/>
              <p:nvPr/>
            </p:nvSpPr>
            <p:spPr>
              <a:xfrm>
                <a:off x="1019348" y="3331462"/>
                <a:ext cx="932607" cy="303382"/>
              </a:xfrm>
              <a:prstGeom prst="ellipse">
                <a:avLst/>
              </a:prstGeom>
              <a:solidFill>
                <a:srgbClr val="660066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DB800-CAAE-9EFC-6F15-BC7CC1131893}"/>
                  </a:ext>
                </a:extLst>
              </p:cNvPr>
              <p:cNvSpPr txBox="1"/>
              <p:nvPr/>
            </p:nvSpPr>
            <p:spPr>
              <a:xfrm>
                <a:off x="1013987" y="3338105"/>
                <a:ext cx="94332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cyclin-D2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DB9AB0-24E5-B8C9-EDC0-CE6A2361C07E}"/>
                  </a:ext>
                </a:extLst>
              </p:cNvPr>
              <p:cNvSpPr txBox="1"/>
              <p:nvPr/>
            </p:nvSpPr>
            <p:spPr>
              <a:xfrm>
                <a:off x="1025802" y="5155594"/>
                <a:ext cx="2087922" cy="276999"/>
              </a:xfrm>
              <a:prstGeom prst="rect">
                <a:avLst/>
              </a:prstGeom>
              <a:solidFill>
                <a:srgbClr val="A5002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Cell proliferation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F05AA89-1D5D-04FE-FC03-3635F85D7C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4965" y="2903327"/>
                <a:ext cx="425225" cy="3678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2CD3E95-DB98-6F6E-F6A8-575C353CF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1819" y="4196074"/>
                <a:ext cx="0" cy="2506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FAF2B9B9-5255-6331-8E40-FFE691A05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5053" y="2904556"/>
                <a:ext cx="435578" cy="38532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83DB05E-AFDD-AF87-1B53-E52F65DD6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8426" y="2314306"/>
                <a:ext cx="181249" cy="2087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016B7A0-36D7-B9D5-04A1-A72396957DC4}"/>
                  </a:ext>
                </a:extLst>
              </p:cNvPr>
              <p:cNvGrpSpPr/>
              <p:nvPr/>
            </p:nvGrpSpPr>
            <p:grpSpPr>
              <a:xfrm>
                <a:off x="1675756" y="2603706"/>
                <a:ext cx="697826" cy="299621"/>
                <a:chOff x="1560662" y="4493367"/>
                <a:chExt cx="697826" cy="299621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9B74711-2279-5788-3620-AB104ED907CB}"/>
                    </a:ext>
                  </a:extLst>
                </p:cNvPr>
                <p:cNvSpPr/>
                <p:nvPr/>
              </p:nvSpPr>
              <p:spPr>
                <a:xfrm>
                  <a:off x="1566023" y="4493367"/>
                  <a:ext cx="692465" cy="29962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2ADF917-2112-E2C4-A393-0E5D20B483DB}"/>
                    </a:ext>
                  </a:extLst>
                </p:cNvPr>
                <p:cNvSpPr txBox="1"/>
                <p:nvPr/>
              </p:nvSpPr>
              <p:spPr>
                <a:xfrm>
                  <a:off x="1560662" y="4500010"/>
                  <a:ext cx="69246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c-</a:t>
                  </a:r>
                  <a:r>
                    <a:rPr kumimoji="0" lang="en-US" sz="12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Myc</a:t>
                  </a: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8A5DE82-AF3A-9653-5192-BFF3305D9A08}"/>
                  </a:ext>
                </a:extLst>
              </p:cNvPr>
              <p:cNvSpPr txBox="1"/>
              <p:nvPr/>
            </p:nvSpPr>
            <p:spPr>
              <a:xfrm>
                <a:off x="3157828" y="2601021"/>
                <a:ext cx="1947583" cy="461665"/>
              </a:xfrm>
              <a:prstGeom prst="rect">
                <a:avLst/>
              </a:prstGeom>
              <a:solidFill>
                <a:srgbClr val="A5002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Genomic instability &amp; tumor development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69DF044-5DB4-05A8-934C-514E9078694D}"/>
                  </a:ext>
                </a:extLst>
              </p:cNvPr>
              <p:cNvGrpSpPr/>
              <p:nvPr/>
            </p:nvGrpSpPr>
            <p:grpSpPr>
              <a:xfrm>
                <a:off x="1667229" y="4481691"/>
                <a:ext cx="1031810" cy="320331"/>
                <a:chOff x="4803929" y="4039401"/>
                <a:chExt cx="861088" cy="267330"/>
              </a:xfrm>
            </p:grpSpPr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F64C1782-BE61-B7C1-4880-614A4A0F02FF}"/>
                    </a:ext>
                  </a:extLst>
                </p:cNvPr>
                <p:cNvSpPr/>
                <p:nvPr/>
              </p:nvSpPr>
              <p:spPr>
                <a:xfrm>
                  <a:off x="4803929" y="4039401"/>
                  <a:ext cx="671863" cy="267330"/>
                </a:xfrm>
                <a:prstGeom prst="roundRect">
                  <a:avLst/>
                </a:prstGeom>
                <a:solidFill>
                  <a:srgbClr val="660066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ED3BAEF-47C6-8BB4-82A9-EDC8612322D8}"/>
                    </a:ext>
                  </a:extLst>
                </p:cNvPr>
                <p:cNvSpPr txBox="1"/>
                <p:nvPr/>
              </p:nvSpPr>
              <p:spPr>
                <a:xfrm>
                  <a:off x="4877770" y="4050308"/>
                  <a:ext cx="787247" cy="231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p27</a:t>
                  </a:r>
                  <a:r>
                    <a:rPr kumimoji="0" lang="en-US" sz="1200" b="1" i="0" u="none" strike="noStrike" kern="1200" cap="none" spc="0" normalizeH="0" baseline="3000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klp1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AC20091-DD16-5804-10AB-312DBCDD74BC}"/>
                  </a:ext>
                </a:extLst>
              </p:cNvPr>
              <p:cNvSpPr/>
              <p:nvPr/>
            </p:nvSpPr>
            <p:spPr>
              <a:xfrm>
                <a:off x="2192789" y="3633909"/>
                <a:ext cx="692465" cy="299621"/>
              </a:xfrm>
              <a:prstGeom prst="ellipse">
                <a:avLst/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4198998-1D3F-35AC-B310-21205FE6C8F5}"/>
                  </a:ext>
                </a:extLst>
              </p:cNvPr>
              <p:cNvSpPr txBox="1"/>
              <p:nvPr/>
            </p:nvSpPr>
            <p:spPr>
              <a:xfrm>
                <a:off x="2187428" y="3640552"/>
                <a:ext cx="69246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cdk2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A613EFA-DED4-65E7-9AFD-8720EB778D89}"/>
                  </a:ext>
                </a:extLst>
              </p:cNvPr>
              <p:cNvSpPr/>
              <p:nvPr/>
            </p:nvSpPr>
            <p:spPr>
              <a:xfrm>
                <a:off x="2086895" y="3326453"/>
                <a:ext cx="932607" cy="303382"/>
              </a:xfrm>
              <a:prstGeom prst="ellipse">
                <a:avLst/>
              </a:prstGeom>
              <a:solidFill>
                <a:srgbClr val="660066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0EFE33A-F3B2-D5B2-4430-D778C7F91FCA}"/>
                  </a:ext>
                </a:extLst>
              </p:cNvPr>
              <p:cNvSpPr txBox="1"/>
              <p:nvPr/>
            </p:nvSpPr>
            <p:spPr>
              <a:xfrm>
                <a:off x="2081534" y="3333096"/>
                <a:ext cx="94332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cyclin-E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6C44C6D-E854-AD1C-8C94-C8F964DC5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6533" y="3957496"/>
                <a:ext cx="425286" cy="23857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A1E18EA-AA8E-67E8-ABF9-E97AA5E71B6C}"/>
                  </a:ext>
                </a:extLst>
              </p:cNvPr>
              <p:cNvCxnSpPr>
                <a:cxnSpLocks/>
                <a:endCxn id="98" idx="4"/>
              </p:cNvCxnSpPr>
              <p:nvPr/>
            </p:nvCxnSpPr>
            <p:spPr>
              <a:xfrm flipV="1">
                <a:off x="2021988" y="3933530"/>
                <a:ext cx="517034" cy="26434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5AB4ED85-B1A1-80AC-A70B-9B76C2C473CF}"/>
                  </a:ext>
                </a:extLst>
              </p:cNvPr>
              <p:cNvGrpSpPr/>
              <p:nvPr/>
            </p:nvGrpSpPr>
            <p:grpSpPr>
              <a:xfrm>
                <a:off x="2436504" y="4459426"/>
                <a:ext cx="210787" cy="244572"/>
                <a:chOff x="2031482" y="3362219"/>
                <a:chExt cx="210787" cy="244572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375A03F3-30A7-25D7-8F34-873BC3829B5E}"/>
                    </a:ext>
                  </a:extLst>
                </p:cNvPr>
                <p:cNvSpPr/>
                <p:nvPr/>
              </p:nvSpPr>
              <p:spPr>
                <a:xfrm>
                  <a:off x="2031482" y="3379427"/>
                  <a:ext cx="210787" cy="219411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4A197CD5-0D45-300C-D098-62FE8E99A562}"/>
                    </a:ext>
                  </a:extLst>
                </p:cNvPr>
                <p:cNvSpPr txBox="1"/>
                <p:nvPr/>
              </p:nvSpPr>
              <p:spPr>
                <a:xfrm>
                  <a:off x="2065875" y="3362219"/>
                  <a:ext cx="144588" cy="24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P</a:t>
                  </a:r>
                </a:p>
              </p:txBody>
            </p:sp>
          </p:grp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B51062C0-DB2E-7211-DCC9-C10ED43D85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2228" y="2283368"/>
                <a:ext cx="342452" cy="2891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C627CC-73F5-8D69-152F-A7137F1A2632}"/>
                </a:ext>
              </a:extLst>
            </p:cNvPr>
            <p:cNvCxnSpPr>
              <a:cxnSpLocks/>
            </p:cNvCxnSpPr>
            <p:nvPr/>
          </p:nvCxnSpPr>
          <p:spPr>
            <a:xfrm>
              <a:off x="1645967" y="5175747"/>
              <a:ext cx="0" cy="2506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A173199-1011-A465-B284-EBB3DD3A5607}"/>
              </a:ext>
            </a:extLst>
          </p:cNvPr>
          <p:cNvSpPr txBox="1"/>
          <p:nvPr/>
        </p:nvSpPr>
        <p:spPr>
          <a:xfrm>
            <a:off x="6632154" y="6580158"/>
            <a:ext cx="47879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FD Oncogene 2021, Tang 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Oncotarget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98964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4247-8283-1885-EB65-EE781B67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ALISCA™-Breast1</a:t>
            </a:r>
            <a:br>
              <a:rPr lang="en-US" dirty="0"/>
            </a:br>
            <a:r>
              <a:rPr lang="en-US" dirty="0"/>
              <a:t>Phase II dose optimization, biomarker evaluation in HR+/HER- MBC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8C4E8D-45BA-D9E7-9C8A-0F190D87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03" y="1339572"/>
            <a:ext cx="4191488" cy="4022541"/>
          </a:xfrm>
          <a:prstGeom prst="rect">
            <a:avLst/>
          </a:prstGeom>
          <a:solidFill>
            <a:srgbClr val="315978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marL="182563" indent="-182563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8775" indent="-182563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Key inclusion criteria:</a:t>
            </a:r>
          </a:p>
          <a:p>
            <a:pPr marL="182245" marR="0" lvl="0" indent="-18224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66370" marR="0" lvl="0" indent="-16637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HR+/HER2-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mBC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patients who have received at least 2 prior lines of endocrine therapy in the recurrent or metastatic setting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  <a:p>
            <a:pPr marL="461645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Must have received CDK4/6 inhibitors with endocrine therapy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  <a:p>
            <a:pPr marL="461645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Disease recurrence while receiving endocrine therapy in the adjuvant setting will count toward prior line of endocrine therapy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166370" marR="0" lvl="0" indent="-16637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RECIST v1.1 evaluable disease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  <a:p>
            <a:pPr marL="166370" marR="0" lvl="0" indent="-16637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No prior chemotherapy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250CB-67A0-DDB3-8192-A50530FD3CCF}"/>
              </a:ext>
            </a:extLst>
          </p:cNvPr>
          <p:cNvSpPr/>
          <p:nvPr/>
        </p:nvSpPr>
        <p:spPr>
          <a:xfrm>
            <a:off x="7822455" y="1416200"/>
            <a:ext cx="3975623" cy="1097280"/>
          </a:xfrm>
          <a:prstGeom prst="rect">
            <a:avLst/>
          </a:prstGeom>
          <a:solidFill>
            <a:schemeClr val="accent3">
              <a:lumMod val="2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Arm 1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Alisertib 50 mg BID on Days 1-3, 8-10, 15-17 of a 28-day cycle + Endocrine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3C7B1-363D-BDC2-222F-87ED4C86EA35}"/>
              </a:ext>
            </a:extLst>
          </p:cNvPr>
          <p:cNvSpPr/>
          <p:nvPr/>
        </p:nvSpPr>
        <p:spPr>
          <a:xfrm>
            <a:off x="7852112" y="4182052"/>
            <a:ext cx="3975624" cy="1097280"/>
          </a:xfrm>
          <a:prstGeom prst="rect">
            <a:avLst/>
          </a:prstGeom>
          <a:solidFill>
            <a:schemeClr val="accent3">
              <a:lumMod val="2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Arm 3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Alisertib 30 mg BID on Days 1-3, 8-10, 15-17 of a 28-day cycle + Endocrine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2E7F3-97AA-26AB-367F-551B7FCA81BA}"/>
              </a:ext>
            </a:extLst>
          </p:cNvPr>
          <p:cNvSpPr/>
          <p:nvPr/>
        </p:nvSpPr>
        <p:spPr>
          <a:xfrm rot="16200000">
            <a:off x="5725120" y="3181844"/>
            <a:ext cx="2687118" cy="337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1:1:1 RANDOMIZATION</a:t>
            </a:r>
          </a:p>
        </p:txBody>
      </p:sp>
      <p:cxnSp>
        <p:nvCxnSpPr>
          <p:cNvPr id="13" name="Straight Arrow Connector 13">
            <a:extLst>
              <a:ext uri="{FF2B5EF4-FFF2-40B4-BE49-F238E27FC236}">
                <a16:creationId xmlns:a16="http://schemas.microsoft.com/office/drawing/2014/main" id="{F3ABAE94-DE8C-BEE8-7046-8E93E9E04224}"/>
              </a:ext>
            </a:extLst>
          </p:cNvPr>
          <p:cNvCxnSpPr>
            <a:cxnSpLocks noChangeShapeType="1"/>
            <a:stCxn id="10" idx="3"/>
            <a:endCxn id="12" idx="0"/>
          </p:cNvCxnSpPr>
          <p:nvPr/>
        </p:nvCxnSpPr>
        <p:spPr bwMode="auto">
          <a:xfrm flipV="1">
            <a:off x="4327091" y="3350842"/>
            <a:ext cx="2572591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1EFC3993-45FF-F79C-BFFC-788FCDBFEA99}"/>
              </a:ext>
            </a:extLst>
          </p:cNvPr>
          <p:cNvSpPr txBox="1">
            <a:spLocks noChangeArrowheads="1"/>
          </p:cNvSpPr>
          <p:nvPr/>
        </p:nvSpPr>
        <p:spPr>
          <a:xfrm>
            <a:off x="344992" y="5645109"/>
            <a:ext cx="11735816" cy="792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63" indent="-28257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1738" indent="-2873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4313" indent="-28257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Tx/>
              <a:buFont typeface="Arial" panose="020B0604020202020204" pitchFamily="34" charset="0"/>
              <a:buNone/>
              <a:tabLst>
                <a:tab pos="2225675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Primary objective: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	Dose optimization in combination based on safety and efficacy (ORR, DOR, DCR, PFS)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Tx/>
              <a:buFont typeface="Arial" panose="020B0604020202020204" pitchFamily="34" charset="0"/>
              <a:buNone/>
              <a:tabLst>
                <a:tab pos="2225675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Secondary objective: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	PK/Dose response, biomarker selection based on efficacy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Tx/>
              <a:buFont typeface="Arial" panose="020B0604020202020204" pitchFamily="34" charset="0"/>
              <a:buNone/>
              <a:tabLst>
                <a:tab pos="2225675" algn="l"/>
              </a:tabLst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096024-8FB9-1592-7E18-7AC821BFB9FB}"/>
              </a:ext>
            </a:extLst>
          </p:cNvPr>
          <p:cNvCxnSpPr>
            <a:cxnSpLocks/>
            <a:stCxn id="12" idx="2"/>
            <a:endCxn id="3" idx="1"/>
          </p:cNvCxnSpPr>
          <p:nvPr/>
        </p:nvCxnSpPr>
        <p:spPr>
          <a:xfrm flipV="1">
            <a:off x="7237677" y="1964840"/>
            <a:ext cx="584778" cy="13860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B8DC52-80D4-E3DA-42A2-514CEA802B6B}"/>
              </a:ext>
            </a:extLst>
          </p:cNvPr>
          <p:cNvCxnSpPr>
            <a:cxnSpLocks/>
            <a:stCxn id="12" idx="2"/>
            <a:endCxn id="4" idx="1"/>
          </p:cNvCxnSpPr>
          <p:nvPr/>
        </p:nvCxnSpPr>
        <p:spPr>
          <a:xfrm>
            <a:off x="7237677" y="3350842"/>
            <a:ext cx="614435" cy="13798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DAD193E-E77E-D9FC-B0AD-A42931132D7A}"/>
              </a:ext>
            </a:extLst>
          </p:cNvPr>
          <p:cNvSpPr txBox="1"/>
          <p:nvPr/>
        </p:nvSpPr>
        <p:spPr>
          <a:xfrm>
            <a:off x="6420609" y="4861977"/>
            <a:ext cx="129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up to 150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C44F47-DA74-80C9-3015-EFE3E966F2DC}"/>
              </a:ext>
            </a:extLst>
          </p:cNvPr>
          <p:cNvSpPr/>
          <p:nvPr/>
        </p:nvSpPr>
        <p:spPr>
          <a:xfrm>
            <a:off x="4743450" y="1993928"/>
            <a:ext cx="1652476" cy="2687119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Stratification factors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Investigator selected subclass of endocrine partner: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(anastrozole, exemestane, letrozole)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fulvestrant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(tamoxifen)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F9AEF-BBF9-2506-9F05-B5E22A6589EF}"/>
              </a:ext>
            </a:extLst>
          </p:cNvPr>
          <p:cNvSpPr/>
          <p:nvPr/>
        </p:nvSpPr>
        <p:spPr>
          <a:xfrm>
            <a:off x="7852112" y="2796476"/>
            <a:ext cx="3975623" cy="1097280"/>
          </a:xfrm>
          <a:prstGeom prst="rect">
            <a:avLst/>
          </a:prstGeom>
          <a:solidFill>
            <a:schemeClr val="accent3">
              <a:lumMod val="2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Arm 2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Alisertib 40 mg BID on Days 1-3, 8-10, 15-17 of a 28-day cycle + Endocrine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612547-266F-F18C-3B9B-34FC4DD3730F}"/>
              </a:ext>
            </a:extLst>
          </p:cNvPr>
          <p:cNvCxnSpPr>
            <a:cxnSpLocks/>
            <a:stCxn id="12" idx="2"/>
            <a:endCxn id="6" idx="1"/>
          </p:cNvCxnSpPr>
          <p:nvPr/>
        </p:nvCxnSpPr>
        <p:spPr>
          <a:xfrm flipV="1">
            <a:off x="7237677" y="3345116"/>
            <a:ext cx="614435" cy="57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2BC7E-D2D2-5041-0384-135E52E81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D857-31A8-80C2-7B89-16F97422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ALISCA</a:t>
            </a:r>
            <a:r>
              <a:rPr lang="en-US" baseline="30000" dirty="0"/>
              <a:t>TM</a:t>
            </a:r>
            <a:r>
              <a:rPr lang="en-US" dirty="0"/>
              <a:t>-Breast1 Summary of Prior Metastatic Anti-cancer Therapy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6BB721E-5CF1-9C12-7386-636BB32DC2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1" y="1176993"/>
          <a:ext cx="10972799" cy="40822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76699">
                  <a:extLst>
                    <a:ext uri="{9D8B030D-6E8A-4147-A177-3AD203B41FA5}">
                      <a16:colId xmlns:a16="http://schemas.microsoft.com/office/drawing/2014/main" val="1353936586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343845125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150323255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166707752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78515759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50 mg BID</a:t>
                      </a:r>
                      <a:b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(N=54)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40 mg BID</a:t>
                      </a:r>
                      <a:b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(N=55)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30 mg BID</a:t>
                      </a:r>
                      <a:b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(N=55)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Total</a:t>
                      </a:r>
                      <a:b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(N=164)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168304462"/>
                  </a:ext>
                </a:extLst>
              </a:tr>
              <a:tr h="186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328889555"/>
                  </a:ext>
                </a:extLst>
              </a:tr>
              <a:tr h="186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Subjects with metastatic anti-cancer medication – n (%)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 (92.6)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51 (92.7)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51 (92.7)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152 (92.7)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373859649"/>
                  </a:ext>
                </a:extLst>
              </a:tr>
              <a:tr h="186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1452345945"/>
                  </a:ext>
                </a:extLst>
              </a:tr>
              <a:tr h="186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Prior metastatic endocrine – n (%)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 (92.6)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51 (92.7)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51 (92.7)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152 (92.7)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2000845719"/>
                  </a:ext>
                </a:extLst>
              </a:tr>
              <a:tr h="186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239152623"/>
                  </a:ext>
                </a:extLst>
              </a:tr>
              <a:tr h="186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Prior metastatic CDK4/6i – n (%)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47 (87.0)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 (90.9)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51 (92.7)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148 (90.2)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3339138787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648122424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328186608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Prior lines of treatment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2413518401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1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(1.8)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(1.8)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(1.2)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345730501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2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 (53.7)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 (49.1)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 (63.6)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91 (55.5)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684496031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3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 (37.0)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(29.1)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(20.0)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47 (28.7)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1955852799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4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(3.7)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(9.1)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(3.6)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(5.5)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403286553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5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(1.8)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(1.8)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(1.2)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1460978824"/>
                  </a:ext>
                </a:extLst>
              </a:tr>
              <a:tr h="197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Missing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(5.6)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(9.1)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(9.1)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(7.9)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extLst>
                  <a:ext uri="{0D108BD9-81ED-4DB2-BD59-A6C34878D82A}">
                    <a16:rowId xmlns:a16="http://schemas.microsoft.com/office/drawing/2014/main" val="303927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13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D160F3-117F-CC85-C9FB-C82078DB6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964" y="2259931"/>
            <a:ext cx="8929979" cy="1470025"/>
          </a:xfrm>
        </p:spPr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DB0E58-4784-A156-A4D6-4F35EEF66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7E5D1-8EF0-8AAD-F159-22D7ED893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E28AA4-2241-11F4-DCC5-E0BF2E36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Alisertib Grades 3-4 TEAEs in Subjects with MBC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423A70-7C89-1589-B752-DA5CE20A65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9457" y="1859280"/>
          <a:ext cx="11704320" cy="3139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84541">
                  <a:extLst>
                    <a:ext uri="{9D8B030D-6E8A-4147-A177-3AD203B41FA5}">
                      <a16:colId xmlns:a16="http://schemas.microsoft.com/office/drawing/2014/main" val="4221235273"/>
                    </a:ext>
                  </a:extLst>
                </a:gridCol>
                <a:gridCol w="1266453">
                  <a:extLst>
                    <a:ext uri="{9D8B030D-6E8A-4147-A177-3AD203B41FA5}">
                      <a16:colId xmlns:a16="http://schemas.microsoft.com/office/drawing/2014/main" val="1907271253"/>
                    </a:ext>
                  </a:extLst>
                </a:gridCol>
                <a:gridCol w="1315949">
                  <a:extLst>
                    <a:ext uri="{9D8B030D-6E8A-4147-A177-3AD203B41FA5}">
                      <a16:colId xmlns:a16="http://schemas.microsoft.com/office/drawing/2014/main" val="3615766744"/>
                    </a:ext>
                  </a:extLst>
                </a:gridCol>
                <a:gridCol w="2113601">
                  <a:extLst>
                    <a:ext uri="{9D8B030D-6E8A-4147-A177-3AD203B41FA5}">
                      <a16:colId xmlns:a16="http://schemas.microsoft.com/office/drawing/2014/main" val="1645314114"/>
                    </a:ext>
                  </a:extLst>
                </a:gridCol>
                <a:gridCol w="2133993">
                  <a:extLst>
                    <a:ext uri="{9D8B030D-6E8A-4147-A177-3AD203B41FA5}">
                      <a16:colId xmlns:a16="http://schemas.microsoft.com/office/drawing/2014/main" val="3957616054"/>
                    </a:ext>
                  </a:extLst>
                </a:gridCol>
                <a:gridCol w="2189783">
                  <a:extLst>
                    <a:ext uri="{9D8B030D-6E8A-4147-A177-3AD203B41FA5}">
                      <a16:colId xmlns:a16="http://schemas.microsoft.com/office/drawing/2014/main" val="1076230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Alisertib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 mg BID</a:t>
                      </a:r>
                      <a:r>
                        <a:rPr lang="en-US" sz="1400"/>
                        <a:t>  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/>
                        <a:t>(n=46)</a:t>
                      </a:r>
                      <a:r>
                        <a:rPr lang="en-US" sz="1400" baseline="30000"/>
                        <a:t>1</a:t>
                      </a:r>
                      <a:endParaRPr lang="en-US" sz="140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Alisertib + Fulvestrant</a:t>
                      </a:r>
                    </a:p>
                    <a:p>
                      <a:pPr algn="ctr"/>
                      <a:r>
                        <a:rPr lang="en-US" sz="1400"/>
                        <a:t>50 mg BID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/>
                        <a:t>(n=45)</a:t>
                      </a:r>
                      <a:r>
                        <a:rPr lang="en-US" sz="1400" baseline="30000"/>
                        <a:t>1</a:t>
                      </a:r>
                      <a:r>
                        <a:rPr lang="en-US" sz="1400"/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 mg BID</a:t>
                      </a:r>
                    </a:p>
                    <a:p>
                      <a:pPr algn="ctr"/>
                      <a:r>
                        <a:rPr lang="en-US" sz="1400"/>
                        <a:t>(n=52)</a:t>
                      </a:r>
                      <a:r>
                        <a:rPr lang="en-US" sz="1400" baseline="300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40 mg BID</a:t>
                      </a:r>
                    </a:p>
                    <a:p>
                      <a:pPr algn="ctr"/>
                      <a:r>
                        <a:rPr lang="en-US" sz="1400"/>
                        <a:t>(n=49)</a:t>
                      </a:r>
                      <a:r>
                        <a:rPr lang="en-US" sz="1400" baseline="300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 mg BID</a:t>
                      </a:r>
                    </a:p>
                    <a:p>
                      <a:pPr algn="ctr"/>
                      <a:r>
                        <a:rPr lang="en-US" sz="1400"/>
                        <a:t>(n=50)</a:t>
                      </a:r>
                      <a:r>
                        <a:rPr lang="en-US" sz="1400" baseline="3000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555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1193018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Neutropenia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 (41.3)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 (42.2)</a:t>
                      </a:r>
                      <a:endParaRPr lang="en-US" sz="1400"/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(26.9)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(10.2)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 (8.0)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15284141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Anemia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(17.4)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 (8.9)</a:t>
                      </a:r>
                      <a:endParaRPr lang="en-US" sz="1400"/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(3.8)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18586352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Thrombocytopenia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(6.5)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(4.4)</a:t>
                      </a:r>
                      <a:endParaRPr lang="en-US" sz="1400"/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(1.9)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755499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Febrile neutropenia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(2.2)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(4.4)</a:t>
                      </a:r>
                      <a:endParaRPr lang="en-US" sz="1400"/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(3.8)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8033431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Diarrhea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NR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NR</a:t>
                      </a:r>
                      <a:endParaRPr lang="en-US" sz="1400"/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(2.0)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40450669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Somnolence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NR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NR</a:t>
                      </a:r>
                      <a:endParaRPr lang="en-US" sz="1400"/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(1.9)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9273125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Stomatitis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(2.2)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(2.2)</a:t>
                      </a:r>
                      <a:endParaRPr lang="en-US" sz="1400"/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(1.9)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4967565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27CD96-4BFD-D920-EF3D-CD5F25B070BB}"/>
              </a:ext>
            </a:extLst>
          </p:cNvPr>
          <p:cNvSpPr txBox="1"/>
          <p:nvPr/>
        </p:nvSpPr>
        <p:spPr>
          <a:xfrm>
            <a:off x="300608" y="6159742"/>
            <a:ext cx="1085982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NR=Not reported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Haddad, et. al. JAMA Oncology, 2023. </a:t>
            </a:r>
            <a:r>
              <a:rPr kumimoji="0" lang="en-US" sz="9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Data Extract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21A243-E5CB-BF28-A4D2-0ABEABB3D83E}"/>
              </a:ext>
            </a:extLst>
          </p:cNvPr>
          <p:cNvGraphicFramePr>
            <a:graphicFrameLocks noGrp="1"/>
          </p:cNvGraphicFramePr>
          <p:nvPr/>
        </p:nvGraphicFramePr>
        <p:xfrm>
          <a:off x="219457" y="1341120"/>
          <a:ext cx="11704320" cy="518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25481">
                  <a:extLst>
                    <a:ext uri="{9D8B030D-6E8A-4147-A177-3AD203B41FA5}">
                      <a16:colId xmlns:a16="http://schemas.microsoft.com/office/drawing/2014/main" val="3950085786"/>
                    </a:ext>
                  </a:extLst>
                </a:gridCol>
                <a:gridCol w="2555317">
                  <a:extLst>
                    <a:ext uri="{9D8B030D-6E8A-4147-A177-3AD203B41FA5}">
                      <a16:colId xmlns:a16="http://schemas.microsoft.com/office/drawing/2014/main" val="2339678272"/>
                    </a:ext>
                  </a:extLst>
                </a:gridCol>
                <a:gridCol w="6423522">
                  <a:extLst>
                    <a:ext uri="{9D8B030D-6E8A-4147-A177-3AD203B41FA5}">
                      <a16:colId xmlns:a16="http://schemas.microsoft.com/office/drawing/2014/main" val="509616807"/>
                    </a:ext>
                  </a:extLst>
                </a:gridCol>
              </a:tblGrid>
              <a:tr h="4520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TBCRC041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ALISCA</a:t>
                      </a:r>
                      <a:r>
                        <a:rPr lang="en-US" sz="1400" baseline="30000" dirty="0"/>
                        <a:t>TM</a:t>
                      </a:r>
                      <a:r>
                        <a:rPr lang="en-US" sz="1400" dirty="0"/>
                        <a:t>-Breast1</a:t>
                      </a:r>
                    </a:p>
                    <a:p>
                      <a:pPr algn="ctr"/>
                      <a:r>
                        <a:rPr lang="en-US" sz="1400" dirty="0"/>
                        <a:t>Alisertib + endocrine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902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15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A5E5F-BDBA-187B-4E29-8213F43FA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964" y="2259931"/>
            <a:ext cx="8157093" cy="1470025"/>
          </a:xfrm>
        </p:spPr>
        <p:txBody>
          <a:bodyPr/>
          <a:lstStyle/>
          <a:p>
            <a:pPr algn="ctr"/>
            <a:r>
              <a:rPr lang="en-US" dirty="0"/>
              <a:t>Efficacy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714780-6DD0-BF69-5D48-355B5B5BA7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51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olcBQbRtCpuPG4.EiIlQ"/>
</p:tagLst>
</file>

<file path=ppt/theme/theme1.xml><?xml version="1.0" encoding="utf-8"?>
<a:theme xmlns:a="http://schemas.openxmlformats.org/drawingml/2006/main" name="puma theme">
  <a:themeElements>
    <a:clrScheme name="PUMA MA">
      <a:dk1>
        <a:sysClr val="windowText" lastClr="000000"/>
      </a:dk1>
      <a:lt1>
        <a:sysClr val="window" lastClr="FFFFFF"/>
      </a:lt1>
      <a:dk2>
        <a:srgbClr val="04617B"/>
      </a:dk2>
      <a:lt2>
        <a:srgbClr val="CFDDE6"/>
      </a:lt2>
      <a:accent1>
        <a:srgbClr val="4176A0"/>
      </a:accent1>
      <a:accent2>
        <a:srgbClr val="E5E7E6"/>
      </a:accent2>
      <a:accent3>
        <a:srgbClr val="CFDDE6"/>
      </a:accent3>
      <a:accent4>
        <a:srgbClr val="FDB71A"/>
      </a:accent4>
      <a:accent5>
        <a:srgbClr val="A5C249"/>
      </a:accent5>
      <a:accent6>
        <a:srgbClr val="99C1F1"/>
      </a:accent6>
      <a:hlink>
        <a:srgbClr val="FDB71A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9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uma theme" id="{7C93B296-86E7-42E5-9614-D6ABFB69BA11}" vid="{213890C2-5490-4126-9C0F-434BE51E6365}"/>
    </a:ext>
  </a:extLst>
</a:theme>
</file>

<file path=ppt/theme/theme2.xml><?xml version="1.0" encoding="utf-8"?>
<a:theme xmlns:a="http://schemas.openxmlformats.org/drawingml/2006/main" name="2_Puma template 1">
  <a:themeElements>
    <a:clrScheme name="PUMA MA">
      <a:dk1>
        <a:sysClr val="windowText" lastClr="000000"/>
      </a:dk1>
      <a:lt1>
        <a:sysClr val="window" lastClr="FFFFFF"/>
      </a:lt1>
      <a:dk2>
        <a:srgbClr val="04617B"/>
      </a:dk2>
      <a:lt2>
        <a:srgbClr val="CFDDE6"/>
      </a:lt2>
      <a:accent1>
        <a:srgbClr val="4176A0"/>
      </a:accent1>
      <a:accent2>
        <a:srgbClr val="E5E7E6"/>
      </a:accent2>
      <a:accent3>
        <a:srgbClr val="CFDDE6"/>
      </a:accent3>
      <a:accent4>
        <a:srgbClr val="FDB71A"/>
      </a:accent4>
      <a:accent5>
        <a:srgbClr val="A5C249"/>
      </a:accent5>
      <a:accent6>
        <a:srgbClr val="99C1F1"/>
      </a:accent6>
      <a:hlink>
        <a:srgbClr val="FDB71A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9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FE591B4DE864584FFF1762DCF4000" ma:contentTypeVersion="12" ma:contentTypeDescription="Create a new document." ma:contentTypeScope="" ma:versionID="35f6a068e0485099e8fca720bbaa2604">
  <xsd:schema xmlns:xsd="http://www.w3.org/2001/XMLSchema" xmlns:xs="http://www.w3.org/2001/XMLSchema" xmlns:p="http://schemas.microsoft.com/office/2006/metadata/properties" xmlns:ns2="a3f3818c-0762-4940-99c7-72fea57547d9" xmlns:ns3="6af055a3-158c-419c-99de-f7f1d419df95" targetNamespace="http://schemas.microsoft.com/office/2006/metadata/properties" ma:root="true" ma:fieldsID="860a77bc36da6406e5817f0a3d8ce6ea" ns2:_="" ns3:_="">
    <xsd:import namespace="a3f3818c-0762-4940-99c7-72fea57547d9"/>
    <xsd:import namespace="6af055a3-158c-419c-99de-f7f1d419df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3818c-0762-4940-99c7-72fea5754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07ece73-930b-477c-a06c-c3493eb834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055a3-158c-419c-99de-f7f1d419df9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21d7df7-d45e-4fd3-8cd2-d83fa867c98c}" ma:internalName="TaxCatchAll" ma:showField="CatchAllData" ma:web="6af055a3-158c-419c-99de-f7f1d419df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f3818c-0762-4940-99c7-72fea57547d9">
      <Terms xmlns="http://schemas.microsoft.com/office/infopath/2007/PartnerControls"/>
    </lcf76f155ced4ddcb4097134ff3c332f>
    <TaxCatchAll xmlns="6af055a3-158c-419c-99de-f7f1d419df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0112-AC76-407B-9E61-AD661BFAF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f3818c-0762-4940-99c7-72fea57547d9"/>
    <ds:schemaRef ds:uri="6af055a3-158c-419c-99de-f7f1d419df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64B2E5-6472-497F-8451-02B7031FDE3C}">
  <ds:schemaRefs>
    <ds:schemaRef ds:uri="http://schemas.microsoft.com/office/2006/metadata/properties"/>
    <ds:schemaRef ds:uri="http://schemas.microsoft.com/office/infopath/2007/PartnerControls"/>
    <ds:schemaRef ds:uri="a3f3818c-0762-4940-99c7-72fea57547d9"/>
    <ds:schemaRef ds:uri="6af055a3-158c-419c-99de-f7f1d419df95"/>
  </ds:schemaRefs>
</ds:datastoreItem>
</file>

<file path=customXml/itemProps3.xml><?xml version="1.0" encoding="utf-8"?>
<ds:datastoreItem xmlns:ds="http://schemas.openxmlformats.org/officeDocument/2006/customXml" ds:itemID="{38B1A626-F093-4479-BA8A-FC5D7F6DB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1539</Words>
  <Application>Microsoft Office PowerPoint</Application>
  <PresentationFormat>Widescreen</PresentationFormat>
  <Paragraphs>375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Arial</vt:lpstr>
      <vt:lpstr>Calibri</vt:lpstr>
      <vt:lpstr>Calibri Regular</vt:lpstr>
      <vt:lpstr>Courier New</vt:lpstr>
      <vt:lpstr>Times New Roman</vt:lpstr>
      <vt:lpstr>puma theme</vt:lpstr>
      <vt:lpstr>2_Puma template 1</vt:lpstr>
      <vt:lpstr>think-cell Slide</vt:lpstr>
      <vt:lpstr>  Puma Biotechnology</vt:lpstr>
      <vt:lpstr>ALISCATM-Breast1 (PUMA-ALI-1201) Interim Analysis</vt:lpstr>
      <vt:lpstr>Alisertib (MLN 8237)</vt:lpstr>
      <vt:lpstr>AURKA and c-Myc Co-regulate Each Other </vt:lpstr>
      <vt:lpstr>ALISCA™-Breast1 Phase II dose optimization, biomarker evaluation in HR+/HER- MBC</vt:lpstr>
      <vt:lpstr>ALISCATM-Breast1 Summary of Prior Metastatic Anti-cancer Therapy</vt:lpstr>
      <vt:lpstr>Safety</vt:lpstr>
      <vt:lpstr>Alisertib Grades 3-4 TEAEs in Subjects with MBC</vt:lpstr>
      <vt:lpstr>Efficacy</vt:lpstr>
      <vt:lpstr>ALISCATM-Breast1 Summary of Clinical Benefit1</vt:lpstr>
      <vt:lpstr>ALISCATM-Breast1 PFS – ITT population</vt:lpstr>
      <vt:lpstr>Biomarker</vt:lpstr>
      <vt:lpstr>ALISCATM-Breast1 PFS MYC Copy Number</vt:lpstr>
      <vt:lpstr>ALISCATM-Breast1 PFS by c-Myc % Positive Cells</vt:lpstr>
      <vt:lpstr>  ALISCATM-Breast1 PFS by c-Myc % Positive Cells by Treatment Group </vt:lpstr>
      <vt:lpstr>ALISCATM-Breast1 PFS ESR1 Mutation Status</vt:lpstr>
      <vt:lpstr>ALISCATM-Breast1 PFS by ESR1 Mutation Status by Treatment Group –  ctDNA</vt:lpstr>
      <vt:lpstr>ALISCATM-Breast1 PFS by ESR1 Mutation Status by Treatment Group –  Tissue</vt:lpstr>
      <vt:lpstr>ALISCATM-Breast1 PFS PIK3CA Mutation Status </vt:lpstr>
      <vt:lpstr>ALISCATM-Breast1 PFS by PIK3CA Mutation Status by Treatment Group –  ctDNA</vt:lpstr>
      <vt:lpstr>ALISCATM-Breast1 PFS Patients with PIK3CA Wild type by  ESR1 Mutation Status </vt:lpstr>
      <vt:lpstr>ALISCATM-Breast1 PFS Patients with PIK3CA Wild type by  ESR1 Mutation Status by Treatment Group – ctDNA </vt:lpstr>
      <vt:lpstr>ALISCATM-Breast1 PFS Patients with PIK3CA Wild type by  ESR1 Mutation Status by Treatment Group – Tissue</vt:lpstr>
      <vt:lpstr>ALISCATM-Breast1 Patients with ESR1 mut and PIK3CA WT –  Summary of FFPE tissue sample category and c-Myc positive cells</vt:lpstr>
      <vt:lpstr>Parallel Clinical and Biomarker Development</vt:lpstr>
      <vt:lpstr>ALISCATM-Breast1 – Expected 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Aimee Frazier</dc:creator>
  <cp:lastModifiedBy>Mariann Ohanesian</cp:lastModifiedBy>
  <cp:revision>5</cp:revision>
  <dcterms:created xsi:type="dcterms:W3CDTF">2024-10-07T12:42:44Z</dcterms:created>
  <dcterms:modified xsi:type="dcterms:W3CDTF">2026-05-08T13:29:51Z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0x010100729FE591B4DE864584FFF1762DCF4000</vt:lpwstr>
  </property>
  <property fmtid="{D5CDD505-2E9C-101B-9397-08002B2CF9AE}" pid="3" name="MediaServiceImageTags">
    <vt:lpwstr/>
  </property>
</Properties>
</file>