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tags/tag3.xml" ContentType="application/vnd.openxmlformats-officedocument.presentationml.tags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changesInfos/changesInfo1.xml" ContentType="application/vnd.ms-powerpoint.changes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  <p:sldMasterId id="2147483685" r:id="rId5"/>
  </p:sldMasterIdLst>
  <p:notesMasterIdLst>
    <p:notesMasterId r:id="rId26"/>
  </p:notesMasterIdLst>
  <p:sldIdLst>
    <p:sldId id="5677" r:id="rId6"/>
    <p:sldId id="2134959692" r:id="rId7"/>
    <p:sldId id="2134959233" r:id="rId8"/>
    <p:sldId id="6880" r:id="rId9"/>
    <p:sldId id="2147481622" r:id="rId10"/>
    <p:sldId id="2134959721" r:id="rId11"/>
    <p:sldId id="2134959722" r:id="rId12"/>
    <p:sldId id="2147481524" r:id="rId13"/>
    <p:sldId id="2134959700" r:id="rId14"/>
    <p:sldId id="2147481695" r:id="rId15"/>
    <p:sldId id="2147481744" r:id="rId16"/>
    <p:sldId id="2147481523" r:id="rId17"/>
    <p:sldId id="2147481733" r:id="rId18"/>
    <p:sldId id="2134959733" r:id="rId19"/>
    <p:sldId id="493" r:id="rId20"/>
    <p:sldId id="2147481742" r:id="rId21"/>
    <p:sldId id="2147481741" r:id="rId22"/>
    <p:sldId id="2147481732" r:id="rId23"/>
    <p:sldId id="2147481736" r:id="rId24"/>
    <p:sldId id="2134959580" r:id="rId2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411CD804-184B-2DFA-FB57-D8FC982CA181}" name="Georg Bischof" initials="GB" userId="S::gbischof@pumabiotechnology.com::019dcded-c596-4e3e-ade9-ad4c28d24294" providerId="AD"/>
  <p188:author id="{825E3E06-7B01-8A32-D3ED-3D8AEAB5784E}" name="Douglas Hunt" initials="DH" userId="S::dmhunt@pumabiotechnology.com::448eca7d-9828-472f-a530-a62122091289" providerId="AD"/>
  <p188:author id="{5F650608-95DA-50C0-D2A2-DF61077AC66F}" name="Petra Rietschel" initials="PR" userId="S::prietschel@pumabiotechnology.com::a756be6a-80e0-4203-b049-32c1f123e2a1" providerId="AD"/>
  <p188:author id="{A0825C0F-51D1-5FAD-5AB1-B8E035E899D8}" name="Shannon Landergan" initials="SL" userId="S::slandergan@pumabiotechnology.com::b37e60b5-e54c-43e6-9a32-05c471d56de4" providerId="AD"/>
  <p188:author id="{D9B40F61-A14E-3A32-FAC5-32F377CFD6E2}" name="Judy Bebchuk" initials="" userId="S::jbebchuk@pumabiotechnology.com::6abd6097-8fea-4843-abc0-ee3760e1dcc4" providerId="AD"/>
  <p188:author id="{26761965-C418-5AF4-578D-734FAAF97AF4}" name="Hadi Danaee" initials="HD" userId="S::hdanaee@pumabiotechnology.com::a8430155-4064-4544-81c1-cf8cc55b4f12" providerId="AD"/>
  <p188:author id="{9EFD5B67-39B7-646B-4EAA-095B53613845}" name="Elaine Wong" initials="" userId="S::ewong@pumabiotechnology.com::110726d5-dfd5-410e-a307-a9fc65ebd86a" providerId="AD"/>
  <p188:author id="{EEC7E270-4FF5-E5AC-E4E3-989712B7BD0E}" name="Beth Lowenthal" initials="BL" userId="S::blowenthal@pumabiotechnology.com::22628020-5689-4f8e-a738-6af5748ef5b1" providerId="AD"/>
  <p188:author id="{0345DA9F-96E6-0BFE-5178-F767B50397D8}" name="Dan DiPrimeo" initials="DD" userId="S::ddiprimeo@pumabiotechnology.com::1a2247c2-2b3d-4b70-9d1b-feee56b5aebc" providerId="AD"/>
  <p188:author id="{1A1FC6A1-4EA4-6C97-0E6F-D3D6D183D7A6}" name="Lisa Eli" initials="LE" userId="S::leli@pumabiotechnology.com::9ac284b3-5cb9-479c-862c-ccd9eb705312" providerId="AD"/>
  <p188:author id="{7BC3E4A9-D2EE-B867-DD4C-39306EB68447}" name="Rico Ustaris" initials="RU" userId="S::rustaris@pumabiotechnology.com::d3512952-d00a-49ec-827f-386fb12914a3" providerId="AD"/>
  <p188:author id="{87DDDAB3-417B-C1F7-F985-C8014AF266BC}" name="Ginting, Theo" initials="TG" userId="S::theo.ginting@iqvia.com::362878ee-1380-4a43-9649-f6150aff8ace" providerId="AD"/>
  <p188:author id="{D5D67CC9-55EA-0048-E8D5-B2907FD8A62C}" name="Aimee Frazier" initials="AF" userId="S::afrazier@pumabiotechnology.com::f31f7e6e-fa85-409a-af7b-3bdfb38cfa18" providerId="AD"/>
  <p188:author id="{5FE89ACE-EDCF-4B91-0438-7072B394C0EF}" name="Alan Auerbach" initials="" userId="S::ahauerbach@pumabiotechnology.com::6cce15cb-dc20-44d4-a5a8-c5076493af0d" providerId="AD"/>
  <p188:author id="{CCCE87E2-DBAB-0159-B624-D1C4D6C9ECB5}" name="Ken Wiehe" initials="KW" userId="S::kwiehe@pumabiotechnology.com::8440beb7-ef3c-4b30-95cd-a3681fc94317" providerId="AD"/>
  <p188:author id="{A22679EA-87AB-E124-3C4E-E9C99754BD9A}" name="PRASAD, SHUBHANGI" initials="SP" userId="S::shubhangi.prasad@iqvia.com::a822b3d6-2a68-4947-9645-5fbf5dc17623" providerId="AD"/>
  <p188:author id="{003B10EF-098F-3D21-824C-420052B25A9C}" name="Shagufta Ahmed" initials="SA" userId="S::sahmed@pumabiotechnology.com::6e040c65-2794-4c6a-99a4-349f46d551a2" providerId="AD"/>
  <p188:author id="{9FD9E4F4-1E87-8BA1-09E3-129D1A60B34E}" name="Vinay Devendrappa" initials="VD" userId="S::vdevendrappa@pumabiotechnology.com::29e37267-8823-4ddd-9b4d-f8014777e069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060"/>
    <p:restoredTop sz="94692"/>
  </p:normalViewPr>
  <p:slideViewPr>
    <p:cSldViewPr snapToGrid="0">
      <p:cViewPr varScale="1">
        <p:scale>
          <a:sx n="59" d="100"/>
          <a:sy n="59" d="100"/>
        </p:scale>
        <p:origin x="808" y="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slide" Target="slides/slide16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slide" Target="slides/slide20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29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slide" Target="slides/slide19.xml"/><Relationship Id="rId32" Type="http://schemas.microsoft.com/office/2018/10/relationships/authors" Target="author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viewProps" Target="viewProps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31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iann Ohanesian" userId="3f7e1b01-daac-4487-9a29-c1db13c31acc" providerId="ADAL" clId="{6A408700-EB78-42A3-AD79-CCF4D94CB929}"/>
    <pc:docChg chg="delSld delMainMaster">
      <pc:chgData name="Mariann Ohanesian" userId="3f7e1b01-daac-4487-9a29-c1db13c31acc" providerId="ADAL" clId="{6A408700-EB78-42A3-AD79-CCF4D94CB929}" dt="2026-05-08T13:27:52.759" v="32" actId="47"/>
      <pc:docMkLst>
        <pc:docMk/>
      </pc:docMkLst>
      <pc:sldChg chg="del">
        <pc:chgData name="Mariann Ohanesian" userId="3f7e1b01-daac-4487-9a29-c1db13c31acc" providerId="ADAL" clId="{6A408700-EB78-42A3-AD79-CCF4D94CB929}" dt="2026-05-08T13:27:52.759" v="32" actId="47"/>
        <pc:sldMkLst>
          <pc:docMk/>
          <pc:sldMk cId="3163675373" sldId="8549"/>
        </pc:sldMkLst>
      </pc:sldChg>
      <pc:sldChg chg="del">
        <pc:chgData name="Mariann Ohanesian" userId="3f7e1b01-daac-4487-9a29-c1db13c31acc" providerId="ADAL" clId="{6A408700-EB78-42A3-AD79-CCF4D94CB929}" dt="2026-05-08T13:27:45.857" v="25" actId="47"/>
        <pc:sldMkLst>
          <pc:docMk/>
          <pc:sldMk cId="256618996" sldId="2134959266"/>
        </pc:sldMkLst>
      </pc:sldChg>
      <pc:sldChg chg="del">
        <pc:chgData name="Mariann Ohanesian" userId="3f7e1b01-daac-4487-9a29-c1db13c31acc" providerId="ADAL" clId="{6A408700-EB78-42A3-AD79-CCF4D94CB929}" dt="2026-05-08T13:27:46.666" v="26" actId="47"/>
        <pc:sldMkLst>
          <pc:docMk/>
          <pc:sldMk cId="95146320" sldId="2134959267"/>
        </pc:sldMkLst>
      </pc:sldChg>
      <pc:sldChg chg="del">
        <pc:chgData name="Mariann Ohanesian" userId="3f7e1b01-daac-4487-9a29-c1db13c31acc" providerId="ADAL" clId="{6A408700-EB78-42A3-AD79-CCF4D94CB929}" dt="2026-05-08T13:27:46.968" v="27" actId="47"/>
        <pc:sldMkLst>
          <pc:docMk/>
          <pc:sldMk cId="3345536837" sldId="2134959268"/>
        </pc:sldMkLst>
      </pc:sldChg>
      <pc:sldChg chg="del">
        <pc:chgData name="Mariann Ohanesian" userId="3f7e1b01-daac-4487-9a29-c1db13c31acc" providerId="ADAL" clId="{6A408700-EB78-42A3-AD79-CCF4D94CB929}" dt="2026-05-08T13:27:47.200" v="28" actId="47"/>
        <pc:sldMkLst>
          <pc:docMk/>
          <pc:sldMk cId="2779561754" sldId="2134959269"/>
        </pc:sldMkLst>
      </pc:sldChg>
      <pc:sldChg chg="del">
        <pc:chgData name="Mariann Ohanesian" userId="3f7e1b01-daac-4487-9a29-c1db13c31acc" providerId="ADAL" clId="{6A408700-EB78-42A3-AD79-CCF4D94CB929}" dt="2026-05-08T13:27:48.247" v="29" actId="47"/>
        <pc:sldMkLst>
          <pc:docMk/>
          <pc:sldMk cId="4220491072" sldId="2134959270"/>
        </pc:sldMkLst>
      </pc:sldChg>
      <pc:sldChg chg="del">
        <pc:chgData name="Mariann Ohanesian" userId="3f7e1b01-daac-4487-9a29-c1db13c31acc" providerId="ADAL" clId="{6A408700-EB78-42A3-AD79-CCF4D94CB929}" dt="2026-05-08T13:27:48.555" v="30" actId="47"/>
        <pc:sldMkLst>
          <pc:docMk/>
          <pc:sldMk cId="902319149" sldId="2134959271"/>
        </pc:sldMkLst>
      </pc:sldChg>
      <pc:sldChg chg="del">
        <pc:chgData name="Mariann Ohanesian" userId="3f7e1b01-daac-4487-9a29-c1db13c31acc" providerId="ADAL" clId="{6A408700-EB78-42A3-AD79-CCF4D94CB929}" dt="2026-05-08T13:27:48.781" v="31" actId="47"/>
        <pc:sldMkLst>
          <pc:docMk/>
          <pc:sldMk cId="1437752496" sldId="2134959272"/>
        </pc:sldMkLst>
      </pc:sldChg>
      <pc:sldChg chg="del">
        <pc:chgData name="Mariann Ohanesian" userId="3f7e1b01-daac-4487-9a29-c1db13c31acc" providerId="ADAL" clId="{6A408700-EB78-42A3-AD79-CCF4D94CB929}" dt="2026-05-08T13:27:38.767" v="3" actId="47"/>
        <pc:sldMkLst>
          <pc:docMk/>
          <pc:sldMk cId="541531309" sldId="2134959579"/>
        </pc:sldMkLst>
      </pc:sldChg>
      <pc:sldChg chg="del">
        <pc:chgData name="Mariann Ohanesian" userId="3f7e1b01-daac-4487-9a29-c1db13c31acc" providerId="ADAL" clId="{6A408700-EB78-42A3-AD79-CCF4D94CB929}" dt="2026-05-08T13:27:45.442" v="23" actId="47"/>
        <pc:sldMkLst>
          <pc:docMk/>
          <pc:sldMk cId="3702697108" sldId="2134959591"/>
        </pc:sldMkLst>
      </pc:sldChg>
      <pc:sldChg chg="del">
        <pc:chgData name="Mariann Ohanesian" userId="3f7e1b01-daac-4487-9a29-c1db13c31acc" providerId="ADAL" clId="{6A408700-EB78-42A3-AD79-CCF4D94CB929}" dt="2026-05-08T13:27:39.163" v="5" actId="47"/>
        <pc:sldMkLst>
          <pc:docMk/>
          <pc:sldMk cId="3325489920" sldId="2147481533"/>
        </pc:sldMkLst>
      </pc:sldChg>
      <pc:sldChg chg="del">
        <pc:chgData name="Mariann Ohanesian" userId="3f7e1b01-daac-4487-9a29-c1db13c31acc" providerId="ADAL" clId="{6A408700-EB78-42A3-AD79-CCF4D94CB929}" dt="2026-05-08T13:27:41.063" v="10" actId="47"/>
        <pc:sldMkLst>
          <pc:docMk/>
          <pc:sldMk cId="2001630586" sldId="2147481540"/>
        </pc:sldMkLst>
      </pc:sldChg>
      <pc:sldChg chg="del">
        <pc:chgData name="Mariann Ohanesian" userId="3f7e1b01-daac-4487-9a29-c1db13c31acc" providerId="ADAL" clId="{6A408700-EB78-42A3-AD79-CCF4D94CB929}" dt="2026-05-08T13:27:39.816" v="8" actId="47"/>
        <pc:sldMkLst>
          <pc:docMk/>
          <pc:sldMk cId="2910810671" sldId="2147481584"/>
        </pc:sldMkLst>
      </pc:sldChg>
      <pc:sldChg chg="del">
        <pc:chgData name="Mariann Ohanesian" userId="3f7e1b01-daac-4487-9a29-c1db13c31acc" providerId="ADAL" clId="{6A408700-EB78-42A3-AD79-CCF4D94CB929}" dt="2026-05-08T13:27:42.474" v="16" actId="47"/>
        <pc:sldMkLst>
          <pc:docMk/>
          <pc:sldMk cId="2449824441" sldId="2147481619"/>
        </pc:sldMkLst>
      </pc:sldChg>
      <pc:sldChg chg="del">
        <pc:chgData name="Mariann Ohanesian" userId="3f7e1b01-daac-4487-9a29-c1db13c31acc" providerId="ADAL" clId="{6A408700-EB78-42A3-AD79-CCF4D94CB929}" dt="2026-05-08T13:27:42.061" v="14" actId="47"/>
        <pc:sldMkLst>
          <pc:docMk/>
          <pc:sldMk cId="2302922465" sldId="2147481653"/>
        </pc:sldMkLst>
      </pc:sldChg>
      <pc:sldChg chg="del">
        <pc:chgData name="Mariann Ohanesian" userId="3f7e1b01-daac-4487-9a29-c1db13c31acc" providerId="ADAL" clId="{6A408700-EB78-42A3-AD79-CCF4D94CB929}" dt="2026-05-08T13:27:42.252" v="15" actId="47"/>
        <pc:sldMkLst>
          <pc:docMk/>
          <pc:sldMk cId="953023902" sldId="2147481654"/>
        </pc:sldMkLst>
      </pc:sldChg>
      <pc:sldChg chg="del">
        <pc:chgData name="Mariann Ohanesian" userId="3f7e1b01-daac-4487-9a29-c1db13c31acc" providerId="ADAL" clId="{6A408700-EB78-42A3-AD79-CCF4D94CB929}" dt="2026-05-08T13:27:42.700" v="17" actId="47"/>
        <pc:sldMkLst>
          <pc:docMk/>
          <pc:sldMk cId="339738773" sldId="2147481655"/>
        </pc:sldMkLst>
      </pc:sldChg>
      <pc:sldChg chg="del">
        <pc:chgData name="Mariann Ohanesian" userId="3f7e1b01-daac-4487-9a29-c1db13c31acc" providerId="ADAL" clId="{6A408700-EB78-42A3-AD79-CCF4D94CB929}" dt="2026-05-08T13:27:42.921" v="18" actId="47"/>
        <pc:sldMkLst>
          <pc:docMk/>
          <pc:sldMk cId="2271842850" sldId="2147481656"/>
        </pc:sldMkLst>
      </pc:sldChg>
      <pc:sldChg chg="del">
        <pc:chgData name="Mariann Ohanesian" userId="3f7e1b01-daac-4487-9a29-c1db13c31acc" providerId="ADAL" clId="{6A408700-EB78-42A3-AD79-CCF4D94CB929}" dt="2026-05-08T13:27:41.332" v="11" actId="47"/>
        <pc:sldMkLst>
          <pc:docMk/>
          <pc:sldMk cId="1324068242" sldId="2147481658"/>
        </pc:sldMkLst>
      </pc:sldChg>
      <pc:sldChg chg="del">
        <pc:chgData name="Mariann Ohanesian" userId="3f7e1b01-daac-4487-9a29-c1db13c31acc" providerId="ADAL" clId="{6A408700-EB78-42A3-AD79-CCF4D94CB929}" dt="2026-05-08T13:27:43.382" v="20" actId="47"/>
        <pc:sldMkLst>
          <pc:docMk/>
          <pc:sldMk cId="2272636666" sldId="2147481667"/>
        </pc:sldMkLst>
      </pc:sldChg>
      <pc:sldChg chg="del">
        <pc:chgData name="Mariann Ohanesian" userId="3f7e1b01-daac-4487-9a29-c1db13c31acc" providerId="ADAL" clId="{6A408700-EB78-42A3-AD79-CCF4D94CB929}" dt="2026-05-08T13:27:44.959" v="21" actId="47"/>
        <pc:sldMkLst>
          <pc:docMk/>
          <pc:sldMk cId="3050453426" sldId="2147481668"/>
        </pc:sldMkLst>
      </pc:sldChg>
      <pc:sldChg chg="del">
        <pc:chgData name="Mariann Ohanesian" userId="3f7e1b01-daac-4487-9a29-c1db13c31acc" providerId="ADAL" clId="{6A408700-EB78-42A3-AD79-CCF4D94CB929}" dt="2026-05-08T13:27:41.592" v="12" actId="47"/>
        <pc:sldMkLst>
          <pc:docMk/>
          <pc:sldMk cId="4109779977" sldId="2147481682"/>
        </pc:sldMkLst>
      </pc:sldChg>
      <pc:sldChg chg="del">
        <pc:chgData name="Mariann Ohanesian" userId="3f7e1b01-daac-4487-9a29-c1db13c31acc" providerId="ADAL" clId="{6A408700-EB78-42A3-AD79-CCF4D94CB929}" dt="2026-05-08T13:27:41.806" v="13" actId="47"/>
        <pc:sldMkLst>
          <pc:docMk/>
          <pc:sldMk cId="2722401494" sldId="2147481683"/>
        </pc:sldMkLst>
      </pc:sldChg>
      <pc:sldChg chg="del">
        <pc:chgData name="Mariann Ohanesian" userId="3f7e1b01-daac-4487-9a29-c1db13c31acc" providerId="ADAL" clId="{6A408700-EB78-42A3-AD79-CCF4D94CB929}" dt="2026-05-08T13:27:39.338" v="6" actId="47"/>
        <pc:sldMkLst>
          <pc:docMk/>
          <pc:sldMk cId="1486158853" sldId="2147481707"/>
        </pc:sldMkLst>
      </pc:sldChg>
      <pc:sldChg chg="del">
        <pc:chgData name="Mariann Ohanesian" userId="3f7e1b01-daac-4487-9a29-c1db13c31acc" providerId="ADAL" clId="{6A408700-EB78-42A3-AD79-CCF4D94CB929}" dt="2026-05-08T13:27:43.168" v="19" actId="47"/>
        <pc:sldMkLst>
          <pc:docMk/>
          <pc:sldMk cId="2308910072" sldId="2147481708"/>
        </pc:sldMkLst>
      </pc:sldChg>
      <pc:sldChg chg="del">
        <pc:chgData name="Mariann Ohanesian" userId="3f7e1b01-daac-4487-9a29-c1db13c31acc" providerId="ADAL" clId="{6A408700-EB78-42A3-AD79-CCF4D94CB929}" dt="2026-05-08T13:27:38.927" v="4" actId="47"/>
        <pc:sldMkLst>
          <pc:docMk/>
          <pc:sldMk cId="2356132051" sldId="2147481709"/>
        </pc:sldMkLst>
      </pc:sldChg>
      <pc:sldChg chg="del">
        <pc:chgData name="Mariann Ohanesian" userId="3f7e1b01-daac-4487-9a29-c1db13c31acc" providerId="ADAL" clId="{6A408700-EB78-42A3-AD79-CCF4D94CB929}" dt="2026-05-08T13:27:45.217" v="22" actId="47"/>
        <pc:sldMkLst>
          <pc:docMk/>
          <pc:sldMk cId="3262651930" sldId="2147481710"/>
        </pc:sldMkLst>
      </pc:sldChg>
      <pc:sldChg chg="del">
        <pc:chgData name="Mariann Ohanesian" userId="3f7e1b01-daac-4487-9a29-c1db13c31acc" providerId="ADAL" clId="{6A408700-EB78-42A3-AD79-CCF4D94CB929}" dt="2026-05-08T13:27:36.843" v="0" actId="47"/>
        <pc:sldMkLst>
          <pc:docMk/>
          <pc:sldMk cId="527539058" sldId="2147481745"/>
        </pc:sldMkLst>
      </pc:sldChg>
      <pc:sldChg chg="del">
        <pc:chgData name="Mariann Ohanesian" userId="3f7e1b01-daac-4487-9a29-c1db13c31acc" providerId="ADAL" clId="{6A408700-EB78-42A3-AD79-CCF4D94CB929}" dt="2026-05-08T13:27:38.238" v="1" actId="47"/>
        <pc:sldMkLst>
          <pc:docMk/>
          <pc:sldMk cId="2323288021" sldId="2147481746"/>
        </pc:sldMkLst>
      </pc:sldChg>
      <pc:sldChg chg="del">
        <pc:chgData name="Mariann Ohanesian" userId="3f7e1b01-daac-4487-9a29-c1db13c31acc" providerId="ADAL" clId="{6A408700-EB78-42A3-AD79-CCF4D94CB929}" dt="2026-05-08T13:27:38.557" v="2" actId="47"/>
        <pc:sldMkLst>
          <pc:docMk/>
          <pc:sldMk cId="989642444" sldId="2147481747"/>
        </pc:sldMkLst>
      </pc:sldChg>
      <pc:sldChg chg="del">
        <pc:chgData name="Mariann Ohanesian" userId="3f7e1b01-daac-4487-9a29-c1db13c31acc" providerId="ADAL" clId="{6A408700-EB78-42A3-AD79-CCF4D94CB929}" dt="2026-05-08T13:27:39.620" v="7" actId="47"/>
        <pc:sldMkLst>
          <pc:docMk/>
          <pc:sldMk cId="1279551860" sldId="2147481748"/>
        </pc:sldMkLst>
      </pc:sldChg>
      <pc:sldChg chg="del">
        <pc:chgData name="Mariann Ohanesian" userId="3f7e1b01-daac-4487-9a29-c1db13c31acc" providerId="ADAL" clId="{6A408700-EB78-42A3-AD79-CCF4D94CB929}" dt="2026-05-08T13:27:40.039" v="9" actId="47"/>
        <pc:sldMkLst>
          <pc:docMk/>
          <pc:sldMk cId="3945601508" sldId="2147481749"/>
        </pc:sldMkLst>
      </pc:sldChg>
      <pc:sldChg chg="del">
        <pc:chgData name="Mariann Ohanesian" userId="3f7e1b01-daac-4487-9a29-c1db13c31acc" providerId="ADAL" clId="{6A408700-EB78-42A3-AD79-CCF4D94CB929}" dt="2026-05-08T13:27:45.709" v="24" actId="47"/>
        <pc:sldMkLst>
          <pc:docMk/>
          <pc:sldMk cId="272381169" sldId="2147481750"/>
        </pc:sldMkLst>
      </pc:sldChg>
      <pc:sldMasterChg chg="delSldLayout">
        <pc:chgData name="Mariann Ohanesian" userId="3f7e1b01-daac-4487-9a29-c1db13c31acc" providerId="ADAL" clId="{6A408700-EB78-42A3-AD79-CCF4D94CB929}" dt="2026-05-08T13:27:45.442" v="23" actId="47"/>
        <pc:sldMasterMkLst>
          <pc:docMk/>
          <pc:sldMasterMk cId="4269698987" sldId="2147483660"/>
        </pc:sldMasterMkLst>
        <pc:sldLayoutChg chg="del">
          <pc:chgData name="Mariann Ohanesian" userId="3f7e1b01-daac-4487-9a29-c1db13c31acc" providerId="ADAL" clId="{6A408700-EB78-42A3-AD79-CCF4D94CB929}" dt="2026-05-08T13:27:38.767" v="3" actId="47"/>
          <pc:sldLayoutMkLst>
            <pc:docMk/>
            <pc:sldMasterMk cId="4269698987" sldId="2147483660"/>
            <pc:sldLayoutMk cId="1183782705" sldId="2147483676"/>
          </pc:sldLayoutMkLst>
        </pc:sldLayoutChg>
        <pc:sldLayoutChg chg="del">
          <pc:chgData name="Mariann Ohanesian" userId="3f7e1b01-daac-4487-9a29-c1db13c31acc" providerId="ADAL" clId="{6A408700-EB78-42A3-AD79-CCF4D94CB929}" dt="2026-05-08T13:27:45.442" v="23" actId="47"/>
          <pc:sldLayoutMkLst>
            <pc:docMk/>
            <pc:sldMasterMk cId="4269698987" sldId="2147483660"/>
            <pc:sldLayoutMk cId="4058343478" sldId="2147483677"/>
          </pc:sldLayoutMkLst>
        </pc:sldLayoutChg>
      </pc:sldMasterChg>
      <pc:sldMasterChg chg="del delSldLayout">
        <pc:chgData name="Mariann Ohanesian" userId="3f7e1b01-daac-4487-9a29-c1db13c31acc" providerId="ADAL" clId="{6A408700-EB78-42A3-AD79-CCF4D94CB929}" dt="2026-05-08T13:27:52.759" v="32" actId="47"/>
        <pc:sldMasterMkLst>
          <pc:docMk/>
          <pc:sldMasterMk cId="2855260965" sldId="2147483678"/>
        </pc:sldMasterMkLst>
        <pc:sldLayoutChg chg="del">
          <pc:chgData name="Mariann Ohanesian" userId="3f7e1b01-daac-4487-9a29-c1db13c31acc" providerId="ADAL" clId="{6A408700-EB78-42A3-AD79-CCF4D94CB929}" dt="2026-05-08T13:27:52.759" v="32" actId="47"/>
          <pc:sldLayoutMkLst>
            <pc:docMk/>
            <pc:sldMasterMk cId="2855260965" sldId="2147483678"/>
            <pc:sldLayoutMk cId="2877058142" sldId="2147483679"/>
          </pc:sldLayoutMkLst>
        </pc:sldLayoutChg>
        <pc:sldLayoutChg chg="del">
          <pc:chgData name="Mariann Ohanesian" userId="3f7e1b01-daac-4487-9a29-c1db13c31acc" providerId="ADAL" clId="{6A408700-EB78-42A3-AD79-CCF4D94CB929}" dt="2026-05-08T13:27:52.759" v="32" actId="47"/>
          <pc:sldLayoutMkLst>
            <pc:docMk/>
            <pc:sldMasterMk cId="2855260965" sldId="2147483678"/>
            <pc:sldLayoutMk cId="1745198206" sldId="2147483680"/>
          </pc:sldLayoutMkLst>
        </pc:sldLayoutChg>
        <pc:sldLayoutChg chg="del">
          <pc:chgData name="Mariann Ohanesian" userId="3f7e1b01-daac-4487-9a29-c1db13c31acc" providerId="ADAL" clId="{6A408700-EB78-42A3-AD79-CCF4D94CB929}" dt="2026-05-08T13:27:52.759" v="32" actId="47"/>
          <pc:sldLayoutMkLst>
            <pc:docMk/>
            <pc:sldMasterMk cId="2855260965" sldId="2147483678"/>
            <pc:sldLayoutMk cId="1652810022" sldId="2147483681"/>
          </pc:sldLayoutMkLst>
        </pc:sldLayoutChg>
        <pc:sldLayoutChg chg="del">
          <pc:chgData name="Mariann Ohanesian" userId="3f7e1b01-daac-4487-9a29-c1db13c31acc" providerId="ADAL" clId="{6A408700-EB78-42A3-AD79-CCF4D94CB929}" dt="2026-05-08T13:27:52.759" v="32" actId="47"/>
          <pc:sldLayoutMkLst>
            <pc:docMk/>
            <pc:sldMasterMk cId="2855260965" sldId="2147483678"/>
            <pc:sldLayoutMk cId="3827136694" sldId="2147483682"/>
          </pc:sldLayoutMkLst>
        </pc:sldLayoutChg>
        <pc:sldLayoutChg chg="del">
          <pc:chgData name="Mariann Ohanesian" userId="3f7e1b01-daac-4487-9a29-c1db13c31acc" providerId="ADAL" clId="{6A408700-EB78-42A3-AD79-CCF4D94CB929}" dt="2026-05-08T13:27:52.759" v="32" actId="47"/>
          <pc:sldLayoutMkLst>
            <pc:docMk/>
            <pc:sldMasterMk cId="2855260965" sldId="2147483678"/>
            <pc:sldLayoutMk cId="1095036919" sldId="2147483683"/>
          </pc:sldLayoutMkLst>
        </pc:sldLayoutChg>
        <pc:sldLayoutChg chg="del">
          <pc:chgData name="Mariann Ohanesian" userId="3f7e1b01-daac-4487-9a29-c1db13c31acc" providerId="ADAL" clId="{6A408700-EB78-42A3-AD79-CCF4D94CB929}" dt="2026-05-08T13:27:46.666" v="26" actId="47"/>
          <pc:sldLayoutMkLst>
            <pc:docMk/>
            <pc:sldMasterMk cId="2855260965" sldId="2147483678"/>
            <pc:sldLayoutMk cId="2273008878" sldId="2147483684"/>
          </pc:sldLayoutMkLst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7C6D22D-48C7-4E3F-829F-A98651E9BC74}" type="datetimeFigureOut">
              <a:rPr lang="en-US" smtClean="0"/>
              <a:t>5/8/2026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56EE696-2537-447A-9A78-B391CC0C27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58595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56EE696-2537-447A-9A78-B391CC0C276D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515590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56EE696-2537-447A-9A78-B391CC0C276D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495702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8407CB2-BF7E-E844-B445-968630787637}" type="slidenum">
              <a:rPr kumimoji="0" lang="uk-UA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15</a:t>
            </a:fld>
            <a:endParaRPr kumimoji="0" lang="uk-UA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0181096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412840F-8B04-7ECA-8BA4-9BFFB237E2A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6446C5F-E024-E868-D093-8DD782C4134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ED2F12E-05CB-1F06-1CA6-06976C7AFE3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BEA4ABB-6F66-0C48-77EB-BAA7E200040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56EE696-2537-447A-9A78-B391CC0C276D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284461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F8EB920-F2AA-4B5F-9ED6-5778973B2C1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81474A8-772A-9E00-00DD-7103495B7F5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462D076-897E-8BF1-EB51-990BBCAA015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38AF1DA-D8BC-FD5A-0437-F071F107F19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56EE696-2537-447A-9A78-B391CC0C276D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17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6278020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7FFD5AF-5D6B-0C17-C773-A96742D3A0C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BBD8D17-F0EB-BB25-6C29-4436879BF8B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CDAC068-493E-D5AA-F8F2-30D8FB6B2A9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86DAC3A-B386-4C33-CB99-E1750752F1D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56EE696-2537-447A-9A78-B391CC0C276D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18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6592788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D328267-FA63-2AE0-F1E7-DC46DDFD561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FD9FE4C-1285-EDE3-E924-26805B90DDA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96ED0F1-1B6B-888E-105F-B5E939D5E63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DD5A868-B79E-29D5-8E9B-5A2EB8A6284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56EE696-2537-447A-9A78-B391CC0C276D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19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280410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8407CB2-BF7E-E844-B445-96863078763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3036207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1991B7E-646E-41A6-9FB3-7AE22288111D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4766316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B70A9E-6D6C-769E-DDBD-4A5CA944606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EF06917-ED34-0448-C8EF-62480FCCFAD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97100" y="882650"/>
            <a:ext cx="7850188" cy="4416425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9B57813-599C-59D0-B430-E39D6CC1E81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60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0898CEB-1578-116D-0E0B-04B0D199D21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D57B962-3B3E-4243-8103-AE59C0A9B494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9484793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56EE696-2537-447A-9A78-B391CC0C276D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411881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56EE696-2537-447A-9A78-B391CC0C276D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420448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56EE696-2537-447A-9A78-B391CC0C276D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490695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D595EA8-F4A9-A527-3923-65D100EB168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0F6B6AE-54CA-1F29-1FA2-B2A5E8A1383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89CCBD0-C085-B431-A73C-721E0FCB56C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F802D3E-E7CE-A592-7F02-E6CB214DE3E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56EE696-2537-447A-9A78-B391CC0C276D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028283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D595EA8-F4A9-A527-3923-65D100EB168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0F6B6AE-54CA-1F29-1FA2-B2A5E8A1383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89CCBD0-C085-B431-A73C-721E0FCB56C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F802D3E-E7CE-A592-7F02-E6CB214DE3E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56EE696-2537-447A-9A78-B391CC0C276D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028283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9340F90-0520-BE52-ADBA-A22B9650815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EB2637C-DA24-7A8C-FFD6-6B39377CB51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562AF86-DBC3-6AAB-B98C-E9E74B04731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2D99443-0366-35AF-8059-CC6549AE8A7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56EE696-2537-447A-9A78-B391CC0C276D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36874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2.xml"/><Relationship Id="rId1" Type="http://schemas.openxmlformats.org/officeDocument/2006/relationships/tags" Target="../tags/tag1.xml"/><Relationship Id="rId5" Type="http://schemas.openxmlformats.org/officeDocument/2006/relationships/image" Target="../media/image3.emf"/><Relationship Id="rId4" Type="http://schemas.openxmlformats.org/officeDocument/2006/relationships/oleObject" Target="../embeddings/oleObject1.bin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9183" y="0"/>
            <a:ext cx="11748516" cy="10287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2258614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200" y="1389888"/>
            <a:ext cx="11734800" cy="4752595"/>
          </a:xfrm>
        </p:spPr>
        <p:txBody>
          <a:bodyPr/>
          <a:lstStyle>
            <a:lvl2pPr marL="470286" indent="-211925">
              <a:defRPr sz="1351"/>
            </a:lvl2pPr>
            <a:lvl3pPr marL="685783" indent="-215499">
              <a:defRPr sz="1200"/>
            </a:lvl3pPr>
            <a:lvl4pPr marL="901281" indent="-215499">
              <a:defRPr sz="1051"/>
            </a:lvl4pPr>
            <a:lvl5pPr marL="1113207" indent="-211925">
              <a:defRPr sz="1051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330224" y="6350781"/>
            <a:ext cx="11127325" cy="450575"/>
          </a:xfrm>
        </p:spPr>
        <p:txBody>
          <a:bodyPr anchor="b">
            <a:noAutofit/>
          </a:bodyPr>
          <a:lstStyle>
            <a:lvl1pPr marL="0" indent="0" algn="r">
              <a:spcBef>
                <a:spcPts val="151"/>
              </a:spcBef>
              <a:spcAft>
                <a:spcPts val="0"/>
              </a:spcAft>
              <a:buClrTx/>
              <a:buFont typeface="+mj-lt"/>
              <a:buNone/>
              <a:defRPr sz="675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CONFIDENTIAL – NOT FOR EXTERNAL DISTRIBUTION</a:t>
            </a:r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4"/>
          </p:nvPr>
        </p:nvSpPr>
        <p:spPr>
          <a:xfrm>
            <a:off x="11457553" y="6557925"/>
            <a:ext cx="676031" cy="22043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3E264653-C4B0-4D90-B468-12AF7B76014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42828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9182" y="0"/>
            <a:ext cx="11443359" cy="10287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200" y="1389888"/>
            <a:ext cx="11430000" cy="4752594"/>
          </a:xfrm>
        </p:spPr>
        <p:txBody>
          <a:bodyPr/>
          <a:lstStyle>
            <a:lvl1pPr>
              <a:defRPr baseline="0"/>
            </a:lvl1pPr>
            <a:lvl2pPr marL="457200" indent="-228600">
              <a:defRPr sz="1800" baseline="0"/>
            </a:lvl2pPr>
            <a:lvl3pPr marL="685800" indent="-228600">
              <a:defRPr sz="1600" baseline="0"/>
            </a:lvl3pPr>
            <a:lvl4pPr marL="914400" indent="-228600">
              <a:defRPr sz="1400" baseline="0"/>
            </a:lvl4pPr>
            <a:lvl5pPr marL="1143000" indent="-228600">
              <a:defRPr sz="1400" baseline="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834695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256D79-6D78-4C39-B8F4-F5DD92BCEE6B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0457236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>
            <a:extLst>
              <a:ext uri="{FF2B5EF4-FFF2-40B4-BE49-F238E27FC236}">
                <a16:creationId xmlns:a16="http://schemas.microsoft.com/office/drawing/2014/main" id="{F2B81087-E45B-4BA7-8838-443C8EB7818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-1" y="-2682"/>
            <a:ext cx="12192001" cy="1080000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5C6EFBCA-5EC1-4218-A557-C0A95387FD92}"/>
              </a:ext>
            </a:extLst>
          </p:cNvPr>
          <p:cNvSpPr/>
          <p:nvPr userDrawn="1"/>
        </p:nvSpPr>
        <p:spPr>
          <a:xfrm>
            <a:off x="1028700" y="6559551"/>
            <a:ext cx="11163299" cy="298450"/>
          </a:xfrm>
          <a:prstGeom prst="rect">
            <a:avLst/>
          </a:prstGeom>
          <a:solidFill>
            <a:schemeClr val="tx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65E68150-7FD5-4739-AC12-0BB3B8C39FC7}"/>
              </a:ext>
            </a:extLst>
          </p:cNvPr>
          <p:cNvCxnSpPr/>
          <p:nvPr userDrawn="1"/>
        </p:nvCxnSpPr>
        <p:spPr>
          <a:xfrm>
            <a:off x="3" y="1096680"/>
            <a:ext cx="12191999" cy="0"/>
          </a:xfrm>
          <a:prstGeom prst="line">
            <a:avLst/>
          </a:prstGeom>
          <a:ln w="38100">
            <a:gradFill>
              <a:gsLst>
                <a:gs pos="26000">
                  <a:schemeClr val="accent1"/>
                </a:gs>
                <a:gs pos="100000">
                  <a:schemeClr val="tx1">
                    <a:lumMod val="50000"/>
                    <a:lumOff val="50000"/>
                  </a:schemeClr>
                </a:gs>
              </a:gsLst>
              <a:lin ang="0" scaled="0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D0727DA5-40D2-47D6-AA02-215394C81F5C}"/>
              </a:ext>
            </a:extLst>
          </p:cNvPr>
          <p:cNvCxnSpPr>
            <a:cxnSpLocks/>
          </p:cNvCxnSpPr>
          <p:nvPr userDrawn="1"/>
        </p:nvCxnSpPr>
        <p:spPr>
          <a:xfrm>
            <a:off x="11440588" y="6610124"/>
            <a:ext cx="0" cy="197304"/>
          </a:xfrm>
          <a:prstGeom prst="line">
            <a:avLst/>
          </a:prstGeom>
          <a:ln w="6350">
            <a:solidFill>
              <a:schemeClr val="bg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4B4D2F36-EDB6-4C9A-B7EF-241C9A7EF237}"/>
              </a:ext>
            </a:extLst>
          </p:cNvPr>
          <p:cNvSpPr txBox="1"/>
          <p:nvPr userDrawn="1"/>
        </p:nvSpPr>
        <p:spPr>
          <a:xfrm>
            <a:off x="11440590" y="6605146"/>
            <a:ext cx="637111" cy="1962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buFont typeface="+mj-lt"/>
              <a:buNone/>
            </a:pPr>
            <a:fld id="{7D00C0DF-08D6-4B05-B405-6BF9AE662B49}" type="slidenum">
              <a:rPr lang="en-US" sz="675" smtClean="0">
                <a:solidFill>
                  <a:schemeClr val="bg1"/>
                </a:solidFill>
              </a:rPr>
              <a:pPr algn="r">
                <a:buFont typeface="+mj-lt"/>
                <a:buNone/>
              </a:pPr>
              <a:t>‹#›</a:t>
            </a:fld>
            <a:endParaRPr lang="en-US" sz="675" dirty="0">
              <a:solidFill>
                <a:schemeClr val="bg1"/>
              </a:solidFill>
            </a:endParaRPr>
          </a:p>
        </p:txBody>
      </p:sp>
      <p:sp>
        <p:nvSpPr>
          <p:cNvPr id="9" name="Text Placeholder 12">
            <a:extLst>
              <a:ext uri="{FF2B5EF4-FFF2-40B4-BE49-F238E27FC236}">
                <a16:creationId xmlns:a16="http://schemas.microsoft.com/office/drawing/2014/main" id="{867D2940-FC93-4E5B-952D-C80670116DF7}"/>
              </a:ext>
            </a:extLst>
          </p:cNvPr>
          <p:cNvSpPr txBox="1">
            <a:spLocks/>
          </p:cNvSpPr>
          <p:nvPr userDrawn="1"/>
        </p:nvSpPr>
        <p:spPr>
          <a:xfrm>
            <a:off x="8343906" y="6350780"/>
            <a:ext cx="3113643" cy="450574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 algn="r" defTabSz="914400" rtl="0" eaLnBrk="1" latinLnBrk="0" hangingPunct="1">
              <a:spcBef>
                <a:spcPts val="200"/>
              </a:spcBef>
              <a:spcAft>
                <a:spcPts val="0"/>
              </a:spcAft>
              <a:buClrTx/>
              <a:buFont typeface="+mj-lt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7388" indent="-284163" algn="l" defTabSz="914400" rtl="0" eaLnBrk="1" latinLnBrk="0" hangingPunct="1">
              <a:spcBef>
                <a:spcPts val="1200"/>
              </a:spcBef>
              <a:spcAft>
                <a:spcPts val="0"/>
              </a:spcAft>
              <a:buClr>
                <a:schemeClr val="bg1">
                  <a:lumMod val="65000"/>
                </a:schemeClr>
              </a:buClr>
              <a:buFont typeface="Arial" panose="020B0604020202020204" pitchFamily="34" charset="0"/>
              <a:buChar char="–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031875" indent="-285750" algn="l" defTabSz="914400" rtl="0" eaLnBrk="1" latinLnBrk="0" hangingPunct="1">
              <a:spcBef>
                <a:spcPts val="1200"/>
              </a:spcBef>
              <a:spcAft>
                <a:spcPts val="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543050" indent="-339725" algn="l" defTabSz="914400" rtl="0" eaLnBrk="1" latinLnBrk="0" hangingPunct="1">
              <a:spcBef>
                <a:spcPts val="1200"/>
              </a:spcBef>
              <a:spcAft>
                <a:spcPts val="0"/>
              </a:spcAft>
              <a:buClr>
                <a:schemeClr val="bg1">
                  <a:lumMod val="65000"/>
                </a:schemeClr>
              </a:buClr>
              <a:buFont typeface="Arial" panose="020B0604020202020204" pitchFamily="34" charset="0"/>
              <a:buChar char="–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946275" indent="-285750" algn="l" defTabSz="914400" rtl="0" eaLnBrk="1" latinLnBrk="0" hangingPunct="1">
              <a:spcBef>
                <a:spcPts val="1200"/>
              </a:spcBef>
              <a:spcAft>
                <a:spcPts val="0"/>
              </a:spcAft>
              <a:buClr>
                <a:schemeClr val="bg1">
                  <a:lumMod val="65000"/>
                </a:schemeClr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675" dirty="0">
              <a:solidFill>
                <a:schemeClr val="bg1"/>
              </a:solidFill>
            </a:endParaRPr>
          </a:p>
        </p:txBody>
      </p:sp>
      <p:pic>
        <p:nvPicPr>
          <p:cNvPr id="10" name="Picture 9" descr="Puma Logo high res.png">
            <a:extLst>
              <a:ext uri="{FF2B5EF4-FFF2-40B4-BE49-F238E27FC236}">
                <a16:creationId xmlns:a16="http://schemas.microsoft.com/office/drawing/2014/main" id="{DFCD2CC5-18AF-4CAD-9317-2B4D8CE87030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720" y="6536531"/>
            <a:ext cx="945695" cy="330993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Text Placeholder 12">
            <a:extLst>
              <a:ext uri="{FF2B5EF4-FFF2-40B4-BE49-F238E27FC236}">
                <a16:creationId xmlns:a16="http://schemas.microsoft.com/office/drawing/2014/main" id="{D6082C6D-D2C2-4E19-96C0-59E28F19BD25}"/>
              </a:ext>
            </a:extLst>
          </p:cNvPr>
          <p:cNvSpPr txBox="1">
            <a:spLocks/>
          </p:cNvSpPr>
          <p:nvPr userDrawn="1"/>
        </p:nvSpPr>
        <p:spPr>
          <a:xfrm>
            <a:off x="1416080" y="6357923"/>
            <a:ext cx="3270223" cy="450574"/>
          </a:xfrm>
          <a:prstGeom prst="rect">
            <a:avLst/>
          </a:prstGeom>
        </p:spPr>
        <p:txBody>
          <a:bodyPr lIns="0" tIns="0" rIns="0" bIns="46800" anchor="b">
            <a:noAutofit/>
          </a:bodyPr>
          <a:lstStyle>
            <a:lvl1pPr marL="0" indent="0" algn="r" defTabSz="914400" rtl="0" eaLnBrk="1" latinLnBrk="0" hangingPunct="1">
              <a:spcBef>
                <a:spcPts val="200"/>
              </a:spcBef>
              <a:spcAft>
                <a:spcPts val="0"/>
              </a:spcAft>
              <a:buClrTx/>
              <a:buFont typeface="+mj-lt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7388" indent="-284163" algn="l" defTabSz="914400" rtl="0" eaLnBrk="1" latinLnBrk="0" hangingPunct="1">
              <a:spcBef>
                <a:spcPts val="1200"/>
              </a:spcBef>
              <a:spcAft>
                <a:spcPts val="0"/>
              </a:spcAft>
              <a:buClr>
                <a:schemeClr val="bg1">
                  <a:lumMod val="65000"/>
                </a:schemeClr>
              </a:buClr>
              <a:buFont typeface="Arial" panose="020B0604020202020204" pitchFamily="34" charset="0"/>
              <a:buChar char="–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031875" indent="-285750" algn="l" defTabSz="914400" rtl="0" eaLnBrk="1" latinLnBrk="0" hangingPunct="1">
              <a:spcBef>
                <a:spcPts val="1200"/>
              </a:spcBef>
              <a:spcAft>
                <a:spcPts val="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543050" indent="-339725" algn="l" defTabSz="914400" rtl="0" eaLnBrk="1" latinLnBrk="0" hangingPunct="1">
              <a:spcBef>
                <a:spcPts val="1200"/>
              </a:spcBef>
              <a:spcAft>
                <a:spcPts val="0"/>
              </a:spcAft>
              <a:buClr>
                <a:schemeClr val="bg1">
                  <a:lumMod val="65000"/>
                </a:schemeClr>
              </a:buClr>
              <a:buFont typeface="Arial" panose="020B0604020202020204" pitchFamily="34" charset="0"/>
              <a:buChar char="–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946275" indent="-285750" algn="l" defTabSz="914400" rtl="0" eaLnBrk="1" latinLnBrk="0" hangingPunct="1">
              <a:spcBef>
                <a:spcPts val="1200"/>
              </a:spcBef>
              <a:spcAft>
                <a:spcPts val="0"/>
              </a:spcAft>
              <a:buClr>
                <a:schemeClr val="bg1">
                  <a:lumMod val="65000"/>
                </a:schemeClr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850" b="0" dirty="0">
                <a:solidFill>
                  <a:schemeClr val="bg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Copyright 2025 Puma Biotechnology</a:t>
            </a:r>
          </a:p>
        </p:txBody>
      </p:sp>
      <p:sp>
        <p:nvSpPr>
          <p:cNvPr id="12" name="Title 3">
            <a:extLst>
              <a:ext uri="{FF2B5EF4-FFF2-40B4-BE49-F238E27FC236}">
                <a16:creationId xmlns:a16="http://schemas.microsoft.com/office/drawing/2014/main" id="{D271C182-5C79-459F-899F-6E15316156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384883"/>
            <a:ext cx="12192000" cy="569312"/>
          </a:xfrm>
          <a:prstGeom prst="rect">
            <a:avLst/>
          </a:prstGeom>
        </p:spPr>
        <p:txBody>
          <a:bodyPr lIns="0" tIns="0" rIns="0" bIns="0" anchor="b" anchorCtr="0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 algn="ctr"/>
            <a:endParaRPr lang="en-US" sz="2600" b="0" dirty="0">
              <a:solidFill>
                <a:srgbClr val="04617B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18950666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2" y="2"/>
            <a:ext cx="12191996" cy="1937009"/>
          </a:xfrm>
          <a:prstGeom prst="rect">
            <a:avLst/>
          </a:prstGeom>
          <a:gradFill flip="none" rotWithShape="1">
            <a:gsLst>
              <a:gs pos="52000">
                <a:schemeClr val="bg1"/>
              </a:gs>
              <a:gs pos="0">
                <a:schemeClr val="bg1">
                  <a:lumMod val="75000"/>
                </a:schemeClr>
              </a:gs>
              <a:gs pos="100000">
                <a:schemeClr val="bg1"/>
              </a:gs>
            </a:gsLst>
            <a:lin ang="10800000" scaled="1"/>
            <a:tileRect/>
          </a:gra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 userDrawn="1"/>
        </p:nvSpPr>
        <p:spPr>
          <a:xfrm flipH="1">
            <a:off x="2" y="4897804"/>
            <a:ext cx="12191996" cy="1960196"/>
          </a:xfrm>
          <a:prstGeom prst="rect">
            <a:avLst/>
          </a:prstGeom>
          <a:gradFill flip="none" rotWithShape="1">
            <a:gsLst>
              <a:gs pos="52000">
                <a:schemeClr val="bg1"/>
              </a:gs>
              <a:gs pos="0">
                <a:schemeClr val="bg1">
                  <a:lumMod val="75000"/>
                </a:schemeClr>
              </a:gs>
              <a:gs pos="100000">
                <a:schemeClr val="bg1"/>
              </a:gs>
            </a:gsLst>
            <a:lin ang="10800000" scaled="1"/>
            <a:tileRect/>
          </a:gra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>
              <a:solidFill>
                <a:prstClr val="white"/>
              </a:solidFill>
            </a:endParaRPr>
          </a:p>
        </p:txBody>
      </p:sp>
      <p:cxnSp>
        <p:nvCxnSpPr>
          <p:cNvPr id="6" name="Straight Connector 5"/>
          <p:cNvCxnSpPr/>
          <p:nvPr userDrawn="1"/>
        </p:nvCxnSpPr>
        <p:spPr>
          <a:xfrm>
            <a:off x="1" y="1948932"/>
            <a:ext cx="12191999" cy="0"/>
          </a:xfrm>
          <a:prstGeom prst="line">
            <a:avLst/>
          </a:prstGeom>
          <a:ln w="38100">
            <a:gradFill>
              <a:gsLst>
                <a:gs pos="26000">
                  <a:schemeClr val="accent1"/>
                </a:gs>
                <a:gs pos="100000">
                  <a:schemeClr val="tx1">
                    <a:lumMod val="50000"/>
                    <a:lumOff val="50000"/>
                  </a:schemeClr>
                </a:gs>
              </a:gsLst>
              <a:lin ang="0" scaled="0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 flipH="1">
            <a:off x="3" y="4897805"/>
            <a:ext cx="12191999" cy="0"/>
          </a:xfrm>
          <a:prstGeom prst="line">
            <a:avLst/>
          </a:prstGeom>
          <a:ln w="38100">
            <a:gradFill>
              <a:gsLst>
                <a:gs pos="26000">
                  <a:schemeClr val="accent1"/>
                </a:gs>
                <a:gs pos="100000">
                  <a:schemeClr val="tx1">
                    <a:lumMod val="50000"/>
                    <a:lumOff val="50000"/>
                  </a:schemeClr>
                </a:gs>
              </a:gsLst>
              <a:lin ang="0" scaled="0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>
            <a:extLst>
              <a:ext uri="{FF2B5EF4-FFF2-40B4-BE49-F238E27FC236}">
                <a16:creationId xmlns:a16="http://schemas.microsoft.com/office/drawing/2014/main" id="{A3C2B693-58CA-4262-B793-06BE719782B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9840710" y="5967364"/>
            <a:ext cx="2092599" cy="734244"/>
          </a:xfrm>
          <a:prstGeom prst="rect">
            <a:avLst/>
          </a:prstGeom>
        </p:spPr>
      </p:pic>
      <p:sp>
        <p:nvSpPr>
          <p:cNvPr id="11" name="Title 1">
            <a:extLst>
              <a:ext uri="{FF2B5EF4-FFF2-40B4-BE49-F238E27FC236}">
                <a16:creationId xmlns:a16="http://schemas.microsoft.com/office/drawing/2014/main" id="{60B52154-5D6F-491F-95B7-FC02B730C14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37564" y="1936407"/>
            <a:ext cx="10794365" cy="1640509"/>
          </a:xfrm>
          <a:prstGeom prst="rect">
            <a:avLst/>
          </a:prstGeom>
        </p:spPr>
        <p:txBody>
          <a:bodyPr anchor="b">
            <a:normAutofit/>
          </a:bodyPr>
          <a:lstStyle>
            <a:lvl1pPr algn="ctr">
              <a:defRPr sz="225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3" name="Subtitle 2">
            <a:extLst>
              <a:ext uri="{FF2B5EF4-FFF2-40B4-BE49-F238E27FC236}">
                <a16:creationId xmlns:a16="http://schemas.microsoft.com/office/drawing/2014/main" id="{F6B71AF3-9F25-4829-980C-0747BA054C2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37564" y="3660135"/>
            <a:ext cx="10746717" cy="1243589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950">
                <a:solidFill>
                  <a:schemeClr val="bg1">
                    <a:lumMod val="50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97277559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56299035-7029-4AE1-B348-74DACCFE3D56}"/>
              </a:ext>
            </a:extLst>
          </p:cNvPr>
          <p:cNvSpPr/>
          <p:nvPr userDrawn="1"/>
        </p:nvSpPr>
        <p:spPr>
          <a:xfrm>
            <a:off x="2" y="2"/>
            <a:ext cx="12191996" cy="1937009"/>
          </a:xfrm>
          <a:prstGeom prst="rect">
            <a:avLst/>
          </a:prstGeom>
          <a:gradFill flip="none" rotWithShape="1">
            <a:gsLst>
              <a:gs pos="52000">
                <a:schemeClr val="bg1"/>
              </a:gs>
              <a:gs pos="0">
                <a:schemeClr val="bg1">
                  <a:lumMod val="75000"/>
                </a:schemeClr>
              </a:gs>
              <a:gs pos="100000">
                <a:schemeClr val="bg1"/>
              </a:gs>
            </a:gsLst>
            <a:lin ang="10800000" scaled="1"/>
            <a:tileRect/>
          </a:gra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>
              <a:solidFill>
                <a:prstClr val="white"/>
              </a:solidFill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0AA5E47-3A86-4858-831C-D082134C3275}"/>
              </a:ext>
            </a:extLst>
          </p:cNvPr>
          <p:cNvSpPr/>
          <p:nvPr userDrawn="1"/>
        </p:nvSpPr>
        <p:spPr>
          <a:xfrm flipH="1">
            <a:off x="4" y="4909727"/>
            <a:ext cx="12191996" cy="1960196"/>
          </a:xfrm>
          <a:prstGeom prst="rect">
            <a:avLst/>
          </a:prstGeom>
          <a:gradFill flip="none" rotWithShape="1">
            <a:gsLst>
              <a:gs pos="52000">
                <a:schemeClr val="bg1"/>
              </a:gs>
              <a:gs pos="0">
                <a:schemeClr val="bg1">
                  <a:lumMod val="75000"/>
                </a:schemeClr>
              </a:gs>
              <a:gs pos="100000">
                <a:schemeClr val="bg1"/>
              </a:gs>
            </a:gsLst>
            <a:lin ang="10800000" scaled="1"/>
            <a:tileRect/>
          </a:gra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>
              <a:solidFill>
                <a:prstClr val="white"/>
              </a:solidFill>
            </a:endParaRP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6EB1F076-D20B-450A-99CB-770C97416800}"/>
              </a:ext>
            </a:extLst>
          </p:cNvPr>
          <p:cNvCxnSpPr/>
          <p:nvPr userDrawn="1"/>
        </p:nvCxnSpPr>
        <p:spPr>
          <a:xfrm>
            <a:off x="1" y="1948932"/>
            <a:ext cx="12191999" cy="0"/>
          </a:xfrm>
          <a:prstGeom prst="line">
            <a:avLst/>
          </a:prstGeom>
          <a:ln w="38100">
            <a:gradFill>
              <a:gsLst>
                <a:gs pos="26000">
                  <a:schemeClr val="accent1"/>
                </a:gs>
                <a:gs pos="100000">
                  <a:schemeClr val="tx1">
                    <a:lumMod val="50000"/>
                    <a:lumOff val="50000"/>
                  </a:schemeClr>
                </a:gs>
              </a:gsLst>
              <a:lin ang="0" scaled="0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4590A593-F800-4F64-9078-095BBD7E4B63}"/>
              </a:ext>
            </a:extLst>
          </p:cNvPr>
          <p:cNvCxnSpPr/>
          <p:nvPr userDrawn="1"/>
        </p:nvCxnSpPr>
        <p:spPr>
          <a:xfrm flipH="1">
            <a:off x="3" y="4897805"/>
            <a:ext cx="12191999" cy="0"/>
          </a:xfrm>
          <a:prstGeom prst="line">
            <a:avLst/>
          </a:prstGeom>
          <a:ln w="38100">
            <a:gradFill>
              <a:gsLst>
                <a:gs pos="26000">
                  <a:schemeClr val="accent1"/>
                </a:gs>
                <a:gs pos="100000">
                  <a:schemeClr val="tx1">
                    <a:lumMod val="50000"/>
                    <a:lumOff val="50000"/>
                  </a:schemeClr>
                </a:gs>
              </a:gsLst>
              <a:lin ang="0" scaled="0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>
            <a:extLst>
              <a:ext uri="{FF2B5EF4-FFF2-40B4-BE49-F238E27FC236}">
                <a16:creationId xmlns:a16="http://schemas.microsoft.com/office/drawing/2014/main" id="{82CCD093-4A7E-479D-B18C-19D5AC54127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9840710" y="5967364"/>
            <a:ext cx="2092599" cy="734244"/>
          </a:xfrm>
          <a:prstGeom prst="rect">
            <a:avLst/>
          </a:prstGeom>
        </p:spPr>
      </p:pic>
      <p:sp>
        <p:nvSpPr>
          <p:cNvPr id="12" name="Title 1">
            <a:extLst>
              <a:ext uri="{FF2B5EF4-FFF2-40B4-BE49-F238E27FC236}">
                <a16:creationId xmlns:a16="http://schemas.microsoft.com/office/drawing/2014/main" id="{D1A037C7-0F81-48D5-9300-819667C5BE9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37564" y="1711966"/>
            <a:ext cx="10794365" cy="1640509"/>
          </a:xfrm>
          <a:prstGeom prst="rect">
            <a:avLst/>
          </a:prstGeom>
        </p:spPr>
        <p:txBody>
          <a:bodyPr anchor="b">
            <a:normAutofit/>
          </a:bodyPr>
          <a:lstStyle>
            <a:lvl1pPr algn="ctr">
              <a:defRPr sz="2250" b="1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4" name="Subtitle 2">
            <a:extLst>
              <a:ext uri="{FF2B5EF4-FFF2-40B4-BE49-F238E27FC236}">
                <a16:creationId xmlns:a16="http://schemas.microsoft.com/office/drawing/2014/main" id="{BA1534E1-1263-43CF-84BF-46F3C534861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37564" y="3435694"/>
            <a:ext cx="10746717" cy="1243589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950">
                <a:solidFill>
                  <a:schemeClr val="tx1"/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17302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56299035-7029-4AE1-B348-74DACCFE3D56}"/>
              </a:ext>
            </a:extLst>
          </p:cNvPr>
          <p:cNvSpPr/>
          <p:nvPr userDrawn="1"/>
        </p:nvSpPr>
        <p:spPr>
          <a:xfrm>
            <a:off x="2" y="2"/>
            <a:ext cx="12191996" cy="1937009"/>
          </a:xfrm>
          <a:prstGeom prst="rect">
            <a:avLst/>
          </a:prstGeom>
          <a:gradFill flip="none" rotWithShape="1">
            <a:gsLst>
              <a:gs pos="52000">
                <a:schemeClr val="bg1"/>
              </a:gs>
              <a:gs pos="0">
                <a:schemeClr val="bg1">
                  <a:lumMod val="75000"/>
                </a:schemeClr>
              </a:gs>
              <a:gs pos="100000">
                <a:schemeClr val="bg1"/>
              </a:gs>
            </a:gsLst>
            <a:lin ang="10800000" scaled="1"/>
            <a:tileRect/>
          </a:gra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>
              <a:solidFill>
                <a:prstClr val="white"/>
              </a:solidFill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0AA5E47-3A86-4858-831C-D082134C3275}"/>
              </a:ext>
            </a:extLst>
          </p:cNvPr>
          <p:cNvSpPr/>
          <p:nvPr userDrawn="1"/>
        </p:nvSpPr>
        <p:spPr>
          <a:xfrm flipH="1">
            <a:off x="4" y="4909727"/>
            <a:ext cx="12191996" cy="1960196"/>
          </a:xfrm>
          <a:prstGeom prst="rect">
            <a:avLst/>
          </a:prstGeom>
          <a:gradFill flip="none" rotWithShape="1">
            <a:gsLst>
              <a:gs pos="52000">
                <a:schemeClr val="bg1"/>
              </a:gs>
              <a:gs pos="0">
                <a:schemeClr val="bg1">
                  <a:lumMod val="75000"/>
                </a:schemeClr>
              </a:gs>
              <a:gs pos="100000">
                <a:schemeClr val="bg1"/>
              </a:gs>
            </a:gsLst>
            <a:lin ang="10800000" scaled="1"/>
            <a:tileRect/>
          </a:gra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>
              <a:solidFill>
                <a:prstClr val="white"/>
              </a:solidFill>
            </a:endParaRP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6EB1F076-D20B-450A-99CB-770C97416800}"/>
              </a:ext>
            </a:extLst>
          </p:cNvPr>
          <p:cNvCxnSpPr/>
          <p:nvPr userDrawn="1"/>
        </p:nvCxnSpPr>
        <p:spPr>
          <a:xfrm>
            <a:off x="1" y="1948932"/>
            <a:ext cx="12191999" cy="0"/>
          </a:xfrm>
          <a:prstGeom prst="line">
            <a:avLst/>
          </a:prstGeom>
          <a:ln w="38100">
            <a:gradFill>
              <a:gsLst>
                <a:gs pos="26000">
                  <a:schemeClr val="accent1"/>
                </a:gs>
                <a:gs pos="100000">
                  <a:schemeClr val="tx1">
                    <a:lumMod val="50000"/>
                    <a:lumOff val="50000"/>
                  </a:schemeClr>
                </a:gs>
              </a:gsLst>
              <a:lin ang="0" scaled="0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4590A593-F800-4F64-9078-095BBD7E4B63}"/>
              </a:ext>
            </a:extLst>
          </p:cNvPr>
          <p:cNvCxnSpPr/>
          <p:nvPr userDrawn="1"/>
        </p:nvCxnSpPr>
        <p:spPr>
          <a:xfrm flipH="1">
            <a:off x="3" y="4897805"/>
            <a:ext cx="12191999" cy="0"/>
          </a:xfrm>
          <a:prstGeom prst="line">
            <a:avLst/>
          </a:prstGeom>
          <a:ln w="38100">
            <a:gradFill>
              <a:gsLst>
                <a:gs pos="26000">
                  <a:schemeClr val="accent1"/>
                </a:gs>
                <a:gs pos="100000">
                  <a:schemeClr val="tx1">
                    <a:lumMod val="50000"/>
                    <a:lumOff val="50000"/>
                  </a:schemeClr>
                </a:gs>
              </a:gsLst>
              <a:lin ang="0" scaled="0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>
            <a:extLst>
              <a:ext uri="{FF2B5EF4-FFF2-40B4-BE49-F238E27FC236}">
                <a16:creationId xmlns:a16="http://schemas.microsoft.com/office/drawing/2014/main" id="{82CCD093-4A7E-479D-B18C-19D5AC54127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9840710" y="5967364"/>
            <a:ext cx="2092599" cy="734244"/>
          </a:xfrm>
          <a:prstGeom prst="rect">
            <a:avLst/>
          </a:prstGeom>
        </p:spPr>
      </p:pic>
      <p:sp>
        <p:nvSpPr>
          <p:cNvPr id="16" name="Title 1">
            <a:extLst>
              <a:ext uri="{FF2B5EF4-FFF2-40B4-BE49-F238E27FC236}">
                <a16:creationId xmlns:a16="http://schemas.microsoft.com/office/drawing/2014/main" id="{0B039736-721C-4DE1-A47A-71450A29B29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37564" y="2917011"/>
            <a:ext cx="10794365" cy="1640509"/>
          </a:xfrm>
          <a:prstGeom prst="rect">
            <a:avLst/>
          </a:prstGeom>
        </p:spPr>
        <p:txBody>
          <a:bodyPr anchor="t" anchorCtr="0">
            <a:normAutofit/>
          </a:bodyPr>
          <a:lstStyle>
            <a:lvl1pPr algn="ctr">
              <a:defRPr sz="2250" b="1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94541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9183" y="0"/>
            <a:ext cx="11748516" cy="10287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0"/>
          </p:nvPr>
        </p:nvSpPr>
        <p:spPr>
          <a:xfrm>
            <a:off x="330225" y="6331926"/>
            <a:ext cx="8217600" cy="450574"/>
          </a:xfrm>
          <a:prstGeom prst="rect">
            <a:avLst/>
          </a:prstGeom>
        </p:spPr>
        <p:txBody>
          <a:bodyPr anchor="b">
            <a:noAutofit/>
          </a:bodyPr>
          <a:lstStyle>
            <a:lvl1pPr marL="86916" indent="-86916">
              <a:spcBef>
                <a:spcPts val="150"/>
              </a:spcBef>
              <a:spcAft>
                <a:spcPts val="0"/>
              </a:spcAft>
              <a:buClrTx/>
              <a:buFont typeface="+mj-lt"/>
              <a:buAutoNum type="arabicPeriod"/>
              <a:defRPr sz="675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4"/>
          </p:nvPr>
        </p:nvSpPr>
        <p:spPr>
          <a:xfrm>
            <a:off x="11457551" y="6557925"/>
            <a:ext cx="676031" cy="22043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3E264653-C4B0-4D90-B468-12AF7B76014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57485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6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42CD9161-53DA-4052-85B3-30711E3F3F3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1143000"/>
          </a:xfrm>
          <a:prstGeom prst="rect">
            <a:avLst/>
          </a:prstGeom>
        </p:spPr>
      </p:pic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7B6B3A5-9E73-43C4-A4CD-664759B66A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28600" y="6651119"/>
            <a:ext cx="1084155" cy="206883"/>
          </a:xfrm>
        </p:spPr>
        <p:txBody>
          <a:bodyPr/>
          <a:lstStyle/>
          <a:p>
            <a:fld id="{87EF1D6D-86A4-455C-A428-FA08D06F34FF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1" y="114302"/>
            <a:ext cx="10055379" cy="919671"/>
          </a:xfrm>
          <a:prstGeom prst="rect">
            <a:avLst/>
          </a:prstGeom>
        </p:spPr>
        <p:txBody>
          <a:bodyPr anchor="ctr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143000"/>
            <a:ext cx="11734800" cy="5399088"/>
          </a:xfrm>
          <a:prstGeom prst="rect">
            <a:avLst/>
          </a:prstGeom>
        </p:spPr>
        <p:txBody>
          <a:bodyPr>
            <a:noAutofit/>
          </a:bodyPr>
          <a:lstStyle>
            <a:lvl1pPr>
              <a:spcBef>
                <a:spcPts val="188"/>
              </a:spcBef>
              <a:spcAft>
                <a:spcPts val="188"/>
              </a:spcAft>
              <a:buFontTx/>
              <a:buBlip>
                <a:blip r:embed="rId3"/>
              </a:buBlip>
              <a:defRPr sz="1500"/>
            </a:lvl1pPr>
            <a:lvl2pPr>
              <a:spcBef>
                <a:spcPts val="188"/>
              </a:spcBef>
              <a:spcAft>
                <a:spcPts val="188"/>
              </a:spcAft>
              <a:buClr>
                <a:srgbClr val="04617B"/>
              </a:buClr>
              <a:defRPr sz="1500"/>
            </a:lvl2pPr>
            <a:lvl3pPr>
              <a:spcBef>
                <a:spcPts val="188"/>
              </a:spcBef>
              <a:spcAft>
                <a:spcPts val="188"/>
              </a:spcAft>
              <a:defRPr sz="1500"/>
            </a:lvl3pPr>
            <a:lvl4pPr>
              <a:spcBef>
                <a:spcPts val="188"/>
              </a:spcBef>
              <a:spcAft>
                <a:spcPts val="188"/>
              </a:spcAft>
              <a:defRPr sz="1500"/>
            </a:lvl4pPr>
            <a:lvl5pPr>
              <a:spcBef>
                <a:spcPts val="188"/>
              </a:spcBef>
              <a:spcAft>
                <a:spcPts val="188"/>
              </a:spcAft>
              <a:defRPr sz="15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12684039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" y="0"/>
            <a:ext cx="12191996" cy="1937009"/>
          </a:xfrm>
          <a:prstGeom prst="rect">
            <a:avLst/>
          </a:prstGeom>
          <a:gradFill flip="none" rotWithShape="1">
            <a:gsLst>
              <a:gs pos="52000">
                <a:schemeClr val="bg1"/>
              </a:gs>
              <a:gs pos="0">
                <a:schemeClr val="bg1">
                  <a:lumMod val="75000"/>
                </a:schemeClr>
              </a:gs>
              <a:gs pos="100000">
                <a:schemeClr val="bg1"/>
              </a:gs>
            </a:gsLst>
            <a:lin ang="10800000" scaled="1"/>
            <a:tileRect/>
          </a:gra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 flipH="1">
            <a:off x="1" y="4897804"/>
            <a:ext cx="12191996" cy="1960196"/>
          </a:xfrm>
          <a:prstGeom prst="rect">
            <a:avLst/>
          </a:prstGeom>
          <a:gradFill flip="none" rotWithShape="1">
            <a:gsLst>
              <a:gs pos="52000">
                <a:schemeClr val="bg1"/>
              </a:gs>
              <a:gs pos="0">
                <a:schemeClr val="bg1">
                  <a:lumMod val="75000"/>
                </a:schemeClr>
              </a:gs>
              <a:gs pos="100000">
                <a:schemeClr val="bg1"/>
              </a:gs>
            </a:gsLst>
            <a:lin ang="10800000" scaled="1"/>
            <a:tileRect/>
          </a:gra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37562" y="1936377"/>
            <a:ext cx="10794365" cy="1640509"/>
          </a:xfrm>
        </p:spPr>
        <p:txBody>
          <a:bodyPr anchor="b">
            <a:normAutofit/>
          </a:bodyPr>
          <a:lstStyle>
            <a:lvl1pPr algn="ctr">
              <a:defRPr sz="3000" b="1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37563" y="3660106"/>
            <a:ext cx="10746717" cy="1243589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cxnSp>
        <p:nvCxnSpPr>
          <p:cNvPr id="6" name="Straight Connector 5"/>
          <p:cNvCxnSpPr/>
          <p:nvPr/>
        </p:nvCxnSpPr>
        <p:spPr>
          <a:xfrm>
            <a:off x="-1" y="1948932"/>
            <a:ext cx="12191999" cy="0"/>
          </a:xfrm>
          <a:prstGeom prst="line">
            <a:avLst/>
          </a:prstGeom>
          <a:ln w="38100">
            <a:gradFill>
              <a:gsLst>
                <a:gs pos="26000">
                  <a:schemeClr val="accent1"/>
                </a:gs>
                <a:gs pos="100000">
                  <a:schemeClr val="tx1">
                    <a:lumMod val="50000"/>
                    <a:lumOff val="50000"/>
                  </a:schemeClr>
                </a:gs>
              </a:gsLst>
              <a:lin ang="0" scaled="0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flipH="1">
            <a:off x="2" y="4897805"/>
            <a:ext cx="12191999" cy="0"/>
          </a:xfrm>
          <a:prstGeom prst="line">
            <a:avLst/>
          </a:prstGeom>
          <a:ln w="38100">
            <a:gradFill>
              <a:gsLst>
                <a:gs pos="26000">
                  <a:schemeClr val="accent1"/>
                </a:gs>
                <a:gs pos="100000">
                  <a:schemeClr val="tx1">
                    <a:lumMod val="50000"/>
                    <a:lumOff val="50000"/>
                  </a:schemeClr>
                </a:gs>
              </a:gsLst>
              <a:lin ang="0" scaled="0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>
            <a:extLst>
              <a:ext uri="{FF2B5EF4-FFF2-40B4-BE49-F238E27FC236}">
                <a16:creationId xmlns:a16="http://schemas.microsoft.com/office/drawing/2014/main" id="{5780E67E-7DC5-44C4-A42C-79F267DF1DD3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9840709" y="5967364"/>
            <a:ext cx="2092598" cy="7342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629945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umpe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2" y="0"/>
            <a:ext cx="1124503" cy="6858000"/>
          </a:xfrm>
          <a:prstGeom prst="rect">
            <a:avLst/>
          </a:prstGeom>
          <a:gradFill flip="none" rotWithShape="1">
            <a:gsLst>
              <a:gs pos="50000">
                <a:schemeClr val="bg1">
                  <a:lumMod val="85000"/>
                </a:schemeClr>
              </a:gs>
              <a:gs pos="0">
                <a:schemeClr val="bg1">
                  <a:lumMod val="65000"/>
                </a:schemeClr>
              </a:gs>
              <a:gs pos="100000">
                <a:schemeClr val="bg1"/>
              </a:gs>
            </a:gsLst>
            <a:lin ang="0" scaled="1"/>
            <a:tileRect/>
          </a:gra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314964" y="2259931"/>
            <a:ext cx="9683560" cy="1470025"/>
          </a:xfrm>
        </p:spPr>
        <p:txBody>
          <a:bodyPr>
            <a:normAutofit/>
          </a:bodyPr>
          <a:lstStyle>
            <a:lvl1pPr>
              <a:defRPr sz="30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314965" y="3792058"/>
            <a:ext cx="9694156" cy="1752600"/>
          </a:xfrm>
        </p:spPr>
        <p:txBody>
          <a:bodyPr>
            <a:noAutofit/>
          </a:bodyPr>
          <a:lstStyle>
            <a:lvl1pPr marL="0" indent="0" algn="l">
              <a:buNone/>
              <a:defRPr sz="2400" b="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cxnSp>
        <p:nvCxnSpPr>
          <p:cNvPr id="5" name="Straight Connector 4"/>
          <p:cNvCxnSpPr/>
          <p:nvPr/>
        </p:nvCxnSpPr>
        <p:spPr>
          <a:xfrm>
            <a:off x="1124504" y="0"/>
            <a:ext cx="0" cy="6858000"/>
          </a:xfrm>
          <a:prstGeom prst="line">
            <a:avLst/>
          </a:prstGeom>
          <a:ln w="38100">
            <a:gradFill>
              <a:gsLst>
                <a:gs pos="26000">
                  <a:schemeClr val="accent1"/>
                </a:gs>
                <a:gs pos="100000">
                  <a:schemeClr val="tx1">
                    <a:lumMod val="50000"/>
                    <a:lumOff val="50000"/>
                  </a:schemeClr>
                </a:gs>
              </a:gsLst>
              <a:lin ang="0" scaled="0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76093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9685099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086112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itle with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40765D-D77A-7541-9264-AD6FB7B3324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158750" y="6037263"/>
            <a:ext cx="11876088" cy="274637"/>
          </a:xfrm>
        </p:spPr>
        <p:txBody>
          <a:bodyPr anchor="b" anchorCtr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000"/>
            </a:lvl1pPr>
            <a:lvl2pPr marL="0" indent="0">
              <a:lnSpc>
                <a:spcPct val="100000"/>
              </a:lnSpc>
              <a:spcBef>
                <a:spcPts val="0"/>
              </a:spcBef>
              <a:buNone/>
              <a:defRPr sz="1200"/>
            </a:lvl2pPr>
            <a:lvl3pPr marL="0" indent="0">
              <a:lnSpc>
                <a:spcPct val="100000"/>
              </a:lnSpc>
              <a:spcBef>
                <a:spcPts val="0"/>
              </a:spcBef>
              <a:buNone/>
              <a:defRPr sz="1200"/>
            </a:lvl3pPr>
            <a:lvl4pPr marL="0" indent="0">
              <a:lnSpc>
                <a:spcPct val="100000"/>
              </a:lnSpc>
              <a:spcBef>
                <a:spcPts val="0"/>
              </a:spcBef>
              <a:buNone/>
              <a:defRPr sz="1200"/>
            </a:lvl4pPr>
            <a:lvl5pPr marL="0" indent="0">
              <a:lnSpc>
                <a:spcPct val="100000"/>
              </a:lnSpc>
              <a:spcBef>
                <a:spcPts val="0"/>
              </a:spcBef>
              <a:buNone/>
              <a:defRPr sz="1200"/>
            </a:lvl5pPr>
          </a:lstStyle>
          <a:p>
            <a:pPr lvl="0"/>
            <a:r>
              <a:rPr lang="en-US"/>
              <a:t>Footnote.</a:t>
            </a:r>
          </a:p>
        </p:txBody>
      </p:sp>
      <p:sp>
        <p:nvSpPr>
          <p:cNvPr id="4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155575" y="898525"/>
            <a:ext cx="11885613" cy="403225"/>
          </a:xfrm>
        </p:spPr>
        <p:txBody>
          <a:bodyPr anchor="ctr" anchorCtr="0">
            <a:noAutofit/>
          </a:bodyPr>
          <a:lstStyle>
            <a:lvl1pPr marL="0" indent="0">
              <a:spcBef>
                <a:spcPts val="0"/>
              </a:spcBef>
              <a:buNone/>
              <a:defRPr sz="2400" b="1" i="1"/>
            </a:lvl1pPr>
            <a:lvl2pPr marL="0" indent="0">
              <a:spcBef>
                <a:spcPts val="0"/>
              </a:spcBef>
              <a:buNone/>
              <a:defRPr sz="2000" b="1"/>
            </a:lvl2pPr>
            <a:lvl3pPr marL="0" indent="0">
              <a:spcBef>
                <a:spcPts val="0"/>
              </a:spcBef>
              <a:buNone/>
              <a:defRPr sz="2000" b="1"/>
            </a:lvl3pPr>
            <a:lvl4pPr marL="0" indent="0">
              <a:spcBef>
                <a:spcPts val="0"/>
              </a:spcBef>
              <a:buNone/>
              <a:defRPr sz="2000" b="1"/>
            </a:lvl4pPr>
            <a:lvl5pPr marL="0" indent="0">
              <a:spcBef>
                <a:spcPts val="0"/>
              </a:spcBef>
              <a:buNone/>
              <a:defRPr sz="2000" b="1"/>
            </a:lvl5pPr>
          </a:lstStyle>
          <a:p>
            <a:pPr lvl="0"/>
            <a:r>
              <a:rPr lang="en-US"/>
              <a:t>Subtitle</a:t>
            </a:r>
          </a:p>
        </p:txBody>
      </p:sp>
    </p:spTree>
    <p:extLst>
      <p:ext uri="{BB962C8B-B14F-4D97-AF65-F5344CB8AC3E}">
        <p14:creationId xmlns:p14="http://schemas.microsoft.com/office/powerpoint/2010/main" val="3170165314"/>
      </p:ext>
    </p:extLst>
  </p:cSld>
  <p:clrMapOvr>
    <a:masterClrMapping/>
  </p:clrMapOvr>
  <p:transition spd="slow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40765D-D77A-7541-9264-AD6FB7B3324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158750" y="6037263"/>
            <a:ext cx="11876088" cy="274637"/>
          </a:xfrm>
        </p:spPr>
        <p:txBody>
          <a:bodyPr anchor="b" anchorCtr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000"/>
            </a:lvl1pPr>
            <a:lvl2pPr marL="0" indent="0">
              <a:lnSpc>
                <a:spcPct val="100000"/>
              </a:lnSpc>
              <a:spcBef>
                <a:spcPts val="0"/>
              </a:spcBef>
              <a:buNone/>
              <a:defRPr sz="1200"/>
            </a:lvl2pPr>
            <a:lvl3pPr marL="0" indent="0">
              <a:lnSpc>
                <a:spcPct val="100000"/>
              </a:lnSpc>
              <a:spcBef>
                <a:spcPts val="0"/>
              </a:spcBef>
              <a:buNone/>
              <a:defRPr sz="1200"/>
            </a:lvl3pPr>
            <a:lvl4pPr marL="0" indent="0">
              <a:lnSpc>
                <a:spcPct val="100000"/>
              </a:lnSpc>
              <a:spcBef>
                <a:spcPts val="0"/>
              </a:spcBef>
              <a:buNone/>
              <a:defRPr sz="1200"/>
            </a:lvl4pPr>
            <a:lvl5pPr marL="0" indent="0">
              <a:lnSpc>
                <a:spcPct val="100000"/>
              </a:lnSpc>
              <a:spcBef>
                <a:spcPts val="0"/>
              </a:spcBef>
              <a:buNone/>
              <a:defRPr sz="1200"/>
            </a:lvl5pPr>
          </a:lstStyle>
          <a:p>
            <a:pPr lvl="0"/>
            <a:r>
              <a:rPr lang="en-US"/>
              <a:t>Footnote.</a:t>
            </a:r>
          </a:p>
        </p:txBody>
      </p:sp>
    </p:spTree>
    <p:extLst>
      <p:ext uri="{BB962C8B-B14F-4D97-AF65-F5344CB8AC3E}">
        <p14:creationId xmlns:p14="http://schemas.microsoft.com/office/powerpoint/2010/main" val="555431184"/>
      </p:ext>
    </p:extLst>
  </p:cSld>
  <p:clrMapOvr>
    <a:masterClrMapping/>
  </p:clrMapOvr>
  <p:transition spd="slow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2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40765D-D77A-7541-9264-AD6FB7B3324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158750" y="6037263"/>
            <a:ext cx="11876088" cy="274637"/>
          </a:xfrm>
        </p:spPr>
        <p:txBody>
          <a:bodyPr anchor="b" anchorCtr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000"/>
            </a:lvl1pPr>
            <a:lvl2pPr marL="0" indent="0">
              <a:lnSpc>
                <a:spcPct val="100000"/>
              </a:lnSpc>
              <a:spcBef>
                <a:spcPts val="0"/>
              </a:spcBef>
              <a:buNone/>
              <a:defRPr sz="1200"/>
            </a:lvl2pPr>
            <a:lvl3pPr marL="0" indent="0">
              <a:lnSpc>
                <a:spcPct val="100000"/>
              </a:lnSpc>
              <a:spcBef>
                <a:spcPts val="0"/>
              </a:spcBef>
              <a:buNone/>
              <a:defRPr sz="1200"/>
            </a:lvl3pPr>
            <a:lvl4pPr marL="0" indent="0">
              <a:lnSpc>
                <a:spcPct val="100000"/>
              </a:lnSpc>
              <a:spcBef>
                <a:spcPts val="0"/>
              </a:spcBef>
              <a:buNone/>
              <a:defRPr sz="1200"/>
            </a:lvl4pPr>
            <a:lvl5pPr marL="0" indent="0">
              <a:lnSpc>
                <a:spcPct val="100000"/>
              </a:lnSpc>
              <a:spcBef>
                <a:spcPts val="0"/>
              </a:spcBef>
              <a:buNone/>
              <a:defRPr sz="1200"/>
            </a:lvl5pPr>
          </a:lstStyle>
          <a:p>
            <a:pPr lvl="0"/>
            <a:r>
              <a:rPr lang="en-US"/>
              <a:t>Footnote.</a:t>
            </a:r>
          </a:p>
        </p:txBody>
      </p:sp>
    </p:spTree>
    <p:extLst>
      <p:ext uri="{BB962C8B-B14F-4D97-AF65-F5344CB8AC3E}">
        <p14:creationId xmlns:p14="http://schemas.microsoft.com/office/powerpoint/2010/main" val="2191730568"/>
      </p:ext>
    </p:extLst>
  </p:cSld>
  <p:clrMapOvr>
    <a:masterClrMapping/>
  </p:clrMapOvr>
  <p:transition spd="slow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ontent–referenc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Object 6" hidden="1">
            <a:extLst>
              <a:ext uri="{FF2B5EF4-FFF2-40B4-BE49-F238E27FC236}">
                <a16:creationId xmlns:a16="http://schemas.microsoft.com/office/drawing/2014/main" id="{DA10C1A0-86E6-4C30-AFD5-93AD40156104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409075167"/>
              </p:ext>
            </p:extLst>
          </p:nvPr>
        </p:nvGraphicFramePr>
        <p:xfrm>
          <a:off x="2118" y="1588"/>
          <a:ext cx="2117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360" imgH="360" progId="TCLayout.ActiveDocument.1">
                  <p:embed/>
                </p:oleObj>
              </mc:Choice>
              <mc:Fallback>
                <p:oleObj name="think-cell Slide" r:id="rId4" imgW="360" imgH="360" progId="TCLayout.ActiveDocument.1">
                  <p:embed/>
                  <p:pic>
                    <p:nvPicPr>
                      <p:cNvPr id="7" name="Object 6" hidden="1">
                        <a:extLst>
                          <a:ext uri="{FF2B5EF4-FFF2-40B4-BE49-F238E27FC236}">
                            <a16:creationId xmlns:a16="http://schemas.microsoft.com/office/drawing/2014/main" id="{DA10C1A0-86E6-4C30-AFD5-93AD4015610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118" y="1588"/>
                        <a:ext cx="2117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Rectangle 3" hidden="1">
            <a:extLst>
              <a:ext uri="{FF2B5EF4-FFF2-40B4-BE49-F238E27FC236}">
                <a16:creationId xmlns:a16="http://schemas.microsoft.com/office/drawing/2014/main" id="{0C0512D8-C26C-4D2E-AEFA-7C5176F44567}"/>
              </a:ext>
            </a:extLst>
          </p:cNvPr>
          <p:cNvSpPr/>
          <p:nvPr userDrawn="1">
            <p:custDataLst>
              <p:tags r:id="rId2"/>
            </p:custDataLst>
          </p:nvPr>
        </p:nvSpPr>
        <p:spPr>
          <a:xfrm>
            <a:off x="0" y="0"/>
            <a:ext cx="211667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marL="0" lvl="0" indent="0" algn="ctr"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en-US" sz="2400" b="1" i="0" baseline="0">
              <a:latin typeface="Calibri Regular"/>
              <a:sym typeface="Calibri Regular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800" y="221900"/>
            <a:ext cx="10515600" cy="914400"/>
          </a:xfrm>
        </p:spPr>
        <p:txBody>
          <a:bodyPr>
            <a:noAutofit/>
          </a:bodyPr>
          <a:lstStyle>
            <a:lvl1pPr>
              <a:defRPr sz="24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1800" y="1499366"/>
            <a:ext cx="10515600" cy="4349749"/>
          </a:xfrm>
        </p:spPr>
        <p:txBody>
          <a:bodyPr/>
          <a:lstStyle>
            <a:lvl1pPr>
              <a:defRPr sz="1400"/>
            </a:lvl1pPr>
            <a:lvl2pPr>
              <a:defRPr sz="1200"/>
            </a:lvl2pPr>
            <a:lvl3pPr>
              <a:defRPr sz="1100"/>
            </a:lvl3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First level</a:t>
            </a:r>
          </a:p>
          <a:p>
            <a:pPr lvl="2"/>
            <a:r>
              <a:rPr lang="en-US"/>
              <a:t>Second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0070C0"/>
                </a:solidFill>
              </a:defRPr>
            </a:lvl1pPr>
          </a:lstStyle>
          <a:p>
            <a:fld id="{448E6C82-8AB4-BD45-B15D-FB06D44F9AA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 hasCustomPrompt="1"/>
          </p:nvPr>
        </p:nvSpPr>
        <p:spPr>
          <a:xfrm>
            <a:off x="431800" y="6420910"/>
            <a:ext cx="9211733" cy="366183"/>
          </a:xfrm>
        </p:spPr>
        <p:txBody>
          <a:bodyPr anchor="ctr">
            <a:noAutofit/>
          </a:bodyPr>
          <a:lstStyle>
            <a:lvl1pPr>
              <a:spcBef>
                <a:spcPts val="0"/>
              </a:spcBef>
              <a:spcAft>
                <a:spcPts val="0"/>
              </a:spcAft>
              <a:defRPr sz="800">
                <a:solidFill>
                  <a:srgbClr val="002060"/>
                </a:solidFill>
              </a:defRPr>
            </a:lvl1pPr>
          </a:lstStyle>
          <a:p>
            <a:pPr lvl="0"/>
            <a:r>
              <a:rPr lang="en-US"/>
              <a:t>[References]</a:t>
            </a:r>
          </a:p>
        </p:txBody>
      </p:sp>
    </p:spTree>
    <p:extLst>
      <p:ext uri="{BB962C8B-B14F-4D97-AF65-F5344CB8AC3E}">
        <p14:creationId xmlns:p14="http://schemas.microsoft.com/office/powerpoint/2010/main" val="15070940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15.xml"/><Relationship Id="rId7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5" Type="http://schemas.openxmlformats.org/officeDocument/2006/relationships/slideLayout" Target="../slideLayouts/slideLayout17.xml"/><Relationship Id="rId4" Type="http://schemas.openxmlformats.org/officeDocument/2006/relationships/slideLayout" Target="../slideLayouts/slideLayout1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29183" y="0"/>
            <a:ext cx="11748516" cy="10287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0200" y="1353312"/>
            <a:ext cx="11734800" cy="499033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cxnSp>
        <p:nvCxnSpPr>
          <p:cNvPr id="8" name="Straight Connector 7"/>
          <p:cNvCxnSpPr/>
          <p:nvPr/>
        </p:nvCxnSpPr>
        <p:spPr>
          <a:xfrm>
            <a:off x="2" y="1096680"/>
            <a:ext cx="12191999" cy="0"/>
          </a:xfrm>
          <a:prstGeom prst="line">
            <a:avLst/>
          </a:prstGeom>
          <a:ln w="38100">
            <a:gradFill>
              <a:gsLst>
                <a:gs pos="26000">
                  <a:schemeClr val="accent1"/>
                </a:gs>
                <a:gs pos="100000">
                  <a:schemeClr val="tx1">
                    <a:lumMod val="50000"/>
                    <a:lumOff val="50000"/>
                  </a:schemeClr>
                </a:gs>
              </a:gsLst>
              <a:lin ang="0" scaled="0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>
            <a:cxnSpLocks/>
          </p:cNvCxnSpPr>
          <p:nvPr/>
        </p:nvCxnSpPr>
        <p:spPr>
          <a:xfrm>
            <a:off x="11440588" y="6590071"/>
            <a:ext cx="0" cy="197304"/>
          </a:xfrm>
          <a:prstGeom prst="line">
            <a:avLst/>
          </a:prstGeom>
          <a:ln w="6350">
            <a:solidFill>
              <a:schemeClr val="tx1">
                <a:lumMod val="65000"/>
                <a:lumOff val="3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11440589" y="6573307"/>
            <a:ext cx="637111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buFont typeface="+mj-lt"/>
              <a:buNone/>
            </a:pPr>
            <a:fld id="{7D00C0DF-08D6-4B05-B405-6BF9AE662B49}" type="slidenum">
              <a:rPr lang="en-US" sz="900" smtClean="0">
                <a:solidFill>
                  <a:prstClr val="black">
                    <a:lumMod val="65000"/>
                    <a:lumOff val="35000"/>
                  </a:prstClr>
                </a:solidFill>
              </a:rPr>
              <a:pPr algn="r">
                <a:buFont typeface="+mj-lt"/>
                <a:buNone/>
              </a:pPr>
              <a:t>‹#›</a:t>
            </a:fld>
            <a:endParaRPr lang="en-US" sz="900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96989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70" r:id="rId9"/>
    <p:sldLayoutId id="2147483671" r:id="rId10"/>
    <p:sldLayoutId id="2147483673" r:id="rId11"/>
    <p:sldLayoutId id="2147483675" r:id="rId12"/>
  </p:sldLayoutIdLst>
  <p:hf sldNum="0" hd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2600" b="1" kern="1200">
          <a:solidFill>
            <a:schemeClr val="tx1"/>
          </a:solidFill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1200"/>
        </a:spcBef>
        <a:spcAft>
          <a:spcPts val="0"/>
        </a:spcAft>
        <a:buClr>
          <a:schemeClr val="bg1">
            <a:lumMod val="65000"/>
          </a:schemeClr>
        </a:buClr>
        <a:buFontTx/>
        <a:buBlip>
          <a:blip r:embed="rId14"/>
        </a:buBlip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687388" indent="-284163" algn="l" defTabSz="914400" rtl="0" eaLnBrk="1" latinLnBrk="0" hangingPunct="1">
        <a:spcBef>
          <a:spcPts val="1200"/>
        </a:spcBef>
        <a:spcAft>
          <a:spcPts val="0"/>
        </a:spcAft>
        <a:buClr>
          <a:schemeClr val="bg1">
            <a:lumMod val="65000"/>
          </a:schemeClr>
        </a:buClr>
        <a:buFont typeface="Arial" panose="020B0604020202020204" pitchFamily="34" charset="0"/>
        <a:buChar char="–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031875" indent="-285750" algn="l" defTabSz="914400" rtl="0" eaLnBrk="1" latinLnBrk="0" hangingPunct="1">
        <a:spcBef>
          <a:spcPts val="1200"/>
        </a:spcBef>
        <a:spcAft>
          <a:spcPts val="0"/>
        </a:spcAft>
        <a:buClr>
          <a:schemeClr val="accent1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543050" indent="-339725" algn="l" defTabSz="914400" rtl="0" eaLnBrk="1" latinLnBrk="0" hangingPunct="1">
        <a:spcBef>
          <a:spcPts val="1200"/>
        </a:spcBef>
        <a:spcAft>
          <a:spcPts val="0"/>
        </a:spcAft>
        <a:buClr>
          <a:schemeClr val="bg1">
            <a:lumMod val="65000"/>
          </a:schemeClr>
        </a:buClr>
        <a:buFont typeface="Arial" panose="020B0604020202020204" pitchFamily="34" charset="0"/>
        <a:buChar char="–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946275" indent="-285750" algn="l" defTabSz="914400" rtl="0" eaLnBrk="1" latinLnBrk="0" hangingPunct="1">
        <a:spcBef>
          <a:spcPts val="1200"/>
        </a:spcBef>
        <a:spcAft>
          <a:spcPts val="0"/>
        </a:spcAft>
        <a:buClr>
          <a:schemeClr val="bg1">
            <a:lumMod val="65000"/>
          </a:schemeClr>
        </a:buClr>
        <a:buFont typeface="Arial" panose="020B0604020202020204" pitchFamily="34" charset="0"/>
        <a:buChar char="•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341357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87" r:id="rId2"/>
    <p:sldLayoutId id="2147483688" r:id="rId3"/>
    <p:sldLayoutId id="2147483689" r:id="rId4"/>
    <p:sldLayoutId id="2147483690" r:id="rId5"/>
    <p:sldLayoutId id="2147483691" r:id="rId6"/>
  </p:sldLayoutIdLst>
  <p:hf hdr="0" ftr="0" dt="0"/>
  <p:txStyles>
    <p:titleStyle>
      <a:lvl1pPr algn="l" defTabSz="685800" rtl="0" eaLnBrk="1" latinLnBrk="0" hangingPunct="1">
        <a:lnSpc>
          <a:spcPct val="100000"/>
        </a:lnSpc>
        <a:spcBef>
          <a:spcPct val="0"/>
        </a:spcBef>
        <a:buNone/>
        <a:defRPr sz="1950" b="1" kern="1200">
          <a:solidFill>
            <a:schemeClr val="tx1"/>
          </a:solidFill>
          <a:latin typeface="+mn-lt"/>
          <a:ea typeface="+mj-ea"/>
          <a:cs typeface="+mj-cs"/>
        </a:defRPr>
      </a:lvl1pPr>
    </p:titleStyle>
    <p:bodyStyle>
      <a:lvl1pPr marL="257175" indent="-257175" algn="l" defTabSz="685800" rtl="0" eaLnBrk="1" latinLnBrk="0" hangingPunct="1">
        <a:spcBef>
          <a:spcPts val="900"/>
        </a:spcBef>
        <a:spcAft>
          <a:spcPts val="0"/>
        </a:spcAft>
        <a:buClr>
          <a:schemeClr val="bg1">
            <a:lumMod val="65000"/>
          </a:schemeClr>
        </a:buClr>
        <a:buFontTx/>
        <a:buBlip>
          <a:blip r:embed="rId8"/>
        </a:buBlip>
        <a:defRPr sz="15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15541" indent="-213122" algn="l" defTabSz="685800" rtl="0" eaLnBrk="1" latinLnBrk="0" hangingPunct="1">
        <a:spcBef>
          <a:spcPts val="900"/>
        </a:spcBef>
        <a:spcAft>
          <a:spcPts val="0"/>
        </a:spcAft>
        <a:buClr>
          <a:schemeClr val="bg1">
            <a:lumMod val="65000"/>
          </a:schemeClr>
        </a:buClr>
        <a:buFont typeface="Arial" panose="020B0604020202020204" pitchFamily="34" charset="0"/>
        <a:buChar char="–"/>
        <a:defRPr sz="13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773906" indent="-214313" algn="l" defTabSz="685800" rtl="0" eaLnBrk="1" latinLnBrk="0" hangingPunct="1">
        <a:spcBef>
          <a:spcPts val="900"/>
        </a:spcBef>
        <a:spcAft>
          <a:spcPts val="0"/>
        </a:spcAft>
        <a:buClr>
          <a:schemeClr val="accent1"/>
        </a:buClr>
        <a:buFont typeface="Arial" panose="020B0604020202020204" pitchFamily="34" charset="0"/>
        <a:buChar char="•"/>
        <a:defRPr sz="13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157288" indent="-254794" algn="l" defTabSz="685800" rtl="0" eaLnBrk="1" latinLnBrk="0" hangingPunct="1">
        <a:spcBef>
          <a:spcPts val="900"/>
        </a:spcBef>
        <a:spcAft>
          <a:spcPts val="0"/>
        </a:spcAft>
        <a:buClr>
          <a:schemeClr val="bg1">
            <a:lumMod val="65000"/>
          </a:schemeClr>
        </a:buClr>
        <a:buFont typeface="Arial" panose="020B0604020202020204" pitchFamily="34" charset="0"/>
        <a:buChar char="–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459706" indent="-214313" algn="l" defTabSz="685800" rtl="0" eaLnBrk="1" latinLnBrk="0" hangingPunct="1">
        <a:spcBef>
          <a:spcPts val="900"/>
        </a:spcBef>
        <a:spcAft>
          <a:spcPts val="0"/>
        </a:spcAft>
        <a:buClr>
          <a:schemeClr val="bg1">
            <a:lumMod val="65000"/>
          </a:schemeClr>
        </a:buClr>
        <a:buFont typeface="Arial" panose="020B0604020202020204" pitchFamily="34" charset="0"/>
        <a:buChar char="•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4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1.xml"/><Relationship Id="rId4" Type="http://schemas.openxmlformats.org/officeDocument/2006/relationships/image" Target="../media/image19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1.xml"/><Relationship Id="rId4" Type="http://schemas.openxmlformats.org/officeDocument/2006/relationships/image" Target="../media/image2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sv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1.xml"/><Relationship Id="rId5" Type="http://schemas.openxmlformats.org/officeDocument/2006/relationships/image" Target="../media/image15.svg"/><Relationship Id="rId4" Type="http://schemas.openxmlformats.org/officeDocument/2006/relationships/image" Target="../media/image14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37563" y="2705100"/>
            <a:ext cx="10794365" cy="548986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sz="2800" dirty="0">
                <a:solidFill>
                  <a:srgbClr val="04617B"/>
                </a:solidFill>
                <a:latin typeface="+mj-lt"/>
              </a:rPr>
              <a:t>  Puma Biotechnology</a:t>
            </a:r>
          </a:p>
        </p:txBody>
      </p:sp>
      <p:sp>
        <p:nvSpPr>
          <p:cNvPr id="3" name="Subtitle 2"/>
          <p:cNvSpPr txBox="1">
            <a:spLocks/>
          </p:cNvSpPr>
          <p:nvPr/>
        </p:nvSpPr>
        <p:spPr>
          <a:xfrm>
            <a:off x="1" y="3082802"/>
            <a:ext cx="12191999" cy="1100265"/>
          </a:xfrm>
          <a:prstGeom prst="rect">
            <a:avLst/>
          </a:prstGeom>
        </p:spPr>
        <p:txBody>
          <a:bodyPr vert="horz" lIns="68580" tIns="34290" rIns="68580" bIns="34290" rtlCol="0">
            <a:normAutofit fontScale="92500" lnSpcReduction="2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Clr>
                <a:srgbClr val="8CB4E3"/>
              </a:buClr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Clr>
                <a:srgbClr val="8CB4E3"/>
              </a:buClr>
              <a:buFont typeface="Arial" panose="020B0604020202020204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Clr>
                <a:srgbClr val="8CB4E3"/>
              </a:buClr>
              <a:buFont typeface="Arial" panose="020B0604020202020204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Clr>
                <a:srgbClr val="8CB4E3"/>
              </a:buClr>
              <a:buFont typeface="Arial" panose="020B0604020202020204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Clr>
                <a:srgbClr val="8CB4E3"/>
              </a:buClr>
              <a:buFont typeface="Arial" panose="020B0604020202020204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8CB4E3"/>
              </a:buClr>
              <a:buSzTx/>
              <a:buFont typeface="Arial" panose="020B0604020202020204" pitchFamily="34" charset="0"/>
              <a:buNone/>
              <a:tabLst/>
              <a:defRPr/>
            </a:pPr>
            <a:endParaRPr kumimoji="0" lang="en-US" sz="13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defTabSz="6858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8CB4E3"/>
              </a:buClr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First Quarter 2026 Earnings Call  </a:t>
            </a:r>
          </a:p>
          <a:p>
            <a:pPr marL="0" marR="0" lvl="0" indent="0" defTabSz="6858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8CB4E3"/>
              </a:buClr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May 7, 2026</a:t>
            </a:r>
          </a:p>
        </p:txBody>
      </p:sp>
      <p:pic>
        <p:nvPicPr>
          <p:cNvPr id="4" name="Picture 12" descr="bio1">
            <a:extLst>
              <a:ext uri="{FF2B5EF4-FFF2-40B4-BE49-F238E27FC236}">
                <a16:creationId xmlns:a16="http://schemas.microsoft.com/office/drawing/2014/main" id="{FF28FA36-7566-444F-B2D5-F1E0A7D56DC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55490" y="157456"/>
            <a:ext cx="1628775" cy="1628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14" descr="bio9">
            <a:extLst>
              <a:ext uri="{FF2B5EF4-FFF2-40B4-BE49-F238E27FC236}">
                <a16:creationId xmlns:a16="http://schemas.microsoft.com/office/drawing/2014/main" id="{42896A8C-5F22-49EE-98E1-CE22785C78F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37768" y="157456"/>
            <a:ext cx="1618662" cy="16254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6">
            <a:extLst>
              <a:ext uri="{FF2B5EF4-FFF2-40B4-BE49-F238E27FC236}">
                <a16:creationId xmlns:a16="http://schemas.microsoft.com/office/drawing/2014/main" id="{56B0F850-18DA-4F64-992F-4F1597DE3B0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" y="157460"/>
            <a:ext cx="4820622" cy="16287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9F18A1A0-827A-49EC-B24A-651605EB9B5C}"/>
              </a:ext>
            </a:extLst>
          </p:cNvPr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10831" y="157457"/>
            <a:ext cx="1618662" cy="16186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589452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D8FFD4D-761A-E0ED-4DAC-F1FAE6C2974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736FC128-7A54-3EB0-43DF-A68922310A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0526" y="0"/>
            <a:ext cx="11748516" cy="1028700"/>
          </a:xfrm>
        </p:spPr>
        <p:txBody>
          <a:bodyPr/>
          <a:lstStyle/>
          <a:p>
            <a:r>
              <a:rPr lang="en-US" dirty="0"/>
              <a:t>ALISCA</a:t>
            </a:r>
            <a:r>
              <a:rPr lang="en-US" baseline="30000" dirty="0"/>
              <a:t>TM</a:t>
            </a:r>
            <a:r>
              <a:rPr lang="en-US" dirty="0"/>
              <a:t>-Lung1 Incidence of Grade 3 or 4 TEAEs</a:t>
            </a: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CFC5524B-F3AA-E36A-D94D-D0108F15C0D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74044965"/>
              </p:ext>
            </p:extLst>
          </p:nvPr>
        </p:nvGraphicFramePr>
        <p:xfrm>
          <a:off x="946556" y="1427834"/>
          <a:ext cx="9784081" cy="3017520"/>
        </p:xfrm>
        <a:graphic>
          <a:graphicData uri="http://schemas.openxmlformats.org/drawingml/2006/table">
            <a:tbl>
              <a:tblPr firstRow="1" bandRow="1">
                <a:tableStyleId>{6E25E649-3F16-4E02-A733-19D2CDBF48F0}</a:tableStyleId>
              </a:tblPr>
              <a:tblGrid>
                <a:gridCol w="3405988">
                  <a:extLst>
                    <a:ext uri="{9D8B030D-6E8A-4147-A177-3AD203B41FA5}">
                      <a16:colId xmlns:a16="http://schemas.microsoft.com/office/drawing/2014/main" val="4221235273"/>
                    </a:ext>
                  </a:extLst>
                </a:gridCol>
                <a:gridCol w="2126031">
                  <a:extLst>
                    <a:ext uri="{9D8B030D-6E8A-4147-A177-3AD203B41FA5}">
                      <a16:colId xmlns:a16="http://schemas.microsoft.com/office/drawing/2014/main" val="1907271253"/>
                    </a:ext>
                  </a:extLst>
                </a:gridCol>
                <a:gridCol w="2126031">
                  <a:extLst>
                    <a:ext uri="{9D8B030D-6E8A-4147-A177-3AD203B41FA5}">
                      <a16:colId xmlns:a16="http://schemas.microsoft.com/office/drawing/2014/main" val="1743919827"/>
                    </a:ext>
                  </a:extLst>
                </a:gridCol>
                <a:gridCol w="2126031">
                  <a:extLst>
                    <a:ext uri="{9D8B030D-6E8A-4147-A177-3AD203B41FA5}">
                      <a16:colId xmlns:a16="http://schemas.microsoft.com/office/drawing/2014/main" val="1645314114"/>
                    </a:ext>
                  </a:extLst>
                </a:gridCol>
              </a:tblGrid>
              <a:tr h="548640">
                <a:tc>
                  <a:txBody>
                    <a:bodyPr/>
                    <a:lstStyle/>
                    <a:p>
                      <a:endParaRPr lang="en-US" sz="120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None/>
                      </a:pPr>
                      <a:r>
                        <a:rPr lang="en-US" sz="1200" kern="10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50 mg BID</a:t>
                      </a:r>
                      <a:br>
                        <a:rPr lang="en-US" sz="1200" kern="10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en-US" sz="1200" kern="10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(N=52)</a:t>
                      </a:r>
                    </a:p>
                  </a:txBody>
                  <a:tcPr marL="12700" marR="127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None/>
                      </a:pPr>
                      <a:r>
                        <a:rPr lang="en-US" sz="1200" kern="10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60 mg BID</a:t>
                      </a:r>
                      <a:br>
                        <a:rPr lang="en-US" sz="1200" kern="10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en-US" sz="1200" kern="10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(N=27)</a:t>
                      </a:r>
                    </a:p>
                  </a:txBody>
                  <a:tcPr marL="12700" marR="127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None/>
                      </a:pPr>
                      <a:r>
                        <a:rPr lang="en-US" sz="1200" kern="10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Total</a:t>
                      </a:r>
                      <a:br>
                        <a:rPr lang="en-US" sz="1200" kern="10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en-US" sz="1200" kern="10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(N=79)</a:t>
                      </a:r>
                    </a:p>
                  </a:txBody>
                  <a:tcPr marL="12700" marR="12700" marT="0" marB="0" anchor="ctr"/>
                </a:tc>
                <a:extLst>
                  <a:ext uri="{0D108BD9-81ED-4DB2-BD59-A6C34878D82A}">
                    <a16:rowId xmlns:a16="http://schemas.microsoft.com/office/drawing/2014/main" val="1178555217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+mn-cs"/>
                        </a:rPr>
                        <a:t>Subjects with at least one reported AE - n (%)</a:t>
                      </a:r>
                    </a:p>
                  </a:txBody>
                  <a:tcPr marL="12700" marR="127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+mn-cs"/>
                        </a:rPr>
                        <a:t>12 (23.1)</a:t>
                      </a:r>
                    </a:p>
                  </a:txBody>
                  <a:tcPr marL="12700" marR="127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+mn-cs"/>
                        </a:rPr>
                        <a:t>7 (25.9)</a:t>
                      </a:r>
                    </a:p>
                  </a:txBody>
                  <a:tcPr marL="12700" marR="127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+mn-cs"/>
                        </a:rPr>
                        <a:t>19 (24.1)</a:t>
                      </a:r>
                    </a:p>
                  </a:txBody>
                  <a:tcPr marL="12700" marR="12700" marT="0" marB="0" anchor="ctr"/>
                </a:tc>
                <a:extLst>
                  <a:ext uri="{0D108BD9-81ED-4DB2-BD59-A6C34878D82A}">
                    <a16:rowId xmlns:a16="http://schemas.microsoft.com/office/drawing/2014/main" val="1858635264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None/>
                      </a:pPr>
                      <a:endParaRPr lang="en-US" sz="1200" kern="100">
                        <a:solidFill>
                          <a:srgbClr val="000000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12700" marR="127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None/>
                      </a:pPr>
                      <a:endParaRPr lang="en-US" sz="1200" kern="100">
                        <a:solidFill>
                          <a:srgbClr val="000000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12700" marR="127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None/>
                      </a:pPr>
                      <a:endParaRPr lang="en-US" sz="1200" kern="100">
                        <a:solidFill>
                          <a:srgbClr val="000000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12700" marR="127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None/>
                      </a:pPr>
                      <a:endParaRPr lang="en-US" sz="1200" kern="100">
                        <a:solidFill>
                          <a:srgbClr val="000000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12700" marR="12700" marT="0" marB="0" anchor="ctr"/>
                </a:tc>
                <a:extLst>
                  <a:ext uri="{0D108BD9-81ED-4DB2-BD59-A6C34878D82A}">
                    <a16:rowId xmlns:a16="http://schemas.microsoft.com/office/drawing/2014/main" val="1372432696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+mn-cs"/>
                        </a:rPr>
                        <a:t>Neutropenia</a:t>
                      </a:r>
                    </a:p>
                  </a:txBody>
                  <a:tcPr marL="12700" marR="127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+mn-cs"/>
                        </a:rPr>
                        <a:t>7 (13.5)</a:t>
                      </a:r>
                    </a:p>
                  </a:txBody>
                  <a:tcPr marL="12700" marR="127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+mn-cs"/>
                        </a:rPr>
                        <a:t>3 (11.1)</a:t>
                      </a:r>
                    </a:p>
                  </a:txBody>
                  <a:tcPr marL="12700" marR="127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+mn-cs"/>
                        </a:rPr>
                        <a:t>10 (12.7)</a:t>
                      </a:r>
                    </a:p>
                  </a:txBody>
                  <a:tcPr marL="12700" marR="12700" marT="0" marB="0" anchor="ctr"/>
                </a:tc>
                <a:extLst>
                  <a:ext uri="{0D108BD9-81ED-4DB2-BD59-A6C34878D82A}">
                    <a16:rowId xmlns:a16="http://schemas.microsoft.com/office/drawing/2014/main" val="75549934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+mn-cs"/>
                        </a:rPr>
                        <a:t>Febrile neutropenia</a:t>
                      </a:r>
                    </a:p>
                  </a:txBody>
                  <a:tcPr marL="12700" marR="127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+mn-cs"/>
                        </a:rPr>
                        <a:t>2 (3.8)</a:t>
                      </a:r>
                    </a:p>
                  </a:txBody>
                  <a:tcPr marL="12700" marR="127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+mn-cs"/>
                        </a:rPr>
                        <a:t>2 (7.4)</a:t>
                      </a:r>
                    </a:p>
                  </a:txBody>
                  <a:tcPr marL="12700" marR="127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+mn-cs"/>
                        </a:rPr>
                        <a:t>4 (5.1)</a:t>
                      </a:r>
                    </a:p>
                  </a:txBody>
                  <a:tcPr marL="12700" marR="12700" marT="0" marB="0" anchor="ctr"/>
                </a:tc>
                <a:extLst>
                  <a:ext uri="{0D108BD9-81ED-4DB2-BD59-A6C34878D82A}">
                    <a16:rowId xmlns:a16="http://schemas.microsoft.com/office/drawing/2014/main" val="3017492993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+mn-cs"/>
                        </a:rPr>
                        <a:t>Thrombocytopenia</a:t>
                      </a:r>
                    </a:p>
                  </a:txBody>
                  <a:tcPr marL="12700" marR="127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+mn-cs"/>
                        </a:rPr>
                        <a:t>2 (3.8)</a:t>
                      </a:r>
                    </a:p>
                  </a:txBody>
                  <a:tcPr marL="12700" marR="127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+mn-cs"/>
                        </a:rPr>
                        <a:t>1 (3.7)</a:t>
                      </a:r>
                    </a:p>
                  </a:txBody>
                  <a:tcPr marL="12700" marR="127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+mn-cs"/>
                        </a:rPr>
                        <a:t>3 (3.8)</a:t>
                      </a:r>
                    </a:p>
                  </a:txBody>
                  <a:tcPr marL="12700" marR="12700" marT="0" marB="0" anchor="ctr"/>
                </a:tc>
                <a:extLst>
                  <a:ext uri="{0D108BD9-81ED-4DB2-BD59-A6C34878D82A}">
                    <a16:rowId xmlns:a16="http://schemas.microsoft.com/office/drawing/2014/main" val="2803343161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+mn-cs"/>
                        </a:rPr>
                        <a:t>Anemia</a:t>
                      </a:r>
                    </a:p>
                  </a:txBody>
                  <a:tcPr marL="12700" marR="127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+mn-cs"/>
                        </a:rPr>
                        <a:t>8 (15.4)</a:t>
                      </a:r>
                    </a:p>
                  </a:txBody>
                  <a:tcPr marL="12700" marR="127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+mn-cs"/>
                        </a:rPr>
                        <a:t>4 (14.8)</a:t>
                      </a:r>
                    </a:p>
                  </a:txBody>
                  <a:tcPr marL="12700" marR="127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+mn-cs"/>
                        </a:rPr>
                        <a:t>12 (15.2)</a:t>
                      </a:r>
                    </a:p>
                  </a:txBody>
                  <a:tcPr marL="12700" marR="12700" marT="0" marB="0" anchor="ctr"/>
                </a:tc>
                <a:extLst>
                  <a:ext uri="{0D108BD9-81ED-4DB2-BD59-A6C34878D82A}">
                    <a16:rowId xmlns:a16="http://schemas.microsoft.com/office/drawing/2014/main" val="4045066906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+mn-cs"/>
                        </a:rPr>
                        <a:t>Diarrhea</a:t>
                      </a:r>
                    </a:p>
                  </a:txBody>
                  <a:tcPr marL="12700" marR="127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+mn-cs"/>
                        </a:rPr>
                        <a:t>0</a:t>
                      </a:r>
                    </a:p>
                  </a:txBody>
                  <a:tcPr marL="12700" marR="127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+mn-cs"/>
                        </a:rPr>
                        <a:t>0</a:t>
                      </a:r>
                    </a:p>
                  </a:txBody>
                  <a:tcPr marL="12700" marR="127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+mn-cs"/>
                        </a:rPr>
                        <a:t>0</a:t>
                      </a:r>
                    </a:p>
                  </a:txBody>
                  <a:tcPr marL="12700" marR="12700" marT="0" marB="0" anchor="ctr"/>
                </a:tc>
                <a:extLst>
                  <a:ext uri="{0D108BD9-81ED-4DB2-BD59-A6C34878D82A}">
                    <a16:rowId xmlns:a16="http://schemas.microsoft.com/office/drawing/2014/main" val="3927312523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+mn-cs"/>
                        </a:rPr>
                        <a:t>Stomatitis</a:t>
                      </a:r>
                    </a:p>
                  </a:txBody>
                  <a:tcPr marL="12700" marR="127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+mn-cs"/>
                        </a:rPr>
                        <a:t>1 (1.9)</a:t>
                      </a:r>
                    </a:p>
                  </a:txBody>
                  <a:tcPr marL="12700" marR="127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+mn-cs"/>
                        </a:rPr>
                        <a:t>3 (11.1)</a:t>
                      </a:r>
                    </a:p>
                  </a:txBody>
                  <a:tcPr marL="12700" marR="127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+mn-cs"/>
                        </a:rPr>
                        <a:t>4 (5.1)</a:t>
                      </a:r>
                    </a:p>
                  </a:txBody>
                  <a:tcPr marL="12700" marR="12700" marT="0" marB="0" anchor="ctr"/>
                </a:tc>
                <a:extLst>
                  <a:ext uri="{0D108BD9-81ED-4DB2-BD59-A6C34878D82A}">
                    <a16:rowId xmlns:a16="http://schemas.microsoft.com/office/drawing/2014/main" val="3496756576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+mn-cs"/>
                        </a:rPr>
                        <a:t>Somnolence</a:t>
                      </a:r>
                    </a:p>
                  </a:txBody>
                  <a:tcPr marL="12700" marR="127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+mn-cs"/>
                        </a:rPr>
                        <a:t>0</a:t>
                      </a:r>
                    </a:p>
                  </a:txBody>
                  <a:tcPr marL="12700" marR="127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+mn-cs"/>
                        </a:rPr>
                        <a:t>0</a:t>
                      </a:r>
                    </a:p>
                  </a:txBody>
                  <a:tcPr marL="12700" marR="127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+mn-cs"/>
                        </a:rPr>
                        <a:t>0</a:t>
                      </a:r>
                    </a:p>
                  </a:txBody>
                  <a:tcPr marL="12700" marR="12700" marT="0" marB="0" anchor="ctr"/>
                </a:tc>
                <a:extLst>
                  <a:ext uri="{0D108BD9-81ED-4DB2-BD59-A6C34878D82A}">
                    <a16:rowId xmlns:a16="http://schemas.microsoft.com/office/drawing/2014/main" val="104013506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5673651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D8FFD4D-761A-E0ED-4DAC-F1FAE6C2974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736FC128-7A54-3EB0-43DF-A68922310A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36976" y="39098"/>
            <a:ext cx="8693658" cy="1028700"/>
          </a:xfrm>
        </p:spPr>
        <p:txBody>
          <a:bodyPr/>
          <a:lstStyle/>
          <a:p>
            <a:r>
              <a:rPr lang="en-US" dirty="0"/>
              <a:t>ALISCA</a:t>
            </a:r>
            <a:r>
              <a:rPr lang="en-US" baseline="30000" dirty="0"/>
              <a:t>TM</a:t>
            </a:r>
            <a:r>
              <a:rPr lang="en-US" dirty="0"/>
              <a:t>-Lung1 Incidence of Grade 3 or 4 TEAEs </a:t>
            </a:r>
            <a:br>
              <a:rPr lang="en-US" dirty="0"/>
            </a:br>
            <a:r>
              <a:rPr lang="en-US" dirty="0"/>
              <a:t>Compared to Study C14007</a:t>
            </a: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CFC5524B-F3AA-E36A-D94D-D0108F15C0DC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946555" y="1475961"/>
          <a:ext cx="9784079" cy="3291840"/>
        </p:xfrm>
        <a:graphic>
          <a:graphicData uri="http://schemas.openxmlformats.org/drawingml/2006/table">
            <a:tbl>
              <a:tblPr firstRow="1" bandRow="1">
                <a:tableStyleId>{6E25E649-3F16-4E02-A733-19D2CDBF48F0}</a:tableStyleId>
              </a:tblPr>
              <a:tblGrid>
                <a:gridCol w="3629759">
                  <a:extLst>
                    <a:ext uri="{9D8B030D-6E8A-4147-A177-3AD203B41FA5}">
                      <a16:colId xmlns:a16="http://schemas.microsoft.com/office/drawing/2014/main" val="4221235273"/>
                    </a:ext>
                  </a:extLst>
                </a:gridCol>
                <a:gridCol w="2051440">
                  <a:extLst>
                    <a:ext uri="{9D8B030D-6E8A-4147-A177-3AD203B41FA5}">
                      <a16:colId xmlns:a16="http://schemas.microsoft.com/office/drawing/2014/main" val="3225491312"/>
                    </a:ext>
                  </a:extLst>
                </a:gridCol>
                <a:gridCol w="2051440">
                  <a:extLst>
                    <a:ext uri="{9D8B030D-6E8A-4147-A177-3AD203B41FA5}">
                      <a16:colId xmlns:a16="http://schemas.microsoft.com/office/drawing/2014/main" val="1907271253"/>
                    </a:ext>
                  </a:extLst>
                </a:gridCol>
                <a:gridCol w="2051440">
                  <a:extLst>
                    <a:ext uri="{9D8B030D-6E8A-4147-A177-3AD203B41FA5}">
                      <a16:colId xmlns:a16="http://schemas.microsoft.com/office/drawing/2014/main" val="1743919827"/>
                    </a:ext>
                  </a:extLst>
                </a:gridCol>
              </a:tblGrid>
              <a:tr h="548640">
                <a:tc>
                  <a:txBody>
                    <a:bodyPr/>
                    <a:lstStyle/>
                    <a:p>
                      <a:endParaRPr lang="en-US" sz="120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/>
                        <a:t>C14007</a:t>
                      </a:r>
                    </a:p>
                    <a:p>
                      <a:pPr algn="ctr"/>
                      <a:r>
                        <a:rPr lang="en-US" sz="1200"/>
                        <a:t>Alisertib monotherapy</a:t>
                      </a:r>
                    </a:p>
                    <a:p>
                      <a:pPr algn="ctr"/>
                      <a:r>
                        <a:rPr lang="en-US" sz="1200"/>
                        <a:t>50 mg BID 7D </a:t>
                      </a:r>
                    </a:p>
                    <a:p>
                      <a:pPr algn="ctr"/>
                      <a:r>
                        <a:rPr lang="en-US" sz="1200"/>
                        <a:t>(n=60)</a:t>
                      </a:r>
                      <a:r>
                        <a:rPr lang="en-US" sz="1200" baseline="30000"/>
                        <a:t>1</a:t>
                      </a:r>
                      <a:endParaRPr lang="en-US" sz="1200" kern="10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2700" marR="1270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/>
                        <a:t>PUMA-ALI-4201 </a:t>
                      </a:r>
                    </a:p>
                    <a:p>
                      <a:pPr algn="ctr"/>
                      <a:r>
                        <a:rPr lang="en-US" sz="1200"/>
                        <a:t>Alisertib monotherapy</a:t>
                      </a:r>
                    </a:p>
                    <a:p>
                      <a:pPr algn="ctr"/>
                      <a:r>
                        <a:rPr lang="en-US" sz="1200"/>
                        <a:t>50 mg BID 7D </a:t>
                      </a:r>
                    </a:p>
                    <a:p>
                      <a:pPr algn="ctr"/>
                      <a:r>
                        <a:rPr lang="en-US" sz="1200"/>
                        <a:t>(n=52)</a:t>
                      </a:r>
                      <a:r>
                        <a:rPr lang="en-US" sz="1200" baseline="30000"/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/>
                        <a:t>PUMA-ALI-4201 </a:t>
                      </a:r>
                    </a:p>
                    <a:p>
                      <a:pPr algn="ctr"/>
                      <a:r>
                        <a:rPr lang="en-US" sz="1200"/>
                        <a:t>Alisertib monotherapy</a:t>
                      </a:r>
                    </a:p>
                    <a:p>
                      <a:pPr algn="ctr"/>
                      <a:r>
                        <a:rPr lang="en-US" sz="1200"/>
                        <a:t>60 mg BID 7D </a:t>
                      </a:r>
                    </a:p>
                    <a:p>
                      <a:pPr algn="ctr"/>
                      <a:r>
                        <a:rPr lang="en-US" sz="1200"/>
                        <a:t>(n=27)</a:t>
                      </a:r>
                      <a:r>
                        <a:rPr lang="en-US" sz="1200" baseline="30000"/>
                        <a:t>2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178555217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+mn-cs"/>
                        </a:rPr>
                        <a:t>Subjects with at least one reported AESI - n (%)</a:t>
                      </a:r>
                    </a:p>
                  </a:txBody>
                  <a:tcPr marL="12700" marR="127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+mn-cs"/>
                        </a:rPr>
                        <a:t>28 (46.7)</a:t>
                      </a:r>
                    </a:p>
                  </a:txBody>
                  <a:tcPr marL="12700" marR="1270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+mn-cs"/>
                        </a:rPr>
                        <a:t>12 (23.1)</a:t>
                      </a:r>
                    </a:p>
                  </a:txBody>
                  <a:tcPr marL="12700" marR="127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+mn-cs"/>
                        </a:rPr>
                        <a:t>7 (25.9)</a:t>
                      </a:r>
                    </a:p>
                  </a:txBody>
                  <a:tcPr marL="12700" marR="12700" marT="0" marB="0" anchor="ctr"/>
                </a:tc>
                <a:extLst>
                  <a:ext uri="{0D108BD9-81ED-4DB2-BD59-A6C34878D82A}">
                    <a16:rowId xmlns:a16="http://schemas.microsoft.com/office/drawing/2014/main" val="1858635264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None/>
                      </a:pPr>
                      <a:endParaRPr lang="en-US" sz="1200" kern="100">
                        <a:solidFill>
                          <a:srgbClr val="000000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12700" marR="127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None/>
                      </a:pPr>
                      <a:endParaRPr lang="en-US" sz="1200" kern="100">
                        <a:solidFill>
                          <a:srgbClr val="000000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12700" marR="1270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None/>
                      </a:pPr>
                      <a:endParaRPr lang="en-US" sz="1200" kern="100">
                        <a:solidFill>
                          <a:srgbClr val="000000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12700" marR="127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None/>
                      </a:pPr>
                      <a:endParaRPr lang="en-US" sz="1200" kern="100">
                        <a:solidFill>
                          <a:srgbClr val="000000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12700" marR="12700" marT="0" marB="0" anchor="ctr"/>
                </a:tc>
                <a:extLst>
                  <a:ext uri="{0D108BD9-81ED-4DB2-BD59-A6C34878D82A}">
                    <a16:rowId xmlns:a16="http://schemas.microsoft.com/office/drawing/2014/main" val="1372432696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+mn-cs"/>
                        </a:rPr>
                        <a:t>Neutropenia</a:t>
                      </a:r>
                    </a:p>
                  </a:txBody>
                  <a:tcPr marL="12700" marR="127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+mn-cs"/>
                        </a:rPr>
                        <a:t>22 (36.7)</a:t>
                      </a:r>
                    </a:p>
                  </a:txBody>
                  <a:tcPr marL="12700" marR="1270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+mn-cs"/>
                        </a:rPr>
                        <a:t>7 (13.5)</a:t>
                      </a:r>
                    </a:p>
                  </a:txBody>
                  <a:tcPr marL="12700" marR="127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+mn-cs"/>
                        </a:rPr>
                        <a:t>3 (11.1)</a:t>
                      </a:r>
                    </a:p>
                  </a:txBody>
                  <a:tcPr marL="12700" marR="12700" marT="0" marB="0" anchor="ctr"/>
                </a:tc>
                <a:extLst>
                  <a:ext uri="{0D108BD9-81ED-4DB2-BD59-A6C34878D82A}">
                    <a16:rowId xmlns:a16="http://schemas.microsoft.com/office/drawing/2014/main" val="75549934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+mn-cs"/>
                        </a:rPr>
                        <a:t>Febrile neutropenia</a:t>
                      </a:r>
                    </a:p>
                  </a:txBody>
                  <a:tcPr marL="12700" marR="127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+mn-cs"/>
                        </a:rPr>
                        <a:t>5 (8.3)</a:t>
                      </a:r>
                    </a:p>
                  </a:txBody>
                  <a:tcPr marL="12700" marR="1270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+mn-cs"/>
                        </a:rPr>
                        <a:t>2 (3.8)</a:t>
                      </a:r>
                    </a:p>
                  </a:txBody>
                  <a:tcPr marL="12700" marR="127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+mn-cs"/>
                        </a:rPr>
                        <a:t>2 (7.4)</a:t>
                      </a:r>
                    </a:p>
                  </a:txBody>
                  <a:tcPr marL="12700" marR="12700" marT="0" marB="0" anchor="ctr"/>
                </a:tc>
                <a:extLst>
                  <a:ext uri="{0D108BD9-81ED-4DB2-BD59-A6C34878D82A}">
                    <a16:rowId xmlns:a16="http://schemas.microsoft.com/office/drawing/2014/main" val="3017492993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+mn-cs"/>
                        </a:rPr>
                        <a:t>Thrombocytopenia</a:t>
                      </a:r>
                    </a:p>
                  </a:txBody>
                  <a:tcPr marL="12700" marR="127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+mn-cs"/>
                        </a:rPr>
                        <a:t>9 (15.0)</a:t>
                      </a:r>
                    </a:p>
                  </a:txBody>
                  <a:tcPr marL="12700" marR="1270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+mn-cs"/>
                        </a:rPr>
                        <a:t>2 (3.8)</a:t>
                      </a:r>
                    </a:p>
                  </a:txBody>
                  <a:tcPr marL="12700" marR="127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+mn-cs"/>
                        </a:rPr>
                        <a:t>1 (3.7)</a:t>
                      </a:r>
                    </a:p>
                  </a:txBody>
                  <a:tcPr marL="12700" marR="12700" marT="0" marB="0" anchor="ctr"/>
                </a:tc>
                <a:extLst>
                  <a:ext uri="{0D108BD9-81ED-4DB2-BD59-A6C34878D82A}">
                    <a16:rowId xmlns:a16="http://schemas.microsoft.com/office/drawing/2014/main" val="2803343161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+mn-cs"/>
                        </a:rPr>
                        <a:t>Anemia</a:t>
                      </a:r>
                    </a:p>
                  </a:txBody>
                  <a:tcPr marL="12700" marR="127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+mn-cs"/>
                        </a:rPr>
                        <a:t>11 (18.3)</a:t>
                      </a:r>
                    </a:p>
                  </a:txBody>
                  <a:tcPr marL="12700" marR="1270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+mn-cs"/>
                        </a:rPr>
                        <a:t>8 (15.4)</a:t>
                      </a:r>
                    </a:p>
                  </a:txBody>
                  <a:tcPr marL="12700" marR="127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+mn-cs"/>
                        </a:rPr>
                        <a:t>4 (14.8)</a:t>
                      </a:r>
                    </a:p>
                  </a:txBody>
                  <a:tcPr marL="12700" marR="12700" marT="0" marB="0" anchor="ctr"/>
                </a:tc>
                <a:extLst>
                  <a:ext uri="{0D108BD9-81ED-4DB2-BD59-A6C34878D82A}">
                    <a16:rowId xmlns:a16="http://schemas.microsoft.com/office/drawing/2014/main" val="4045066906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+mn-cs"/>
                        </a:rPr>
                        <a:t>Diarrhea</a:t>
                      </a:r>
                    </a:p>
                  </a:txBody>
                  <a:tcPr marL="12700" marR="127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+mn-cs"/>
                        </a:rPr>
                        <a:t>2 (3.3)</a:t>
                      </a:r>
                    </a:p>
                  </a:txBody>
                  <a:tcPr marL="12700" marR="1270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+mn-cs"/>
                        </a:rPr>
                        <a:t>0</a:t>
                      </a:r>
                    </a:p>
                  </a:txBody>
                  <a:tcPr marL="12700" marR="127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+mn-cs"/>
                        </a:rPr>
                        <a:t>0</a:t>
                      </a:r>
                    </a:p>
                  </a:txBody>
                  <a:tcPr marL="12700" marR="12700" marT="0" marB="0" anchor="ctr"/>
                </a:tc>
                <a:extLst>
                  <a:ext uri="{0D108BD9-81ED-4DB2-BD59-A6C34878D82A}">
                    <a16:rowId xmlns:a16="http://schemas.microsoft.com/office/drawing/2014/main" val="3927312523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+mn-cs"/>
                        </a:rPr>
                        <a:t>Stomatitis</a:t>
                      </a:r>
                    </a:p>
                  </a:txBody>
                  <a:tcPr marL="12700" marR="127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+mn-cs"/>
                        </a:rPr>
                        <a:t>4 (6.7)</a:t>
                      </a:r>
                    </a:p>
                  </a:txBody>
                  <a:tcPr marL="12700" marR="1270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+mn-cs"/>
                        </a:rPr>
                        <a:t>1 (1.9)</a:t>
                      </a:r>
                    </a:p>
                  </a:txBody>
                  <a:tcPr marL="12700" marR="127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+mn-cs"/>
                        </a:rPr>
                        <a:t>3 (11.1)</a:t>
                      </a:r>
                    </a:p>
                  </a:txBody>
                  <a:tcPr marL="12700" marR="12700" marT="0" marB="0" anchor="ctr"/>
                </a:tc>
                <a:extLst>
                  <a:ext uri="{0D108BD9-81ED-4DB2-BD59-A6C34878D82A}">
                    <a16:rowId xmlns:a16="http://schemas.microsoft.com/office/drawing/2014/main" val="3496756576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+mn-cs"/>
                        </a:rPr>
                        <a:t>Somnolence</a:t>
                      </a:r>
                    </a:p>
                  </a:txBody>
                  <a:tcPr marL="12700" marR="127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+mn-cs"/>
                        </a:rPr>
                        <a:t>1 (1.7)</a:t>
                      </a:r>
                    </a:p>
                  </a:txBody>
                  <a:tcPr marL="12700" marR="1270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+mn-cs"/>
                        </a:rPr>
                        <a:t>0</a:t>
                      </a:r>
                    </a:p>
                  </a:txBody>
                  <a:tcPr marL="12700" marR="127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+mn-cs"/>
                        </a:rPr>
                        <a:t>0</a:t>
                      </a:r>
                    </a:p>
                  </a:txBody>
                  <a:tcPr marL="12700" marR="12700" marT="0" marB="0" anchor="ctr"/>
                </a:tc>
                <a:extLst>
                  <a:ext uri="{0D108BD9-81ED-4DB2-BD59-A6C34878D82A}">
                    <a16:rowId xmlns:a16="http://schemas.microsoft.com/office/drawing/2014/main" val="1040135068"/>
                  </a:ext>
                </a:extLst>
              </a:tr>
            </a:tbl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52773881-2DFE-DBC7-02DE-55CE0A5DE718}"/>
              </a:ext>
            </a:extLst>
          </p:cNvPr>
          <p:cNvSpPr txBox="1"/>
          <p:nvPr/>
        </p:nvSpPr>
        <p:spPr>
          <a:xfrm>
            <a:off x="356461" y="6073720"/>
            <a:ext cx="10717436" cy="230832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r>
              <a:rPr lang="en-US" sz="900" kern="1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9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Data on file. SCLC subjects only</a:t>
            </a:r>
            <a:r>
              <a:rPr lang="en-US" sz="900" kern="1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</a:t>
            </a:r>
            <a:r>
              <a:rPr lang="en-US" sz="9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Source: Data Extract</a:t>
            </a:r>
          </a:p>
        </p:txBody>
      </p:sp>
    </p:spTree>
    <p:extLst>
      <p:ext uri="{BB962C8B-B14F-4D97-AF65-F5344CB8AC3E}">
        <p14:creationId xmlns:p14="http://schemas.microsoft.com/office/powerpoint/2010/main" val="4524277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D61A5E5F-BDBA-187B-4E29-8213F43FA92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573486" y="2330929"/>
            <a:ext cx="4532150" cy="1470025"/>
          </a:xfrm>
        </p:spPr>
        <p:txBody>
          <a:bodyPr/>
          <a:lstStyle/>
          <a:p>
            <a:r>
              <a:rPr lang="en-US" dirty="0"/>
              <a:t>Efficacy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02714780-6DD0-BF69-5D48-355B5B5BA70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641830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260BA20-943B-73F0-05C6-3F389C38B2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D482C403-B7A7-4C56-17A0-A5CF025198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ALISCA</a:t>
            </a:r>
            <a:r>
              <a:rPr lang="en-US" baseline="30000"/>
              <a:t>TM</a:t>
            </a:r>
            <a:r>
              <a:rPr lang="en-US"/>
              <a:t>-Lung1 Summary of Clinical Benefit (Subjects with at Least One Post-baseline Scan or Ended Treatment Prior to First Scan)</a:t>
            </a: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5FC7980B-1289-1C1A-746B-7542AC3976D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81311473"/>
              </p:ext>
            </p:extLst>
          </p:nvPr>
        </p:nvGraphicFramePr>
        <p:xfrm>
          <a:off x="2172141" y="1450956"/>
          <a:ext cx="7847717" cy="4231977"/>
        </p:xfrm>
        <a:graphic>
          <a:graphicData uri="http://schemas.openxmlformats.org/drawingml/2006/table">
            <a:tbl>
              <a:tblPr firstRow="1" bandRow="1">
                <a:tableStyleId>{6E25E649-3F16-4E02-A733-19D2CDBF48F0}</a:tableStyleId>
              </a:tblPr>
              <a:tblGrid>
                <a:gridCol w="3687095">
                  <a:extLst>
                    <a:ext uri="{9D8B030D-6E8A-4147-A177-3AD203B41FA5}">
                      <a16:colId xmlns:a16="http://schemas.microsoft.com/office/drawing/2014/main" val="4221235273"/>
                    </a:ext>
                  </a:extLst>
                </a:gridCol>
                <a:gridCol w="2101304">
                  <a:extLst>
                    <a:ext uri="{9D8B030D-6E8A-4147-A177-3AD203B41FA5}">
                      <a16:colId xmlns:a16="http://schemas.microsoft.com/office/drawing/2014/main" val="2898663416"/>
                    </a:ext>
                  </a:extLst>
                </a:gridCol>
                <a:gridCol w="2059318">
                  <a:extLst>
                    <a:ext uri="{9D8B030D-6E8A-4147-A177-3AD203B41FA5}">
                      <a16:colId xmlns:a16="http://schemas.microsoft.com/office/drawing/2014/main" val="2675424290"/>
                    </a:ext>
                  </a:extLst>
                </a:gridCol>
              </a:tblGrid>
              <a:tr h="417554">
                <a:tc>
                  <a:txBody>
                    <a:bodyPr/>
                    <a:lstStyle/>
                    <a:p>
                      <a:r>
                        <a:rPr lang="en-US" sz="1200">
                          <a:latin typeface="+mn-lt"/>
                        </a:rPr>
                        <a:t>Response, n (%)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None/>
                      </a:pPr>
                      <a:r>
                        <a:rPr lang="en-US" sz="1200" b="1" kern="10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50 mg BID</a:t>
                      </a:r>
                      <a:br>
                        <a:rPr lang="en-US" sz="1200" b="1" kern="10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</a:br>
                      <a:r>
                        <a:rPr lang="en-US" sz="1200" b="1" kern="10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(N=52)</a:t>
                      </a:r>
                      <a:endParaRPr lang="en-US" sz="1200" kern="10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12700" marR="127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None/>
                      </a:pPr>
                      <a:r>
                        <a:rPr lang="en-US" sz="1200" b="1" kern="10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60 mg BID</a:t>
                      </a:r>
                      <a:br>
                        <a:rPr lang="en-US" sz="1200" b="1" kern="10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</a:br>
                      <a:r>
                        <a:rPr lang="en-US" sz="1200" b="1" kern="10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(N=15)</a:t>
                      </a:r>
                      <a:endParaRPr lang="en-US" sz="1200" kern="10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12700" marR="12700" marT="0" marB="0" anchor="ctr"/>
                </a:tc>
                <a:extLst>
                  <a:ext uri="{0D108BD9-81ED-4DB2-BD59-A6C34878D82A}">
                    <a16:rowId xmlns:a16="http://schemas.microsoft.com/office/drawing/2014/main" val="1178555217"/>
                  </a:ext>
                </a:extLst>
              </a:tr>
              <a:tr h="266244">
                <a:tc>
                  <a:txBody>
                    <a:bodyPr/>
                    <a:lstStyle/>
                    <a:p>
                      <a:pPr marL="91440" marR="0" algn="l" rtl="0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"/>
                        </a:spcAft>
                      </a:pPr>
                      <a:r>
                        <a:rPr lang="en-US" sz="12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Best overall response</a:t>
                      </a:r>
                    </a:p>
                  </a:txBody>
                  <a:tcPr marL="12700" marR="12700" marT="0" marB="0" anchor="ctr"/>
                </a:tc>
                <a:tc>
                  <a:txBody>
                    <a:bodyPr/>
                    <a:lstStyle/>
                    <a:p>
                      <a:pPr marL="91440" marR="0" algn="ctr" defTabSz="914400" rtl="0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"/>
                        </a:spcAft>
                      </a:pPr>
                      <a:endParaRPr lang="en-US" sz="12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2700" marR="12700" marT="0" marB="0" anchor="ctr"/>
                </a:tc>
                <a:tc>
                  <a:txBody>
                    <a:bodyPr/>
                    <a:lstStyle/>
                    <a:p>
                      <a:pPr marL="91440" marR="0" algn="ctr" defTabSz="914400" rtl="0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"/>
                        </a:spcAft>
                      </a:pPr>
                      <a:endParaRPr lang="en-US" sz="12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2700" marR="12700" marT="0" marB="0" anchor="ctr"/>
                </a:tc>
                <a:extLst>
                  <a:ext uri="{0D108BD9-81ED-4DB2-BD59-A6C34878D82A}">
                    <a16:rowId xmlns:a16="http://schemas.microsoft.com/office/drawing/2014/main" val="1858635264"/>
                  </a:ext>
                </a:extLst>
              </a:tr>
              <a:tr h="25053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None/>
                      </a:pPr>
                      <a:r>
                        <a:rPr lang="en-US" sz="12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 Complete response (CR)</a:t>
                      </a:r>
                    </a:p>
                  </a:txBody>
                  <a:tcPr marL="12700" marR="127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None/>
                      </a:pPr>
                      <a:r>
                        <a:rPr lang="en-US" sz="12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12700" marR="127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None/>
                      </a:pPr>
                      <a:r>
                        <a:rPr lang="en-US" sz="12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12700" marR="12700" marT="0" marB="0" anchor="ctr"/>
                </a:tc>
                <a:extLst>
                  <a:ext uri="{0D108BD9-81ED-4DB2-BD59-A6C34878D82A}">
                    <a16:rowId xmlns:a16="http://schemas.microsoft.com/office/drawing/2014/main" val="156903780"/>
                  </a:ext>
                </a:extLst>
              </a:tr>
              <a:tr h="25053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None/>
                      </a:pPr>
                      <a:r>
                        <a:rPr lang="en-US" sz="12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 Partial response (PR)</a:t>
                      </a:r>
                    </a:p>
                  </a:txBody>
                  <a:tcPr marL="12700" marR="127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None/>
                      </a:pPr>
                      <a:r>
                        <a:rPr lang="en-US" sz="12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6 (11.5)</a:t>
                      </a:r>
                    </a:p>
                  </a:txBody>
                  <a:tcPr marL="12700" marR="127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None/>
                      </a:pPr>
                      <a:r>
                        <a:rPr lang="en-US" sz="12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 (6.7)</a:t>
                      </a:r>
                    </a:p>
                  </a:txBody>
                  <a:tcPr marL="12700" marR="12700" marT="0" marB="0" anchor="ctr"/>
                </a:tc>
                <a:extLst>
                  <a:ext uri="{0D108BD9-81ED-4DB2-BD59-A6C34878D82A}">
                    <a16:rowId xmlns:a16="http://schemas.microsoft.com/office/drawing/2014/main" val="235541344"/>
                  </a:ext>
                </a:extLst>
              </a:tr>
              <a:tr h="25053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None/>
                      </a:pPr>
                      <a:r>
                        <a:rPr lang="en-US" sz="12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 Stable disease (SD)</a:t>
                      </a:r>
                    </a:p>
                  </a:txBody>
                  <a:tcPr marL="12700" marR="127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None/>
                      </a:pPr>
                      <a:r>
                        <a:rPr lang="en-US" sz="12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18 (34.6)</a:t>
                      </a:r>
                    </a:p>
                  </a:txBody>
                  <a:tcPr marL="12700" marR="127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None/>
                      </a:pPr>
                      <a:r>
                        <a:rPr lang="en-US" sz="12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7 (46.7)</a:t>
                      </a:r>
                    </a:p>
                  </a:txBody>
                  <a:tcPr marL="12700" marR="12700" marT="0" marB="0" anchor="ctr"/>
                </a:tc>
                <a:extLst>
                  <a:ext uri="{0D108BD9-81ED-4DB2-BD59-A6C34878D82A}">
                    <a16:rowId xmlns:a16="http://schemas.microsoft.com/office/drawing/2014/main" val="237409931"/>
                  </a:ext>
                </a:extLst>
              </a:tr>
              <a:tr h="25053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None/>
                      </a:pPr>
                      <a:r>
                        <a:rPr lang="en-US" sz="12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 Disease progression (PD)</a:t>
                      </a:r>
                    </a:p>
                  </a:txBody>
                  <a:tcPr marL="12700" marR="127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None/>
                      </a:pPr>
                      <a:r>
                        <a:rPr lang="en-US" sz="12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22 (42.3)</a:t>
                      </a:r>
                    </a:p>
                  </a:txBody>
                  <a:tcPr marL="12700" marR="127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None/>
                      </a:pPr>
                      <a:r>
                        <a:rPr lang="en-US" sz="12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 (13.3)</a:t>
                      </a:r>
                    </a:p>
                  </a:txBody>
                  <a:tcPr marL="12700" marR="12700" marT="0" marB="0" anchor="ctr"/>
                </a:tc>
                <a:extLst>
                  <a:ext uri="{0D108BD9-81ED-4DB2-BD59-A6C34878D82A}">
                    <a16:rowId xmlns:a16="http://schemas.microsoft.com/office/drawing/2014/main" val="2885686232"/>
                  </a:ext>
                </a:extLst>
              </a:tr>
              <a:tr h="25053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None/>
                      </a:pPr>
                      <a:r>
                        <a:rPr lang="en-US" sz="12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 Not evaluable (NE)</a:t>
                      </a:r>
                    </a:p>
                  </a:txBody>
                  <a:tcPr marL="12700" marR="127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None/>
                      </a:pPr>
                      <a:r>
                        <a:rPr lang="en-US" sz="12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 (1.9)</a:t>
                      </a:r>
                    </a:p>
                  </a:txBody>
                  <a:tcPr marL="12700" marR="127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None/>
                      </a:pPr>
                      <a:r>
                        <a:rPr lang="en-US" sz="12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12700" marR="12700" marT="0" marB="0" anchor="ctr"/>
                </a:tc>
                <a:extLst>
                  <a:ext uri="{0D108BD9-81ED-4DB2-BD59-A6C34878D82A}">
                    <a16:rowId xmlns:a16="http://schemas.microsoft.com/office/drawing/2014/main" val="3229927596"/>
                  </a:ext>
                </a:extLst>
              </a:tr>
              <a:tr h="25053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None/>
                      </a:pPr>
                      <a:r>
                        <a:rPr lang="en-US" sz="12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 Unavailable*</a:t>
                      </a:r>
                    </a:p>
                  </a:txBody>
                  <a:tcPr marL="12700" marR="127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None/>
                      </a:pPr>
                      <a:r>
                        <a:rPr lang="en-US" sz="12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 (9.6)</a:t>
                      </a:r>
                    </a:p>
                  </a:txBody>
                  <a:tcPr marL="12700" marR="127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None/>
                      </a:pPr>
                      <a:r>
                        <a:rPr lang="en-US" sz="12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 (33.3)</a:t>
                      </a:r>
                    </a:p>
                  </a:txBody>
                  <a:tcPr marL="12700" marR="12700" marT="0" marB="0" anchor="ctr"/>
                </a:tc>
                <a:extLst>
                  <a:ext uri="{0D108BD9-81ED-4DB2-BD59-A6C34878D82A}">
                    <a16:rowId xmlns:a16="http://schemas.microsoft.com/office/drawing/2014/main" val="2512102817"/>
                  </a:ext>
                </a:extLst>
              </a:tr>
              <a:tr h="25053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None/>
                      </a:pPr>
                      <a:r>
                        <a:rPr lang="en-US" sz="12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Clinical benefit - n (%)</a:t>
                      </a:r>
                    </a:p>
                  </a:txBody>
                  <a:tcPr marL="12700" marR="127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None/>
                      </a:pPr>
                      <a:r>
                        <a:rPr lang="en-US" sz="12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12700" marR="127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None/>
                      </a:pPr>
                      <a:r>
                        <a:rPr lang="en-US" sz="12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12700" marR="12700" marT="0" marB="0" anchor="ctr"/>
                </a:tc>
                <a:extLst>
                  <a:ext uri="{0D108BD9-81ED-4DB2-BD59-A6C34878D82A}">
                    <a16:rowId xmlns:a16="http://schemas.microsoft.com/office/drawing/2014/main" val="180667088"/>
                  </a:ext>
                </a:extLst>
              </a:tr>
              <a:tr h="25053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None/>
                      </a:pPr>
                      <a:r>
                        <a:rPr lang="en-US" sz="12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 Confirmed complete response (CR)</a:t>
                      </a:r>
                    </a:p>
                  </a:txBody>
                  <a:tcPr marL="12700" marR="127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None/>
                      </a:pPr>
                      <a:r>
                        <a:rPr lang="en-US" sz="12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12700" marR="127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None/>
                      </a:pPr>
                      <a:r>
                        <a:rPr lang="en-US" sz="12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12700" marR="12700" marT="0" marB="0" anchor="ctr"/>
                </a:tc>
                <a:extLst>
                  <a:ext uri="{0D108BD9-81ED-4DB2-BD59-A6C34878D82A}">
                    <a16:rowId xmlns:a16="http://schemas.microsoft.com/office/drawing/2014/main" val="3693757558"/>
                  </a:ext>
                </a:extLst>
              </a:tr>
              <a:tr h="25053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None/>
                      </a:pPr>
                      <a:r>
                        <a:rPr lang="en-US" sz="12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 Confirmed partial response (PR)</a:t>
                      </a:r>
                    </a:p>
                  </a:txBody>
                  <a:tcPr marL="12700" marR="127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None/>
                      </a:pPr>
                      <a:r>
                        <a:rPr lang="en-US" sz="12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 (5.8)</a:t>
                      </a:r>
                    </a:p>
                  </a:txBody>
                  <a:tcPr marL="12700" marR="127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None/>
                      </a:pPr>
                      <a:r>
                        <a:rPr lang="en-US" sz="12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 (6.7)</a:t>
                      </a:r>
                    </a:p>
                  </a:txBody>
                  <a:tcPr marL="12700" marR="12700" marT="0" marB="0" anchor="ctr"/>
                </a:tc>
                <a:extLst>
                  <a:ext uri="{0D108BD9-81ED-4DB2-BD59-A6C34878D82A}">
                    <a16:rowId xmlns:a16="http://schemas.microsoft.com/office/drawing/2014/main" val="1819512203"/>
                  </a:ext>
                </a:extLst>
              </a:tr>
              <a:tr h="25053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None/>
                      </a:pPr>
                      <a:r>
                        <a:rPr lang="en-US" sz="12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 Stable disease &gt;= 12 weeks (SD)</a:t>
                      </a:r>
                    </a:p>
                  </a:txBody>
                  <a:tcPr marL="12700" marR="127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None/>
                      </a:pPr>
                      <a:r>
                        <a:rPr lang="en-US" sz="12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19 (36.5)</a:t>
                      </a:r>
                    </a:p>
                  </a:txBody>
                  <a:tcPr marL="12700" marR="127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None/>
                      </a:pPr>
                      <a:r>
                        <a:rPr lang="en-US" sz="12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 (13.3)</a:t>
                      </a:r>
                    </a:p>
                  </a:txBody>
                  <a:tcPr marL="12700" marR="12700" marT="0" marB="0" anchor="ctr"/>
                </a:tc>
                <a:extLst>
                  <a:ext uri="{0D108BD9-81ED-4DB2-BD59-A6C34878D82A}">
                    <a16:rowId xmlns:a16="http://schemas.microsoft.com/office/drawing/2014/main" val="4225224785"/>
                  </a:ext>
                </a:extLst>
              </a:tr>
              <a:tr h="25053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None/>
                      </a:pPr>
                      <a:r>
                        <a:rPr lang="en-US" sz="12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Objective response (Confirmed CR or PR) – n(%)</a:t>
                      </a:r>
                    </a:p>
                  </a:txBody>
                  <a:tcPr marL="12700" marR="127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None/>
                      </a:pPr>
                      <a:r>
                        <a:rPr lang="en-US" sz="12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 (5.8)</a:t>
                      </a:r>
                    </a:p>
                  </a:txBody>
                  <a:tcPr marL="12700" marR="127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None/>
                      </a:pPr>
                      <a:r>
                        <a:rPr lang="en-US" sz="12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 (6.7)</a:t>
                      </a:r>
                    </a:p>
                  </a:txBody>
                  <a:tcPr marL="12700" marR="12700" marT="0" marB="0" anchor="ctr"/>
                </a:tc>
                <a:extLst>
                  <a:ext uri="{0D108BD9-81ED-4DB2-BD59-A6C34878D82A}">
                    <a16:rowId xmlns:a16="http://schemas.microsoft.com/office/drawing/2014/main" val="75549934"/>
                  </a:ext>
                </a:extLst>
              </a:tr>
              <a:tr h="25053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None/>
                      </a:pPr>
                      <a:r>
                        <a:rPr lang="en-US" sz="12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Disease control </a:t>
                      </a:r>
                      <a:r>
                        <a:rPr lang="en-US" sz="1200" kern="120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rate</a:t>
                      </a:r>
                      <a:r>
                        <a:rPr lang="en-US" sz="1200" kern="1200" baseline="3000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</a:t>
                      </a:r>
                      <a:r>
                        <a:rPr lang="en-US" sz="12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(95% CI)</a:t>
                      </a:r>
                    </a:p>
                  </a:txBody>
                  <a:tcPr marL="12700" marR="127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None/>
                      </a:pPr>
                      <a:r>
                        <a:rPr lang="en-US" sz="12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42.3 (28.7, 56.8)</a:t>
                      </a:r>
                    </a:p>
                  </a:txBody>
                  <a:tcPr marL="12700" marR="127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None/>
                      </a:pPr>
                      <a:r>
                        <a:rPr lang="en-US" sz="12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20.0 (4.3, 48.1)</a:t>
                      </a:r>
                    </a:p>
                  </a:txBody>
                  <a:tcPr marL="12700" marR="12700" marT="0" marB="0" anchor="ctr"/>
                </a:tc>
                <a:extLst>
                  <a:ext uri="{0D108BD9-81ED-4DB2-BD59-A6C34878D82A}">
                    <a16:rowId xmlns:a16="http://schemas.microsoft.com/office/drawing/2014/main" val="1644413900"/>
                  </a:ext>
                </a:extLst>
              </a:tr>
              <a:tr h="275551">
                <a:tc>
                  <a:txBody>
                    <a:bodyPr/>
                    <a:lstStyle/>
                    <a:p>
                      <a:pPr marL="91440" lvl="0" algn="l">
                        <a:lnSpc>
                          <a:spcPct val="114999"/>
                        </a:lnSpc>
                        <a:spcBef>
                          <a:spcPts val="0"/>
                        </a:spcBef>
                        <a:spcAft>
                          <a:spcPts val="100"/>
                        </a:spcAft>
                        <a:buNone/>
                      </a:pPr>
                      <a:r>
                        <a:rPr lang="en-US" sz="12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Median duration of response (months)</a:t>
                      </a:r>
                    </a:p>
                  </a:txBody>
                  <a:tcPr marL="12700" marR="12700" marT="0" marB="0" anchor="ctr"/>
                </a:tc>
                <a:tc>
                  <a:txBody>
                    <a:bodyPr/>
                    <a:lstStyle/>
                    <a:p>
                      <a:pPr marL="91440" marR="0" lvl="0" algn="ctr" defTabSz="914400" rtl="0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"/>
                        </a:spcAft>
                        <a:buNone/>
                      </a:pPr>
                      <a:r>
                        <a:rPr lang="en-US" sz="1200" kern="1200" noProof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4.2</a:t>
                      </a:r>
                    </a:p>
                  </a:txBody>
                  <a:tcPr marL="12700" marR="12700" marT="0" marB="0" anchor="ctr"/>
                </a:tc>
                <a:tc>
                  <a:txBody>
                    <a:bodyPr/>
                    <a:lstStyle/>
                    <a:p>
                      <a:pPr marL="91440" marR="0" lvl="0" algn="ctr" defTabSz="914400" rtl="0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"/>
                        </a:spcAft>
                        <a:buNone/>
                      </a:pPr>
                      <a:r>
                        <a:rPr lang="en-US" sz="1200" kern="1200" noProof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NA</a:t>
                      </a:r>
                    </a:p>
                  </a:txBody>
                  <a:tcPr marL="12700" marR="12700" marT="0" marB="0" anchor="ctr"/>
                </a:tc>
                <a:extLst>
                  <a:ext uri="{0D108BD9-81ED-4DB2-BD59-A6C34878D82A}">
                    <a16:rowId xmlns:a16="http://schemas.microsoft.com/office/drawing/2014/main" val="962570661"/>
                  </a:ext>
                </a:extLst>
              </a:tr>
              <a:tr h="266244">
                <a:tc>
                  <a:txBody>
                    <a:bodyPr/>
                    <a:lstStyle/>
                    <a:p>
                      <a:pPr marL="91440" marR="0" algn="l" rtl="0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"/>
                        </a:spcAft>
                      </a:pPr>
                      <a:r>
                        <a:rPr lang="en-US" sz="12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Median PFS (months)</a:t>
                      </a:r>
                    </a:p>
                  </a:txBody>
                  <a:tcPr marL="12700" marR="12700" marT="0" marB="0" anchor="ctr"/>
                </a:tc>
                <a:tc>
                  <a:txBody>
                    <a:bodyPr/>
                    <a:lstStyle/>
                    <a:p>
                      <a:pPr marL="91440" marR="0" algn="ctr" defTabSz="914400" rtl="0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"/>
                        </a:spcAft>
                      </a:pPr>
                      <a:r>
                        <a:rPr lang="en-US" sz="12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1.7</a:t>
                      </a:r>
                    </a:p>
                  </a:txBody>
                  <a:tcPr marL="12700" marR="12700" marT="0" marB="0" anchor="ctr"/>
                </a:tc>
                <a:tc>
                  <a:txBody>
                    <a:bodyPr/>
                    <a:lstStyle/>
                    <a:p>
                      <a:pPr marL="91440" marR="0" algn="ctr" defTabSz="914400" rtl="0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"/>
                        </a:spcAft>
                      </a:pPr>
                      <a:r>
                        <a:rPr lang="en-US" sz="12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4.2</a:t>
                      </a:r>
                    </a:p>
                  </a:txBody>
                  <a:tcPr marL="12700" marR="12700" marT="0" marB="0" anchor="ctr"/>
                </a:tc>
                <a:extLst>
                  <a:ext uri="{0D108BD9-81ED-4DB2-BD59-A6C34878D82A}">
                    <a16:rowId xmlns:a16="http://schemas.microsoft.com/office/drawing/2014/main" val="3927312523"/>
                  </a:ext>
                </a:extLst>
              </a:tr>
            </a:tbl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id="{B1BA9974-ADE5-9F24-8F88-560974B8A9F8}"/>
              </a:ext>
            </a:extLst>
          </p:cNvPr>
          <p:cNvSpPr txBox="1"/>
          <p:nvPr/>
        </p:nvSpPr>
        <p:spPr>
          <a:xfrm>
            <a:off x="329182" y="6052444"/>
            <a:ext cx="10172278" cy="64633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900" kern="100">
                <a:latin typeface="Times New Roman" panose="02020603050405020304" pitchFamily="18" charset="0"/>
                <a:cs typeface="Times New Roman" panose="02020603050405020304" pitchFamily="18" charset="0"/>
              </a:rPr>
              <a:t>*Unavailable are subjects who ended treatment or died prior to any on-treatment scan</a:t>
            </a:r>
          </a:p>
          <a:p>
            <a:r>
              <a:rPr lang="en-US" sz="900" kern="100">
                <a:latin typeface="Times New Roman" panose="02020603050405020304" pitchFamily="18" charset="0"/>
                <a:cs typeface="Times New Roman" panose="02020603050405020304" pitchFamily="18" charset="0"/>
              </a:rPr>
              <a:t>Best overall response (BOR) is not confirmed.</a:t>
            </a:r>
          </a:p>
          <a:p>
            <a:r>
              <a:rPr lang="en-US" sz="900" kern="100" baseline="3000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900" kern="100">
                <a:latin typeface="Times New Roman" panose="02020603050405020304" pitchFamily="18" charset="0"/>
                <a:cs typeface="Times New Roman" panose="02020603050405020304" pitchFamily="18" charset="0"/>
              </a:rPr>
              <a:t>DCR=CR+PR+SD ≥ 12 </a:t>
            </a:r>
            <a:r>
              <a:rPr lang="en-US" sz="900" kern="100" err="1">
                <a:latin typeface="Times New Roman" panose="02020603050405020304" pitchFamily="18" charset="0"/>
                <a:cs typeface="Times New Roman" panose="02020603050405020304" pitchFamily="18" charset="0"/>
              </a:rPr>
              <a:t>wks</a:t>
            </a:r>
            <a:endParaRPr lang="en-US" sz="900" kern="1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900" kern="1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0013884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AEA4CF-2A16-BDF9-035D-F936F0AD07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98012" y="-7947"/>
            <a:ext cx="11748516" cy="1028700"/>
          </a:xfrm>
        </p:spPr>
        <p:txBody>
          <a:bodyPr/>
          <a:lstStyle/>
          <a:p>
            <a:r>
              <a:rPr lang="en-US" dirty="0"/>
              <a:t>ALISCA</a:t>
            </a:r>
            <a:r>
              <a:rPr lang="en-US" baseline="30000" dirty="0"/>
              <a:t>TM</a:t>
            </a:r>
            <a:r>
              <a:rPr lang="en-US" dirty="0"/>
              <a:t>-Lung1 PFS – ITT Population by Treatment Group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8778B16-3712-9A70-07E4-F2F8BD0F3A40}"/>
              </a:ext>
            </a:extLst>
          </p:cNvPr>
          <p:cNvSpPr txBox="1"/>
          <p:nvPr/>
        </p:nvSpPr>
        <p:spPr>
          <a:xfrm>
            <a:off x="4228217" y="1441043"/>
            <a:ext cx="33909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Progression Free Survival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E8D279BF-2BEC-153B-23B9-90139866F01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49163" y="1779597"/>
            <a:ext cx="6096000" cy="457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232377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279570" y="2322033"/>
            <a:ext cx="4597465" cy="1470025"/>
          </a:xfrm>
        </p:spPr>
        <p:txBody>
          <a:bodyPr anchor="b">
            <a:normAutofit/>
          </a:bodyPr>
          <a:lstStyle/>
          <a:p>
            <a:r>
              <a:rPr lang="en-US" noProof="0" dirty="0"/>
              <a:t>Biomarkers</a:t>
            </a:r>
          </a:p>
        </p:txBody>
      </p:sp>
      <p:sp>
        <p:nvSpPr>
          <p:cNvPr id="6" name="Subtitle 5">
            <a:extLst>
              <a:ext uri="{FF2B5EF4-FFF2-40B4-BE49-F238E27FC236}">
                <a16:creationId xmlns:a16="http://schemas.microsoft.com/office/drawing/2014/main" id="{E7C18BD7-17AD-C2B3-5F9E-EF7EBD1E57A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67041530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90B8339-1C15-7837-7473-7A931E7B5C3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DC8F0A-9511-920E-8A40-1085F6CDC3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89858" y="0"/>
            <a:ext cx="11443359" cy="1028700"/>
          </a:xfrm>
        </p:spPr>
        <p:txBody>
          <a:bodyPr/>
          <a:lstStyle/>
          <a:p>
            <a:r>
              <a:rPr lang="en-US" dirty="0"/>
              <a:t>ALISCA</a:t>
            </a:r>
            <a:r>
              <a:rPr lang="en-US" baseline="30000" dirty="0"/>
              <a:t>TM</a:t>
            </a:r>
            <a:r>
              <a:rPr lang="en-US" dirty="0"/>
              <a:t>-Lung1 PFS by c-</a:t>
            </a:r>
            <a:r>
              <a:rPr lang="en-US" dirty="0" err="1"/>
              <a:t>Myc</a:t>
            </a:r>
            <a:r>
              <a:rPr lang="en-US" dirty="0"/>
              <a:t> H-score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7A8DB13-6E66-BC3D-665A-5A25BB7CE5EE}"/>
              </a:ext>
            </a:extLst>
          </p:cNvPr>
          <p:cNvSpPr txBox="1"/>
          <p:nvPr/>
        </p:nvSpPr>
        <p:spPr>
          <a:xfrm>
            <a:off x="3856038" y="1386126"/>
            <a:ext cx="33909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Total</a:t>
            </a: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79FC382A-1744-F9F6-30B4-ACBD4A2614F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89858" y="2143662"/>
            <a:ext cx="5689600" cy="4267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14322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192C3BB-2CBC-C07D-A655-19E99CEACCB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82D055-BD99-ADA6-0E7B-1E12F00759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00039" y="0"/>
            <a:ext cx="11443359" cy="1028700"/>
          </a:xfrm>
        </p:spPr>
        <p:txBody>
          <a:bodyPr/>
          <a:lstStyle/>
          <a:p>
            <a:r>
              <a:rPr lang="en-US" dirty="0"/>
              <a:t>ALISCA</a:t>
            </a:r>
            <a:r>
              <a:rPr lang="en-US" baseline="30000" dirty="0"/>
              <a:t>TM</a:t>
            </a:r>
            <a:r>
              <a:rPr lang="en-US" dirty="0"/>
              <a:t>-Lung1 PFS by c-</a:t>
            </a:r>
            <a:r>
              <a:rPr lang="en-US" dirty="0" err="1"/>
              <a:t>Myc</a:t>
            </a:r>
            <a:r>
              <a:rPr lang="en-US" dirty="0"/>
              <a:t> H-score by Treatment Group 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8D238C4-FC15-3F0B-C77F-F18CD160E03E}"/>
              </a:ext>
            </a:extLst>
          </p:cNvPr>
          <p:cNvSpPr txBox="1"/>
          <p:nvPr/>
        </p:nvSpPr>
        <p:spPr>
          <a:xfrm>
            <a:off x="1365609" y="1493892"/>
            <a:ext cx="33909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50 mg BID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F217B22-28FC-747B-8EFE-1A4832B73997}"/>
              </a:ext>
            </a:extLst>
          </p:cNvPr>
          <p:cNvSpPr txBox="1"/>
          <p:nvPr/>
        </p:nvSpPr>
        <p:spPr>
          <a:xfrm>
            <a:off x="7435491" y="1493892"/>
            <a:ext cx="33909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60 mg BID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81C4D7F3-BA0E-A254-2DB2-235553C6AD1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5259" y="2143662"/>
            <a:ext cx="5283200" cy="3962400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3FDCD664-0194-412E-1751-33EC8C3E1EF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89341" y="2143662"/>
            <a:ext cx="5283200" cy="3962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14465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F45A452-E345-5C72-87EF-661ECF8D765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>
            <a:extLst>
              <a:ext uri="{FF2B5EF4-FFF2-40B4-BE49-F238E27FC236}">
                <a16:creationId xmlns:a16="http://schemas.microsoft.com/office/drawing/2014/main" id="{8CF7853E-C3DB-A19A-5D42-5750FD7A56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70896" y="0"/>
            <a:ext cx="11443359" cy="1028700"/>
          </a:xfrm>
        </p:spPr>
        <p:txBody>
          <a:bodyPr/>
          <a:lstStyle/>
          <a:p>
            <a:r>
              <a:rPr lang="en-US" dirty="0"/>
              <a:t>ALISCA</a:t>
            </a:r>
            <a:r>
              <a:rPr lang="en-US" baseline="30000" dirty="0"/>
              <a:t>TM</a:t>
            </a:r>
            <a:r>
              <a:rPr lang="en-US" dirty="0"/>
              <a:t>-Lung1 PFS by c-</a:t>
            </a:r>
            <a:r>
              <a:rPr lang="en-US" dirty="0" err="1"/>
              <a:t>Myc</a:t>
            </a:r>
            <a:r>
              <a:rPr lang="en-US" dirty="0"/>
              <a:t> % Positive Cells 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3FFA9F55-CBA3-6647-4755-C67DAF32D2A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99661" y="1609725"/>
            <a:ext cx="6502400" cy="4876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05326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3E4318A-4C25-A001-5948-A6A463D5CEC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33644CD5-5815-B1E9-6591-C9DE484A4990}"/>
              </a:ext>
            </a:extLst>
          </p:cNvPr>
          <p:cNvSpPr txBox="1"/>
          <p:nvPr/>
        </p:nvSpPr>
        <p:spPr>
          <a:xfrm>
            <a:off x="486918" y="1493892"/>
            <a:ext cx="33909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50 mg BID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814D898-83B6-3919-13B6-18C318EF4B7C}"/>
              </a:ext>
            </a:extLst>
          </p:cNvPr>
          <p:cNvSpPr txBox="1"/>
          <p:nvPr/>
        </p:nvSpPr>
        <p:spPr>
          <a:xfrm>
            <a:off x="7353300" y="1468071"/>
            <a:ext cx="33909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60 mg BID</a:t>
            </a:r>
          </a:p>
        </p:txBody>
      </p:sp>
      <p:sp>
        <p:nvSpPr>
          <p:cNvPr id="14" name="Title 13">
            <a:extLst>
              <a:ext uri="{FF2B5EF4-FFF2-40B4-BE49-F238E27FC236}">
                <a16:creationId xmlns:a16="http://schemas.microsoft.com/office/drawing/2014/main" id="{5D6B72B3-9A4F-F5D0-06EC-93EAA6C736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ALISCA</a:t>
            </a:r>
            <a:r>
              <a:rPr lang="en-US" baseline="30000" dirty="0"/>
              <a:t>TM</a:t>
            </a:r>
            <a:r>
              <a:rPr lang="en-US" dirty="0"/>
              <a:t>-Lung1 PFS by c-</a:t>
            </a:r>
            <a:r>
              <a:rPr lang="en-US" dirty="0" err="1"/>
              <a:t>Myc</a:t>
            </a:r>
            <a:r>
              <a:rPr lang="en-US" dirty="0"/>
              <a:t> % Positive Cells by Treatment Group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B18AD877-4836-CC08-B990-E5CEB13C9CD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6918" y="2284987"/>
            <a:ext cx="5283200" cy="396240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9EF7FD90-8464-918A-3B7F-CC7C4F469A5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629400" y="2284987"/>
            <a:ext cx="5283200" cy="3962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90339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2160E3F7-8AB6-0461-2FC5-4CCA98581F6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ALISCA</a:t>
            </a:r>
            <a:r>
              <a:rPr lang="en-US" baseline="30000" dirty="0"/>
              <a:t>TM</a:t>
            </a:r>
            <a:r>
              <a:rPr lang="en-US" dirty="0"/>
              <a:t>-Lung1 (PUMA-ALI-4201)</a:t>
            </a:r>
            <a:br>
              <a:rPr lang="en-US" dirty="0"/>
            </a:br>
            <a:r>
              <a:rPr lang="en-US" dirty="0"/>
              <a:t>Interim Analysis</a:t>
            </a:r>
          </a:p>
        </p:txBody>
      </p:sp>
      <p:sp>
        <p:nvSpPr>
          <p:cNvPr id="4" name="Subtitle 3">
            <a:extLst>
              <a:ext uri="{FF2B5EF4-FFF2-40B4-BE49-F238E27FC236}">
                <a16:creationId xmlns:a16="http://schemas.microsoft.com/office/drawing/2014/main" id="{1322492F-DBF5-B101-B5D9-51339998D9F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  <a:p>
            <a:pPr>
              <a:spcBef>
                <a:spcPts val="0"/>
              </a:spcBef>
            </a:pPr>
            <a:r>
              <a:rPr lang="en-US" dirty="0">
                <a:solidFill>
                  <a:schemeClr val="tx1"/>
                </a:solidFill>
              </a:rPr>
              <a:t>May 7, 2026</a:t>
            </a:r>
          </a:p>
        </p:txBody>
      </p:sp>
    </p:spTree>
    <p:extLst>
      <p:ext uri="{BB962C8B-B14F-4D97-AF65-F5344CB8AC3E}">
        <p14:creationId xmlns:p14="http://schemas.microsoft.com/office/powerpoint/2010/main" val="422786661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1F865D-2361-41EF-8A7D-83D7CC95CA48}"/>
              </a:ext>
            </a:extLst>
          </p:cNvPr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algn="ctr"/>
            <a:r>
              <a:rPr lang="en-US" sz="2800" dirty="0"/>
              <a:t>ALISCA</a:t>
            </a:r>
            <a:r>
              <a:rPr lang="en-US" sz="2800" baseline="30000" dirty="0"/>
              <a:t>TM</a:t>
            </a:r>
            <a:r>
              <a:rPr lang="en-US" sz="2800" dirty="0"/>
              <a:t>-Lung</a:t>
            </a:r>
            <a:r>
              <a:rPr lang="en-US" sz="2700" dirty="0">
                <a:latin typeface="Arial" charset="0"/>
              </a:rPr>
              <a:t>1 – Expected Milestones</a:t>
            </a:r>
            <a:endParaRPr lang="en-US" sz="2700" dirty="0">
              <a:latin typeface="+mj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E30E31-E288-46C9-AE00-9B8937074814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499273" y="1380673"/>
            <a:ext cx="11578426" cy="5596155"/>
          </a:xfrm>
          <a:prstGeom prst="rect">
            <a:avLst/>
          </a:prstGeom>
        </p:spPr>
        <p:txBody>
          <a:bodyPr lIns="0"/>
          <a:lstStyle/>
          <a:p>
            <a:pPr marL="0" indent="0">
              <a:spcBef>
                <a:spcPts val="600"/>
              </a:spcBef>
              <a:buClr>
                <a:schemeClr val="tx2"/>
              </a:buClr>
              <a:buSzPct val="111000"/>
              <a:buNone/>
            </a:pPr>
            <a:endParaRPr lang="en-US" sz="1400" b="0" dirty="0">
              <a:solidFill>
                <a:schemeClr val="tx1"/>
              </a:solidFill>
              <a:latin typeface="+mj-lt"/>
              <a:cs typeface="Arial" charset="0"/>
            </a:endParaRPr>
          </a:p>
          <a:p>
            <a:pPr marL="615554" lvl="1" indent="-365760">
              <a:spcBef>
                <a:spcPts val="600"/>
              </a:spcBef>
              <a:spcAft>
                <a:spcPts val="1000"/>
              </a:spcAft>
              <a:buClr>
                <a:prstClr val="white">
                  <a:lumMod val="65000"/>
                </a:prstClr>
              </a:buClr>
              <a:buBlip>
                <a:blip r:embed="rId3"/>
              </a:buBlip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Arial" charset="0"/>
              </a:rPr>
              <a:t>Initiate enrollment</a:t>
            </a:r>
            <a:r>
              <a:rPr lang="en-US" sz="2400" dirty="0">
                <a:solidFill>
                  <a:schemeClr val="tx1"/>
                </a:solidFill>
                <a:latin typeface="+mj-lt"/>
                <a:cs typeface="Arial" charset="0"/>
              </a:rPr>
              <a:t> of 70 mg BID monotherapy cohort in </a:t>
            </a:r>
            <a:r>
              <a:rPr lang="en-US" sz="2400" dirty="0">
                <a:solidFill>
                  <a:schemeClr val="tx1"/>
                </a:solidFill>
                <a:latin typeface="+mj-lt"/>
              </a:rPr>
              <a:t>ALISCA</a:t>
            </a:r>
            <a:r>
              <a:rPr lang="en-US" sz="2400" baseline="30000" dirty="0">
                <a:solidFill>
                  <a:schemeClr val="tx1"/>
                </a:solidFill>
                <a:latin typeface="+mj-lt"/>
              </a:rPr>
              <a:t>TM</a:t>
            </a:r>
            <a:r>
              <a:rPr lang="en-US" sz="2400" dirty="0">
                <a:solidFill>
                  <a:schemeClr val="tx1"/>
                </a:solidFill>
                <a:latin typeface="+mj-lt"/>
              </a:rPr>
              <a:t>-Lung1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Arial" charset="0"/>
              </a:rPr>
              <a:t>(</a:t>
            </a:r>
            <a:r>
              <a:rPr lang="en-US" sz="2400" dirty="0">
                <a:solidFill>
                  <a:schemeClr val="tx1"/>
                </a:solidFill>
                <a:latin typeface="+mj-lt"/>
                <a:cs typeface="Arial" charset="0"/>
              </a:rPr>
              <a:t>H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Arial" charset="0"/>
              </a:rPr>
              <a:t>2 2026)</a:t>
            </a:r>
          </a:p>
          <a:p>
            <a:pPr marL="615554" lvl="1" indent="-365760">
              <a:spcBef>
                <a:spcPts val="600"/>
              </a:spcBef>
              <a:spcAft>
                <a:spcPts val="1000"/>
              </a:spcAft>
              <a:buClr>
                <a:prstClr val="white">
                  <a:lumMod val="65000"/>
                </a:prstClr>
              </a:buClr>
              <a:buBlip>
                <a:blip r:embed="rId3"/>
              </a:buBlip>
              <a:defRPr/>
            </a:pPr>
            <a:endParaRPr lang="en-US" sz="2400" dirty="0">
              <a:solidFill>
                <a:schemeClr val="tx1"/>
              </a:solidFill>
              <a:latin typeface="+mj-lt"/>
              <a:cs typeface="Arial" charset="0"/>
            </a:endParaRPr>
          </a:p>
          <a:p>
            <a:pPr marL="615554" lvl="1" indent="-365760">
              <a:spcBef>
                <a:spcPts val="600"/>
              </a:spcBef>
              <a:spcAft>
                <a:spcPts val="1000"/>
              </a:spcAft>
              <a:buClr>
                <a:prstClr val="white">
                  <a:lumMod val="65000"/>
                </a:prstClr>
              </a:buClr>
              <a:buBlip>
                <a:blip r:embed="rId3"/>
              </a:buBlip>
              <a:defRPr/>
            </a:pPr>
            <a:r>
              <a:rPr lang="en-US" sz="2400" dirty="0">
                <a:solidFill>
                  <a:schemeClr val="tx1"/>
                </a:solidFill>
                <a:latin typeface="+mj-lt"/>
                <a:cs typeface="Arial" charset="0"/>
              </a:rPr>
              <a:t>Initiate enrollment of </a:t>
            </a:r>
            <a:r>
              <a:rPr lang="en-US" sz="2400" dirty="0">
                <a:solidFill>
                  <a:schemeClr val="tx1"/>
                </a:solidFill>
                <a:latin typeface="+mj-lt"/>
              </a:rPr>
              <a:t>ALISCA</a:t>
            </a:r>
            <a:r>
              <a:rPr lang="en-US" sz="2400" baseline="30000" dirty="0">
                <a:solidFill>
                  <a:schemeClr val="tx1"/>
                </a:solidFill>
                <a:latin typeface="+mj-lt"/>
              </a:rPr>
              <a:t>TM</a:t>
            </a:r>
            <a:r>
              <a:rPr lang="en-US" sz="2400" dirty="0">
                <a:solidFill>
                  <a:schemeClr val="tx1"/>
                </a:solidFill>
                <a:latin typeface="+mj-lt"/>
                <a:cs typeface="Arial" charset="0"/>
              </a:rPr>
              <a:t> Lung2 – Phase I/II trial of alisertib in combination with paclitaxel (H2 26)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n-ea"/>
              <a:cs typeface="Arial" charset="0"/>
            </a:endParaRPr>
          </a:p>
          <a:p>
            <a:pPr marL="615554" marR="0" lvl="1" indent="-365760" algn="l" defTabSz="6858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1000"/>
              </a:spcAft>
              <a:buClr>
                <a:prstClr val="white">
                  <a:lumMod val="65000"/>
                </a:prstClr>
              </a:buClr>
              <a:buSzTx/>
              <a:buFont typeface="Arial" panose="020B0604020202020204" pitchFamily="34" charset="0"/>
              <a:buBlip>
                <a:blip r:embed="rId3"/>
              </a:buBlip>
              <a:tabLst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n-ea"/>
              <a:cs typeface="Arial" charset="0"/>
            </a:endParaRPr>
          </a:p>
          <a:p>
            <a:pPr marL="615554" marR="0" lvl="1" indent="-365760" algn="l" defTabSz="6858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1000"/>
              </a:spcAft>
              <a:buClr>
                <a:prstClr val="white">
                  <a:lumMod val="65000"/>
                </a:prstClr>
              </a:buClr>
              <a:buSzTx/>
              <a:buFont typeface="Arial" panose="020B0604020202020204" pitchFamily="34" charset="0"/>
              <a:buBlip>
                <a:blip r:embed="rId3"/>
              </a:buBlip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Arial" charset="0"/>
              </a:rPr>
              <a:t>Additional interim data from ALISCA</a:t>
            </a:r>
            <a:r>
              <a:rPr kumimoji="0" lang="en-US" sz="2400" b="0" i="0" u="none" strike="noStrike" kern="1200" cap="none" spc="0" normalizeH="0" baseline="3000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TM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Arial" charset="0"/>
              </a:rPr>
              <a:t>-Lung1, a Phase II clinical trial of alisertib monotherapy for the treatment of extensive-stage small cell lung cancer (H2 2026/H1 2027)</a:t>
            </a:r>
          </a:p>
          <a:p>
            <a:pPr marL="249794" lvl="1" indent="0">
              <a:spcBef>
                <a:spcPts val="600"/>
              </a:spcBef>
              <a:spcAft>
                <a:spcPts val="1000"/>
              </a:spcAft>
              <a:buClr>
                <a:prstClr val="white">
                  <a:lumMod val="65000"/>
                </a:prstClr>
              </a:buClr>
              <a:buNone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 charset="0"/>
            </a:endParaRPr>
          </a:p>
          <a:p>
            <a:pPr marL="615554" lvl="1" indent="-365760">
              <a:spcBef>
                <a:spcPts val="600"/>
              </a:spcBef>
              <a:spcAft>
                <a:spcPts val="1000"/>
              </a:spcAft>
              <a:buClr>
                <a:prstClr val="white">
                  <a:lumMod val="65000"/>
                </a:prstClr>
              </a:buClr>
              <a:buBlip>
                <a:blip r:embed="rId3"/>
              </a:buBlip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 charset="0"/>
            </a:endParaRPr>
          </a:p>
          <a:p>
            <a:pPr marL="615554" lvl="1" indent="-365760">
              <a:spcBef>
                <a:spcPts val="600"/>
              </a:spcBef>
              <a:spcAft>
                <a:spcPts val="1000"/>
              </a:spcAft>
              <a:buClr>
                <a:prstClr val="white">
                  <a:lumMod val="65000"/>
                </a:prstClr>
              </a:buClr>
              <a:buBlip>
                <a:blip r:embed="rId3"/>
              </a:buBlip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 charset="0"/>
            </a:endParaRPr>
          </a:p>
          <a:p>
            <a:pPr marL="0" indent="0">
              <a:spcBef>
                <a:spcPts val="600"/>
              </a:spcBef>
              <a:spcAft>
                <a:spcPts val="1800"/>
              </a:spcAft>
              <a:buNone/>
            </a:pPr>
            <a:endParaRPr lang="en-US" sz="2000" b="0" dirty="0">
              <a:solidFill>
                <a:schemeClr val="tx1"/>
              </a:solidFill>
              <a:latin typeface="+mj-lt"/>
              <a:cs typeface="Arial" charset="0"/>
            </a:endParaRPr>
          </a:p>
          <a:p>
            <a:pPr marL="0" indent="0">
              <a:spcBef>
                <a:spcPts val="600"/>
              </a:spcBef>
              <a:spcAft>
                <a:spcPts val="1800"/>
              </a:spcAft>
              <a:buNone/>
            </a:pPr>
            <a:endParaRPr lang="en-US" sz="1800" dirty="0">
              <a:solidFill>
                <a:schemeClr val="tx1"/>
              </a:solidFill>
              <a:latin typeface="+mj-lt"/>
            </a:endParaRPr>
          </a:p>
          <a:p>
            <a:pPr marL="0" indent="0">
              <a:spcBef>
                <a:spcPts val="600"/>
              </a:spcBef>
              <a:spcAft>
                <a:spcPts val="1800"/>
              </a:spcAft>
              <a:buNone/>
            </a:pPr>
            <a:endParaRPr lang="en-US" sz="2000" b="0" dirty="0">
              <a:solidFill>
                <a:schemeClr val="tx1"/>
              </a:solidFill>
              <a:latin typeface="+mj-lt"/>
              <a:cs typeface="Arial" charset="0"/>
            </a:endParaRPr>
          </a:p>
          <a:p>
            <a:pPr marL="357188" indent="-357188">
              <a:spcBef>
                <a:spcPts val="600"/>
              </a:spcBef>
              <a:spcAft>
                <a:spcPts val="1800"/>
              </a:spcAft>
              <a:buBlip>
                <a:blip r:embed="rId3"/>
              </a:buBlip>
            </a:pPr>
            <a:endParaRPr lang="en-US" sz="2000" b="0" dirty="0">
              <a:solidFill>
                <a:schemeClr val="tx1"/>
              </a:solidFill>
              <a:latin typeface="+mj-lt"/>
              <a:cs typeface="Arial" charset="0"/>
            </a:endParaRPr>
          </a:p>
          <a:p>
            <a:pPr marL="357188" indent="-357188">
              <a:spcBef>
                <a:spcPts val="600"/>
              </a:spcBef>
              <a:spcAft>
                <a:spcPts val="1800"/>
              </a:spcAft>
              <a:buBlip>
                <a:blip r:embed="rId3"/>
              </a:buBlip>
            </a:pPr>
            <a:endParaRPr lang="en-US" sz="2000" b="0" dirty="0">
              <a:solidFill>
                <a:schemeClr val="tx1"/>
              </a:solidFill>
              <a:latin typeface="+mj-lt"/>
              <a:cs typeface="Arial" charset="0"/>
            </a:endParaRPr>
          </a:p>
          <a:p>
            <a:pPr marL="357188" indent="-357188">
              <a:spcBef>
                <a:spcPts val="600"/>
              </a:spcBef>
              <a:spcAft>
                <a:spcPts val="1800"/>
              </a:spcAft>
              <a:buBlip>
                <a:blip r:embed="rId3"/>
              </a:buBlip>
            </a:pPr>
            <a:r>
              <a:rPr lang="en-US" sz="2000" dirty="0">
                <a:solidFill>
                  <a:schemeClr val="tx1"/>
                </a:solidFill>
                <a:latin typeface="+mj-lt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8795964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Content Placeholder 4" descr="Diagram&#10;&#10;Description automatically generated">
            <a:extLst>
              <a:ext uri="{FF2B5EF4-FFF2-40B4-BE49-F238E27FC236}">
                <a16:creationId xmlns:a16="http://schemas.microsoft.com/office/drawing/2014/main" id="{75E23B71-84E0-8BFC-79A8-E1C8322BC3B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53519" y="1746412"/>
            <a:ext cx="3193086" cy="2085067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4E788CE6-EB56-4674-05E9-9130BE3895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17411" y="-74231"/>
            <a:ext cx="11748516" cy="1028700"/>
          </a:xfrm>
        </p:spPr>
        <p:txBody>
          <a:bodyPr/>
          <a:lstStyle/>
          <a:p>
            <a:r>
              <a:rPr lang="en-US" dirty="0"/>
              <a:t>Alisertib (MLN 8237)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CC86214B-8370-9AE1-A3CD-BA98DE375784}"/>
              </a:ext>
            </a:extLst>
          </p:cNvPr>
          <p:cNvSpPr/>
          <p:nvPr/>
        </p:nvSpPr>
        <p:spPr>
          <a:xfrm>
            <a:off x="607341" y="4242926"/>
            <a:ext cx="10995378" cy="2432053"/>
          </a:xfrm>
          <a:prstGeom prst="rect">
            <a:avLst/>
          </a:prstGeom>
          <a:solidFill>
            <a:schemeClr val="accent3"/>
          </a:solidFill>
          <a:ln w="12700"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B59FBFC2-7AB2-CA64-D161-2A23EC9DBE68}"/>
              </a:ext>
            </a:extLst>
          </p:cNvPr>
          <p:cNvSpPr txBox="1"/>
          <p:nvPr/>
        </p:nvSpPr>
        <p:spPr>
          <a:xfrm>
            <a:off x="724040" y="4255419"/>
            <a:ext cx="10761979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Single-agent and combinational clinical activity in solid tumors including hormone receptor-positive breast cancer (HR+ MBC), triple negative breast cancer (TNBC), small cell lung cancer (SCLC), and head and neck cancer 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Single-agent clinical activity in hematologic malignancies including peripheral T-cell lymphoma (PTCL) and aggressive non-Hodgkin’s lymphoma (NHL) 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Well-characterized safety profile: ~1,300 patients treated across 22 company-sponsored trials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5CAB998F-B2E3-60DE-82E6-6186BA0CCE2F}"/>
              </a:ext>
            </a:extLst>
          </p:cNvPr>
          <p:cNvSpPr txBox="1"/>
          <p:nvPr/>
        </p:nvSpPr>
        <p:spPr>
          <a:xfrm>
            <a:off x="7983091" y="1989481"/>
            <a:ext cx="28016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Orally Bioavailable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Drug Class: Benzazepine</a:t>
            </a:r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68850FB0-B278-9D91-4B4D-07E35AFEB976}"/>
              </a:ext>
            </a:extLst>
          </p:cNvPr>
          <p:cNvSpPr/>
          <p:nvPr/>
        </p:nvSpPr>
        <p:spPr>
          <a:xfrm>
            <a:off x="1804658" y="1591137"/>
            <a:ext cx="3933825" cy="2257425"/>
          </a:xfrm>
          <a:prstGeom prst="roundRect">
            <a:avLst/>
          </a:prstGeom>
          <a:solidFill>
            <a:schemeClr val="accent1"/>
          </a:solidFill>
          <a:ln w="12700"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0B53591-DB6D-8299-0724-C2BF0EF2C138}"/>
              </a:ext>
            </a:extLst>
          </p:cNvPr>
          <p:cNvSpPr txBox="1"/>
          <p:nvPr/>
        </p:nvSpPr>
        <p:spPr>
          <a:xfrm>
            <a:off x="2205595" y="2146323"/>
            <a:ext cx="326707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Aurora Kinase A (AURKA) inhibitor </a:t>
            </a:r>
          </a:p>
        </p:txBody>
      </p:sp>
    </p:spTree>
    <p:extLst>
      <p:ext uri="{BB962C8B-B14F-4D97-AF65-F5344CB8AC3E}">
        <p14:creationId xmlns:p14="http://schemas.microsoft.com/office/powerpoint/2010/main" val="33571728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12C596-1691-1311-FF38-2BEDF982E6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08153" y="-27376"/>
            <a:ext cx="11748516" cy="1028700"/>
          </a:xfrm>
        </p:spPr>
        <p:txBody>
          <a:bodyPr/>
          <a:lstStyle/>
          <a:p>
            <a:r>
              <a:rPr lang="en-US" dirty="0"/>
              <a:t>AURKA and c-</a:t>
            </a:r>
            <a:r>
              <a:rPr lang="en-US" dirty="0" err="1"/>
              <a:t>Myc</a:t>
            </a:r>
            <a:r>
              <a:rPr lang="en-US" dirty="0"/>
              <a:t> Co-regulate Each Other </a:t>
            </a:r>
          </a:p>
        </p:txBody>
      </p:sp>
      <p:sp>
        <p:nvSpPr>
          <p:cNvPr id="132" name="TextBox 131">
            <a:extLst>
              <a:ext uri="{FF2B5EF4-FFF2-40B4-BE49-F238E27FC236}">
                <a16:creationId xmlns:a16="http://schemas.microsoft.com/office/drawing/2014/main" id="{6D76D919-B85D-58E8-AF4E-D6D6246AD4FB}"/>
              </a:ext>
            </a:extLst>
          </p:cNvPr>
          <p:cNvSpPr txBox="1"/>
          <p:nvPr/>
        </p:nvSpPr>
        <p:spPr>
          <a:xfrm>
            <a:off x="5054764" y="2867464"/>
            <a:ext cx="6654500" cy="1754326"/>
          </a:xfrm>
          <a:prstGeom prst="rect">
            <a:avLst/>
          </a:prstGeom>
          <a:solidFill>
            <a:schemeClr val="bg1">
              <a:lumMod val="95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AURKA and c-</a:t>
            </a:r>
            <a:r>
              <a:rPr kumimoji="0" lang="en-US" sz="1800" b="0" i="0" u="none" strike="noStrike" kern="1200" cap="none" spc="0" normalizeH="0" baseline="0" noProof="0" err="1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Myc</a:t>
            </a:r>
            <a: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transcriptionally upregulate each other, suggesting the existence of a positive feedback loop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222222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c-</a:t>
            </a:r>
            <a:r>
              <a:rPr kumimoji="0" lang="en-US" sz="1800" b="0" i="0" u="none" strike="noStrike" kern="1200" cap="none" spc="0" normalizeH="0" baseline="0" noProof="0" err="1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Myc</a:t>
            </a:r>
            <a: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upregulates Cyclin D2, CDK4, and cyclin-E, contributing to complex formation and subsequent phosphorylation of p27Kip1, which leads to cell proliferation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F6F5EBA6-4845-90EA-7674-FB1644433948}"/>
              </a:ext>
            </a:extLst>
          </p:cNvPr>
          <p:cNvSpPr txBox="1"/>
          <p:nvPr/>
        </p:nvSpPr>
        <p:spPr>
          <a:xfrm>
            <a:off x="370748" y="1363252"/>
            <a:ext cx="11587834" cy="40011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Nuclear AURKA exerts kinase-independent functions by acting as a transcription factor</a:t>
            </a:r>
            <a:endParaRPr kumimoji="0" lang="en-US" sz="1800" b="1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86AF96AD-3147-59E0-1478-78A39648FB16}"/>
              </a:ext>
            </a:extLst>
          </p:cNvPr>
          <p:cNvGrpSpPr/>
          <p:nvPr/>
        </p:nvGrpSpPr>
        <p:grpSpPr>
          <a:xfrm>
            <a:off x="610145" y="2408510"/>
            <a:ext cx="4091424" cy="3404279"/>
            <a:chOff x="610145" y="2408510"/>
            <a:chExt cx="4091424" cy="3404279"/>
          </a:xfrm>
        </p:grpSpPr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E521BE0F-DF2E-4498-B497-0018B76A9748}"/>
                </a:ext>
              </a:extLst>
            </p:cNvPr>
            <p:cNvGrpSpPr/>
            <p:nvPr/>
          </p:nvGrpSpPr>
          <p:grpSpPr>
            <a:xfrm>
              <a:off x="610145" y="2408510"/>
              <a:ext cx="4091424" cy="3404279"/>
              <a:chOff x="1013987" y="2028314"/>
              <a:chExt cx="4091424" cy="3404279"/>
            </a:xfrm>
          </p:grpSpPr>
          <p:grpSp>
            <p:nvGrpSpPr>
              <p:cNvPr id="5" name="Group 4">
                <a:extLst>
                  <a:ext uri="{FF2B5EF4-FFF2-40B4-BE49-F238E27FC236}">
                    <a16:creationId xmlns:a16="http://schemas.microsoft.com/office/drawing/2014/main" id="{2B18BEE7-0C3D-4C3F-6027-D471CE3F3EE0}"/>
                  </a:ext>
                </a:extLst>
              </p:cNvPr>
              <p:cNvGrpSpPr/>
              <p:nvPr/>
            </p:nvGrpSpPr>
            <p:grpSpPr>
              <a:xfrm>
                <a:off x="2584684" y="2028314"/>
                <a:ext cx="1029810" cy="299621"/>
                <a:chOff x="4172505" y="3429000"/>
                <a:chExt cx="1029810" cy="299621"/>
              </a:xfrm>
            </p:grpSpPr>
            <p:sp>
              <p:nvSpPr>
                <p:cNvPr id="6" name="Oval 5">
                  <a:extLst>
                    <a:ext uri="{FF2B5EF4-FFF2-40B4-BE49-F238E27FC236}">
                      <a16:creationId xmlns:a16="http://schemas.microsoft.com/office/drawing/2014/main" id="{51A23B73-0232-7D70-67E8-6DCEC0187BDE}"/>
                    </a:ext>
                  </a:extLst>
                </p:cNvPr>
                <p:cNvSpPr/>
                <p:nvPr/>
              </p:nvSpPr>
              <p:spPr>
                <a:xfrm>
                  <a:off x="4172505" y="3429000"/>
                  <a:ext cx="1029810" cy="299621"/>
                </a:xfrm>
                <a:prstGeom prst="ellipse">
                  <a:avLst/>
                </a:prstGeom>
                <a:solidFill>
                  <a:schemeClr val="accent6"/>
                </a:solidFill>
                <a:ln w="12700">
                  <a:noFill/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Arial"/>
                    <a:ea typeface="+mn-ea"/>
                    <a:cs typeface="+mn-cs"/>
                  </a:endParaRPr>
                </a:p>
              </p:txBody>
            </p:sp>
            <p:sp>
              <p:nvSpPr>
                <p:cNvPr id="7" name="TextBox 6">
                  <a:extLst>
                    <a:ext uri="{FF2B5EF4-FFF2-40B4-BE49-F238E27FC236}">
                      <a16:creationId xmlns:a16="http://schemas.microsoft.com/office/drawing/2014/main" id="{8EA80094-F4EB-999E-C40E-F8DA7D928377}"/>
                    </a:ext>
                  </a:extLst>
                </p:cNvPr>
                <p:cNvSpPr txBox="1"/>
                <p:nvPr/>
              </p:nvSpPr>
              <p:spPr>
                <a:xfrm>
                  <a:off x="4270156" y="3435643"/>
                  <a:ext cx="816746" cy="276999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200" b="1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Arial"/>
                      <a:ea typeface="+mn-ea"/>
                      <a:cs typeface="+mn-cs"/>
                    </a:rPr>
                    <a:t>AURKA</a:t>
                  </a:r>
                </a:p>
              </p:txBody>
            </p:sp>
          </p:grpSp>
          <p:grpSp>
            <p:nvGrpSpPr>
              <p:cNvPr id="119" name="Group 118">
                <a:extLst>
                  <a:ext uri="{FF2B5EF4-FFF2-40B4-BE49-F238E27FC236}">
                    <a16:creationId xmlns:a16="http://schemas.microsoft.com/office/drawing/2014/main" id="{145149AD-49B4-4CC5-4394-C907FACD6E21}"/>
                  </a:ext>
                </a:extLst>
              </p:cNvPr>
              <p:cNvGrpSpPr/>
              <p:nvPr/>
            </p:nvGrpSpPr>
            <p:grpSpPr>
              <a:xfrm>
                <a:off x="1867116" y="2989905"/>
                <a:ext cx="555874" cy="324089"/>
                <a:chOff x="1451051" y="2564790"/>
                <a:chExt cx="555874" cy="324089"/>
              </a:xfrm>
            </p:grpSpPr>
            <p:sp>
              <p:nvSpPr>
                <p:cNvPr id="10" name="Oval 9">
                  <a:extLst>
                    <a:ext uri="{FF2B5EF4-FFF2-40B4-BE49-F238E27FC236}">
                      <a16:creationId xmlns:a16="http://schemas.microsoft.com/office/drawing/2014/main" id="{83B812C7-2578-C2D9-F83D-B70268F495AA}"/>
                    </a:ext>
                  </a:extLst>
                </p:cNvPr>
                <p:cNvSpPr/>
                <p:nvPr/>
              </p:nvSpPr>
              <p:spPr>
                <a:xfrm>
                  <a:off x="1538048" y="2564790"/>
                  <a:ext cx="387265" cy="324089"/>
                </a:xfrm>
                <a:prstGeom prst="ellipse">
                  <a:avLst/>
                </a:prstGeom>
                <a:solidFill>
                  <a:schemeClr val="accent4"/>
                </a:solidFill>
                <a:ln w="12700">
                  <a:noFill/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Arial"/>
                    <a:ea typeface="+mn-ea"/>
                    <a:cs typeface="+mn-cs"/>
                  </a:endParaRPr>
                </a:p>
              </p:txBody>
            </p:sp>
            <p:sp>
              <p:nvSpPr>
                <p:cNvPr id="11" name="TextBox 10">
                  <a:extLst>
                    <a:ext uri="{FF2B5EF4-FFF2-40B4-BE49-F238E27FC236}">
                      <a16:creationId xmlns:a16="http://schemas.microsoft.com/office/drawing/2014/main" id="{B0929EF7-E37F-0013-3AAD-E70061179695}"/>
                    </a:ext>
                  </a:extLst>
                </p:cNvPr>
                <p:cNvSpPr txBox="1"/>
                <p:nvPr/>
              </p:nvSpPr>
              <p:spPr>
                <a:xfrm>
                  <a:off x="1451051" y="2598866"/>
                  <a:ext cx="555874" cy="26161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square" rtlCol="0">
                  <a:spAutoFit/>
                </a:bodyPr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100" b="1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Arial"/>
                      <a:ea typeface="+mn-ea"/>
                      <a:cs typeface="+mn-cs"/>
                    </a:rPr>
                    <a:t>E2F1</a:t>
                  </a:r>
                </a:p>
              </p:txBody>
            </p:sp>
          </p:grpSp>
          <p:sp>
            <p:nvSpPr>
              <p:cNvPr id="12" name="Oval 11">
                <a:extLst>
                  <a:ext uri="{FF2B5EF4-FFF2-40B4-BE49-F238E27FC236}">
                    <a16:creationId xmlns:a16="http://schemas.microsoft.com/office/drawing/2014/main" id="{6358A2CF-E964-2A83-F345-1AEB629781BB}"/>
                  </a:ext>
                </a:extLst>
              </p:cNvPr>
              <p:cNvSpPr/>
              <p:nvPr/>
            </p:nvSpPr>
            <p:spPr>
              <a:xfrm>
                <a:off x="1125242" y="3638918"/>
                <a:ext cx="692465" cy="299621"/>
              </a:xfrm>
              <a:prstGeom prst="ellipse">
                <a:avLst/>
              </a:prstGeom>
              <a:solidFill>
                <a:schemeClr val="accent5"/>
              </a:solidFill>
              <a:ln w="12700"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6F5681E3-2CDD-E57E-A1E1-AC833609456C}"/>
                  </a:ext>
                </a:extLst>
              </p:cNvPr>
              <p:cNvSpPr txBox="1"/>
              <p:nvPr/>
            </p:nvSpPr>
            <p:spPr>
              <a:xfrm>
                <a:off x="1119881" y="3645561"/>
                <a:ext cx="692464" cy="276999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200" b="1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/>
                    <a:ea typeface="+mn-ea"/>
                    <a:cs typeface="+mn-cs"/>
                  </a:rPr>
                  <a:t>cdk4</a:t>
                </a:r>
              </a:p>
            </p:txBody>
          </p:sp>
          <p:sp>
            <p:nvSpPr>
              <p:cNvPr id="16" name="Oval 15">
                <a:extLst>
                  <a:ext uri="{FF2B5EF4-FFF2-40B4-BE49-F238E27FC236}">
                    <a16:creationId xmlns:a16="http://schemas.microsoft.com/office/drawing/2014/main" id="{28DFF7DF-9530-CCB9-F4F6-2AF44DE73A25}"/>
                  </a:ext>
                </a:extLst>
              </p:cNvPr>
              <p:cNvSpPr/>
              <p:nvPr/>
            </p:nvSpPr>
            <p:spPr>
              <a:xfrm>
                <a:off x="1019348" y="3331462"/>
                <a:ext cx="932607" cy="303382"/>
              </a:xfrm>
              <a:prstGeom prst="ellipse">
                <a:avLst/>
              </a:prstGeom>
              <a:solidFill>
                <a:srgbClr val="660066"/>
              </a:solidFill>
              <a:ln w="12700"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9EEDB800-CAAE-9EFC-6F15-BC7CC1131893}"/>
                  </a:ext>
                </a:extLst>
              </p:cNvPr>
              <p:cNvSpPr txBox="1"/>
              <p:nvPr/>
            </p:nvSpPr>
            <p:spPr>
              <a:xfrm>
                <a:off x="1013987" y="3338105"/>
                <a:ext cx="943329" cy="276999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200" b="1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Arial"/>
                    <a:ea typeface="+mn-ea"/>
                    <a:cs typeface="+mn-cs"/>
                  </a:rPr>
                  <a:t>cyclin-D2</a:t>
                </a:r>
              </a:p>
            </p:txBody>
          </p:sp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F2DB9AB0-24E5-B8C9-EDC0-CE6A2361C07E}"/>
                  </a:ext>
                </a:extLst>
              </p:cNvPr>
              <p:cNvSpPr txBox="1"/>
              <p:nvPr/>
            </p:nvSpPr>
            <p:spPr>
              <a:xfrm>
                <a:off x="1025802" y="5155594"/>
                <a:ext cx="2087922" cy="276999"/>
              </a:xfrm>
              <a:prstGeom prst="rect">
                <a:avLst/>
              </a:prstGeom>
              <a:solidFill>
                <a:srgbClr val="A50021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txBody>
              <a:bodyPr wrap="square" rtlCol="0">
                <a:sp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200" b="1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Arial"/>
                    <a:ea typeface="+mn-ea"/>
                    <a:cs typeface="+mn-cs"/>
                  </a:rPr>
                  <a:t>Cell proliferation</a:t>
                </a:r>
              </a:p>
            </p:txBody>
          </p:sp>
          <p:cxnSp>
            <p:nvCxnSpPr>
              <p:cNvPr id="33" name="Straight Arrow Connector 32">
                <a:extLst>
                  <a:ext uri="{FF2B5EF4-FFF2-40B4-BE49-F238E27FC236}">
                    <a16:creationId xmlns:a16="http://schemas.microsoft.com/office/drawing/2014/main" id="{AF05AA89-1D5D-04FE-FC03-3635F85D7C01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1464965" y="2903327"/>
                <a:ext cx="425225" cy="367855"/>
              </a:xfrm>
              <a:prstGeom prst="straightConnector1">
                <a:avLst/>
              </a:prstGeom>
              <a:ln w="12700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" name="Straight Arrow Connector 35">
                <a:extLst>
                  <a:ext uri="{FF2B5EF4-FFF2-40B4-BE49-F238E27FC236}">
                    <a16:creationId xmlns:a16="http://schemas.microsoft.com/office/drawing/2014/main" id="{52CD3E95-DB98-6F6E-F6A8-575C353CF25F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031819" y="4196074"/>
                <a:ext cx="0" cy="250681"/>
              </a:xfrm>
              <a:prstGeom prst="straightConnector1">
                <a:avLst/>
              </a:prstGeom>
              <a:ln w="12700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" name="Straight Arrow Connector 36">
                <a:extLst>
                  <a:ext uri="{FF2B5EF4-FFF2-40B4-BE49-F238E27FC236}">
                    <a16:creationId xmlns:a16="http://schemas.microsoft.com/office/drawing/2014/main" id="{FAF2B9B9-5255-6331-8E40-FFE691A052B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145053" y="2904556"/>
                <a:ext cx="435578" cy="385321"/>
              </a:xfrm>
              <a:prstGeom prst="straightConnector1">
                <a:avLst/>
              </a:prstGeom>
              <a:ln w="12700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" name="Straight Arrow Connector 37">
                <a:extLst>
                  <a:ext uri="{FF2B5EF4-FFF2-40B4-BE49-F238E27FC236}">
                    <a16:creationId xmlns:a16="http://schemas.microsoft.com/office/drawing/2014/main" id="{F83DB05E-AFDD-AF87-1B53-E52F65DD6B1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588426" y="2314306"/>
                <a:ext cx="181249" cy="208707"/>
              </a:xfrm>
              <a:prstGeom prst="straightConnector1">
                <a:avLst/>
              </a:prstGeom>
              <a:ln w="12700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3" name="Group 2">
                <a:extLst>
                  <a:ext uri="{FF2B5EF4-FFF2-40B4-BE49-F238E27FC236}">
                    <a16:creationId xmlns:a16="http://schemas.microsoft.com/office/drawing/2014/main" id="{B016B7A0-36D7-B9D5-04A1-A72396957DC4}"/>
                  </a:ext>
                </a:extLst>
              </p:cNvPr>
              <p:cNvGrpSpPr/>
              <p:nvPr/>
            </p:nvGrpSpPr>
            <p:grpSpPr>
              <a:xfrm>
                <a:off x="1675756" y="2603706"/>
                <a:ext cx="697826" cy="299621"/>
                <a:chOff x="1560662" y="4493367"/>
                <a:chExt cx="697826" cy="299621"/>
              </a:xfrm>
            </p:grpSpPr>
            <p:sp>
              <p:nvSpPr>
                <p:cNvPr id="67" name="Oval 66">
                  <a:extLst>
                    <a:ext uri="{FF2B5EF4-FFF2-40B4-BE49-F238E27FC236}">
                      <a16:creationId xmlns:a16="http://schemas.microsoft.com/office/drawing/2014/main" id="{F9B74711-2279-5788-3620-AB104ED907CB}"/>
                    </a:ext>
                  </a:extLst>
                </p:cNvPr>
                <p:cNvSpPr/>
                <p:nvPr/>
              </p:nvSpPr>
              <p:spPr>
                <a:xfrm>
                  <a:off x="1566023" y="4493367"/>
                  <a:ext cx="692465" cy="299621"/>
                </a:xfrm>
                <a:prstGeom prst="ellipse">
                  <a:avLst/>
                </a:prstGeom>
                <a:solidFill>
                  <a:schemeClr val="accent6">
                    <a:lumMod val="50000"/>
                  </a:schemeClr>
                </a:solidFill>
                <a:ln w="12700">
                  <a:noFill/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Arial"/>
                    <a:ea typeface="+mn-ea"/>
                    <a:cs typeface="+mn-cs"/>
                  </a:endParaRPr>
                </a:p>
              </p:txBody>
            </p:sp>
            <p:sp>
              <p:nvSpPr>
                <p:cNvPr id="68" name="TextBox 67">
                  <a:extLst>
                    <a:ext uri="{FF2B5EF4-FFF2-40B4-BE49-F238E27FC236}">
                      <a16:creationId xmlns:a16="http://schemas.microsoft.com/office/drawing/2014/main" id="{C2ADF917-2112-E2C4-A393-0E5D20B483DB}"/>
                    </a:ext>
                  </a:extLst>
                </p:cNvPr>
                <p:cNvSpPr txBox="1"/>
                <p:nvPr/>
              </p:nvSpPr>
              <p:spPr>
                <a:xfrm>
                  <a:off x="1560662" y="4500010"/>
                  <a:ext cx="692464" cy="276999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square" rtlCol="0">
                  <a:spAutoFit/>
                </a:bodyPr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200" b="1" i="0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Arial"/>
                      <a:ea typeface="+mn-ea"/>
                      <a:cs typeface="+mn-cs"/>
                    </a:rPr>
                    <a:t>c-</a:t>
                  </a:r>
                  <a:r>
                    <a:rPr kumimoji="0" lang="en-US" sz="1200" b="1" i="0" u="none" strike="noStrike" kern="1200" cap="none" spc="0" normalizeH="0" baseline="0" noProof="0" err="1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Arial"/>
                      <a:ea typeface="+mn-ea"/>
                      <a:cs typeface="+mn-cs"/>
                    </a:rPr>
                    <a:t>Myc</a:t>
                  </a:r>
                  <a:endParaRPr kumimoji="0" lang="en-US" sz="1200" b="1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Arial"/>
                    <a:ea typeface="+mn-ea"/>
                    <a:cs typeface="+mn-cs"/>
                  </a:endParaRPr>
                </a:p>
              </p:txBody>
            </p:sp>
          </p:grpSp>
          <p:sp>
            <p:nvSpPr>
              <p:cNvPr id="89" name="TextBox 88">
                <a:extLst>
                  <a:ext uri="{FF2B5EF4-FFF2-40B4-BE49-F238E27FC236}">
                    <a16:creationId xmlns:a16="http://schemas.microsoft.com/office/drawing/2014/main" id="{48A5DE82-AF3A-9653-5192-BFF3305D9A08}"/>
                  </a:ext>
                </a:extLst>
              </p:cNvPr>
              <p:cNvSpPr txBox="1"/>
              <p:nvPr/>
            </p:nvSpPr>
            <p:spPr>
              <a:xfrm>
                <a:off x="3157828" y="2601021"/>
                <a:ext cx="1947583" cy="461665"/>
              </a:xfrm>
              <a:prstGeom prst="rect">
                <a:avLst/>
              </a:prstGeom>
              <a:solidFill>
                <a:srgbClr val="A50021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txBody>
              <a:bodyPr wrap="square" rtlCol="0">
                <a:sp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200" b="1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Arial"/>
                    <a:ea typeface="+mn-ea"/>
                    <a:cs typeface="+mn-cs"/>
                  </a:rPr>
                  <a:t>Genomic instability &amp; tumor development</a:t>
                </a:r>
              </a:p>
            </p:txBody>
          </p:sp>
          <p:grpSp>
            <p:nvGrpSpPr>
              <p:cNvPr id="95" name="Group 94">
                <a:extLst>
                  <a:ext uri="{FF2B5EF4-FFF2-40B4-BE49-F238E27FC236}">
                    <a16:creationId xmlns:a16="http://schemas.microsoft.com/office/drawing/2014/main" id="{669DF044-5DB4-05A8-934C-514E9078694D}"/>
                  </a:ext>
                </a:extLst>
              </p:cNvPr>
              <p:cNvGrpSpPr/>
              <p:nvPr/>
            </p:nvGrpSpPr>
            <p:grpSpPr>
              <a:xfrm>
                <a:off x="1667229" y="4481691"/>
                <a:ext cx="1031810" cy="320331"/>
                <a:chOff x="4803929" y="4039401"/>
                <a:chExt cx="861088" cy="267330"/>
              </a:xfrm>
            </p:grpSpPr>
            <p:sp>
              <p:nvSpPr>
                <p:cNvPr id="96" name="Rectangle: Rounded Corners 95">
                  <a:extLst>
                    <a:ext uri="{FF2B5EF4-FFF2-40B4-BE49-F238E27FC236}">
                      <a16:creationId xmlns:a16="http://schemas.microsoft.com/office/drawing/2014/main" id="{F64C1782-BE61-B7C1-4880-614A4A0F02FF}"/>
                    </a:ext>
                  </a:extLst>
                </p:cNvPr>
                <p:cNvSpPr/>
                <p:nvPr/>
              </p:nvSpPr>
              <p:spPr>
                <a:xfrm>
                  <a:off x="4803929" y="4039401"/>
                  <a:ext cx="671863" cy="267330"/>
                </a:xfrm>
                <a:prstGeom prst="roundRect">
                  <a:avLst/>
                </a:prstGeom>
                <a:solidFill>
                  <a:srgbClr val="660066"/>
                </a:solidFill>
                <a:ln w="12700"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Arial"/>
                    <a:ea typeface="+mn-ea"/>
                    <a:cs typeface="+mn-cs"/>
                  </a:endParaRPr>
                </a:p>
              </p:txBody>
            </p:sp>
            <p:sp>
              <p:nvSpPr>
                <p:cNvPr id="97" name="TextBox 96">
                  <a:extLst>
                    <a:ext uri="{FF2B5EF4-FFF2-40B4-BE49-F238E27FC236}">
                      <a16:creationId xmlns:a16="http://schemas.microsoft.com/office/drawing/2014/main" id="{3ED3BAEF-47C6-8BB4-82A9-EDC8612322D8}"/>
                    </a:ext>
                  </a:extLst>
                </p:cNvPr>
                <p:cNvSpPr txBox="1"/>
                <p:nvPr/>
              </p:nvSpPr>
              <p:spPr>
                <a:xfrm>
                  <a:off x="4877770" y="4050308"/>
                  <a:ext cx="787247" cy="231168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200" b="1" i="0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Arial"/>
                      <a:ea typeface="+mn-ea"/>
                      <a:cs typeface="+mn-cs"/>
                    </a:rPr>
                    <a:t>p27</a:t>
                  </a:r>
                  <a:r>
                    <a:rPr kumimoji="0" lang="en-US" sz="1200" b="1" i="0" u="none" strike="noStrike" kern="1200" cap="none" spc="0" normalizeH="0" baseline="3000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Arial"/>
                      <a:ea typeface="+mn-ea"/>
                      <a:cs typeface="+mn-cs"/>
                    </a:rPr>
                    <a:t>klp1</a:t>
                  </a:r>
                </a:p>
              </p:txBody>
            </p:sp>
          </p:grpSp>
          <p:sp>
            <p:nvSpPr>
              <p:cNvPr id="98" name="Oval 97">
                <a:extLst>
                  <a:ext uri="{FF2B5EF4-FFF2-40B4-BE49-F238E27FC236}">
                    <a16:creationId xmlns:a16="http://schemas.microsoft.com/office/drawing/2014/main" id="{AAC20091-DD16-5804-10AB-312DBCDD74BC}"/>
                  </a:ext>
                </a:extLst>
              </p:cNvPr>
              <p:cNvSpPr/>
              <p:nvPr/>
            </p:nvSpPr>
            <p:spPr>
              <a:xfrm>
                <a:off x="2192789" y="3633909"/>
                <a:ext cx="692465" cy="299621"/>
              </a:xfrm>
              <a:prstGeom prst="ellipse">
                <a:avLst/>
              </a:prstGeom>
              <a:solidFill>
                <a:schemeClr val="accent5"/>
              </a:solidFill>
              <a:ln w="12700"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99" name="TextBox 98">
                <a:extLst>
                  <a:ext uri="{FF2B5EF4-FFF2-40B4-BE49-F238E27FC236}">
                    <a16:creationId xmlns:a16="http://schemas.microsoft.com/office/drawing/2014/main" id="{04198998-1D3F-35AC-B310-21205FE6C8F5}"/>
                  </a:ext>
                </a:extLst>
              </p:cNvPr>
              <p:cNvSpPr txBox="1"/>
              <p:nvPr/>
            </p:nvSpPr>
            <p:spPr>
              <a:xfrm>
                <a:off x="2187428" y="3640552"/>
                <a:ext cx="692464" cy="276999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200" b="1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/>
                    <a:ea typeface="+mn-ea"/>
                    <a:cs typeface="+mn-cs"/>
                  </a:rPr>
                  <a:t>cdk2</a:t>
                </a:r>
              </a:p>
            </p:txBody>
          </p:sp>
          <p:sp>
            <p:nvSpPr>
              <p:cNvPr id="100" name="Oval 99">
                <a:extLst>
                  <a:ext uri="{FF2B5EF4-FFF2-40B4-BE49-F238E27FC236}">
                    <a16:creationId xmlns:a16="http://schemas.microsoft.com/office/drawing/2014/main" id="{7A613EFA-DED4-65E7-9AFD-8720EB778D89}"/>
                  </a:ext>
                </a:extLst>
              </p:cNvPr>
              <p:cNvSpPr/>
              <p:nvPr/>
            </p:nvSpPr>
            <p:spPr>
              <a:xfrm>
                <a:off x="2086895" y="3326453"/>
                <a:ext cx="932607" cy="303382"/>
              </a:xfrm>
              <a:prstGeom prst="ellipse">
                <a:avLst/>
              </a:prstGeom>
              <a:solidFill>
                <a:srgbClr val="660066"/>
              </a:solidFill>
              <a:ln w="12700"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101" name="TextBox 100">
                <a:extLst>
                  <a:ext uri="{FF2B5EF4-FFF2-40B4-BE49-F238E27FC236}">
                    <a16:creationId xmlns:a16="http://schemas.microsoft.com/office/drawing/2014/main" id="{90EFE33A-F3B2-D5B2-4430-D778C7F91FCA}"/>
                  </a:ext>
                </a:extLst>
              </p:cNvPr>
              <p:cNvSpPr txBox="1"/>
              <p:nvPr/>
            </p:nvSpPr>
            <p:spPr>
              <a:xfrm>
                <a:off x="2081534" y="3333096"/>
                <a:ext cx="943329" cy="276999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200" b="1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Arial"/>
                    <a:ea typeface="+mn-ea"/>
                    <a:cs typeface="+mn-cs"/>
                  </a:rPr>
                  <a:t>cyclin-E</a:t>
                </a:r>
              </a:p>
            </p:txBody>
          </p:sp>
          <p:cxnSp>
            <p:nvCxnSpPr>
              <p:cNvPr id="104" name="Straight Connector 103">
                <a:extLst>
                  <a:ext uri="{FF2B5EF4-FFF2-40B4-BE49-F238E27FC236}">
                    <a16:creationId xmlns:a16="http://schemas.microsoft.com/office/drawing/2014/main" id="{66C44C6D-E854-AD1C-8C94-C8F964DC588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606533" y="3957496"/>
                <a:ext cx="425286" cy="238578"/>
              </a:xfrm>
              <a:prstGeom prst="line">
                <a:avLst/>
              </a:prstGeom>
              <a:ln w="12700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5" name="Straight Connector 104">
                <a:extLst>
                  <a:ext uri="{FF2B5EF4-FFF2-40B4-BE49-F238E27FC236}">
                    <a16:creationId xmlns:a16="http://schemas.microsoft.com/office/drawing/2014/main" id="{FA1E18EA-AA8E-67E8-ABF9-E97AA5E71B6C}"/>
                  </a:ext>
                </a:extLst>
              </p:cNvPr>
              <p:cNvCxnSpPr>
                <a:cxnSpLocks/>
                <a:endCxn id="98" idx="4"/>
              </p:cNvCxnSpPr>
              <p:nvPr/>
            </p:nvCxnSpPr>
            <p:spPr>
              <a:xfrm flipV="1">
                <a:off x="2021988" y="3933530"/>
                <a:ext cx="517034" cy="264348"/>
              </a:xfrm>
              <a:prstGeom prst="line">
                <a:avLst/>
              </a:prstGeom>
              <a:ln w="12700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15" name="Group 114">
                <a:extLst>
                  <a:ext uri="{FF2B5EF4-FFF2-40B4-BE49-F238E27FC236}">
                    <a16:creationId xmlns:a16="http://schemas.microsoft.com/office/drawing/2014/main" id="{5AB4ED85-B1A1-80AC-A70B-9B76C2C473CF}"/>
                  </a:ext>
                </a:extLst>
              </p:cNvPr>
              <p:cNvGrpSpPr/>
              <p:nvPr/>
            </p:nvGrpSpPr>
            <p:grpSpPr>
              <a:xfrm>
                <a:off x="2436504" y="4459426"/>
                <a:ext cx="210787" cy="244572"/>
                <a:chOff x="2031482" y="3362219"/>
                <a:chExt cx="210787" cy="244572"/>
              </a:xfrm>
            </p:grpSpPr>
            <p:sp>
              <p:nvSpPr>
                <p:cNvPr id="116" name="Oval 115">
                  <a:extLst>
                    <a:ext uri="{FF2B5EF4-FFF2-40B4-BE49-F238E27FC236}">
                      <a16:creationId xmlns:a16="http://schemas.microsoft.com/office/drawing/2014/main" id="{375A03F3-30A7-25D7-8F34-873BC3829B5E}"/>
                    </a:ext>
                  </a:extLst>
                </p:cNvPr>
                <p:cNvSpPr/>
                <p:nvPr/>
              </p:nvSpPr>
              <p:spPr>
                <a:xfrm>
                  <a:off x="2031482" y="3379427"/>
                  <a:ext cx="210787" cy="219411"/>
                </a:xfrm>
                <a:prstGeom prst="ellipse">
                  <a:avLst/>
                </a:prstGeom>
                <a:solidFill>
                  <a:srgbClr val="FFFF00"/>
                </a:solidFill>
                <a:ln w="12700">
                  <a:noFill/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0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Arial"/>
                    <a:ea typeface="+mn-ea"/>
                    <a:cs typeface="+mn-cs"/>
                  </a:endParaRPr>
                </a:p>
              </p:txBody>
            </p:sp>
            <p:sp>
              <p:nvSpPr>
                <p:cNvPr id="117" name="TextBox 116">
                  <a:extLst>
                    <a:ext uri="{FF2B5EF4-FFF2-40B4-BE49-F238E27FC236}">
                      <a16:creationId xmlns:a16="http://schemas.microsoft.com/office/drawing/2014/main" id="{4A197CD5-0D45-300C-D098-62FE8E99A562}"/>
                    </a:ext>
                  </a:extLst>
                </p:cNvPr>
                <p:cNvSpPr txBox="1"/>
                <p:nvPr/>
              </p:nvSpPr>
              <p:spPr>
                <a:xfrm>
                  <a:off x="2065875" y="3362219"/>
                  <a:ext cx="144588" cy="244572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square" rtlCol="0">
                  <a:spAutoFit/>
                </a:bodyPr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000" b="1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Arial"/>
                      <a:ea typeface="+mn-ea"/>
                      <a:cs typeface="+mn-cs"/>
                    </a:rPr>
                    <a:t>P</a:t>
                  </a:r>
                </a:p>
              </p:txBody>
            </p:sp>
          </p:grpSp>
          <p:cxnSp>
            <p:nvCxnSpPr>
              <p:cNvPr id="134" name="Straight Arrow Connector 133">
                <a:extLst>
                  <a:ext uri="{FF2B5EF4-FFF2-40B4-BE49-F238E27FC236}">
                    <a16:creationId xmlns:a16="http://schemas.microsoft.com/office/drawing/2014/main" id="{B51062C0-DB2E-7211-DCC9-C10ED43D85E3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2242228" y="2283368"/>
                <a:ext cx="342452" cy="289167"/>
              </a:xfrm>
              <a:prstGeom prst="straightConnector1">
                <a:avLst/>
              </a:prstGeom>
              <a:ln w="12700">
                <a:solidFill>
                  <a:schemeClr val="tx1"/>
                </a:solidFill>
                <a:headEnd type="triangle"/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42" name="Straight Arrow Connector 41">
              <a:extLst>
                <a:ext uri="{FF2B5EF4-FFF2-40B4-BE49-F238E27FC236}">
                  <a16:creationId xmlns:a16="http://schemas.microsoft.com/office/drawing/2014/main" id="{56C627CC-73F5-8D69-152F-A7137F1A2632}"/>
                </a:ext>
              </a:extLst>
            </p:cNvPr>
            <p:cNvCxnSpPr>
              <a:cxnSpLocks/>
            </p:cNvCxnSpPr>
            <p:nvPr/>
          </p:nvCxnSpPr>
          <p:spPr>
            <a:xfrm>
              <a:off x="1645967" y="5175747"/>
              <a:ext cx="0" cy="250681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1" name="TextBox 40">
            <a:extLst>
              <a:ext uri="{FF2B5EF4-FFF2-40B4-BE49-F238E27FC236}">
                <a16:creationId xmlns:a16="http://schemas.microsoft.com/office/drawing/2014/main" id="{BA173199-1011-A465-B284-EBB3DD3A5607}"/>
              </a:ext>
            </a:extLst>
          </p:cNvPr>
          <p:cNvSpPr txBox="1"/>
          <p:nvPr/>
        </p:nvSpPr>
        <p:spPr>
          <a:xfrm>
            <a:off x="6632154" y="6580158"/>
            <a:ext cx="4787905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Naso</a:t>
            </a: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FD Oncogene 2021, Tang A </a:t>
            </a:r>
            <a:r>
              <a:rPr kumimoji="0" lang="en-US" sz="12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Oncotarget</a:t>
            </a: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2017</a:t>
            </a:r>
          </a:p>
        </p:txBody>
      </p:sp>
    </p:spTree>
    <p:extLst>
      <p:ext uri="{BB962C8B-B14F-4D97-AF65-F5344CB8AC3E}">
        <p14:creationId xmlns:p14="http://schemas.microsoft.com/office/powerpoint/2010/main" val="37947640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C9F3636-C63E-B91F-2179-A6634BD1489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Rounded Rectangle 47">
            <a:extLst>
              <a:ext uri="{FF2B5EF4-FFF2-40B4-BE49-F238E27FC236}">
                <a16:creationId xmlns:a16="http://schemas.microsoft.com/office/drawing/2014/main" id="{E8498F4D-4096-72E1-EF1A-E6BB190A7C65}"/>
              </a:ext>
            </a:extLst>
          </p:cNvPr>
          <p:cNvSpPr/>
          <p:nvPr/>
        </p:nvSpPr>
        <p:spPr>
          <a:xfrm>
            <a:off x="396844" y="1509158"/>
            <a:ext cx="2937380" cy="1184987"/>
          </a:xfrm>
          <a:prstGeom prst="roundRect">
            <a:avLst>
              <a:gd name="adj" fmla="val 9995"/>
            </a:avLst>
          </a:prstGeom>
          <a:solidFill>
            <a:srgbClr val="4176A0">
              <a:alpha val="16863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222" name="Right Triangle 221">
            <a:extLst>
              <a:ext uri="{FF2B5EF4-FFF2-40B4-BE49-F238E27FC236}">
                <a16:creationId xmlns:a16="http://schemas.microsoft.com/office/drawing/2014/main" id="{8BEAB324-0644-8151-71B4-A002A82BAEC1}"/>
              </a:ext>
            </a:extLst>
          </p:cNvPr>
          <p:cNvSpPr/>
          <p:nvPr/>
        </p:nvSpPr>
        <p:spPr>
          <a:xfrm rot="10800000">
            <a:off x="429604" y="4081273"/>
            <a:ext cx="322929" cy="70054"/>
          </a:xfrm>
          <a:prstGeom prst="rtTriangle">
            <a:avLst/>
          </a:prstGeom>
          <a:solidFill>
            <a:srgbClr val="4F81BD">
              <a:lumMod val="50000"/>
            </a:srgb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78CD6E5-5F7A-D03E-9679-338CEBC4D2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9773" y="0"/>
            <a:ext cx="11812228" cy="1028700"/>
          </a:xfrm>
        </p:spPr>
        <p:txBody>
          <a:bodyPr>
            <a:normAutofit/>
          </a:bodyPr>
          <a:lstStyle/>
          <a:p>
            <a:r>
              <a:rPr lang="en-US" dirty="0"/>
              <a:t>ALISCA</a:t>
            </a:r>
            <a:r>
              <a:rPr lang="en-US" baseline="30000" dirty="0"/>
              <a:t>TM</a:t>
            </a:r>
            <a:r>
              <a:rPr lang="en-US" dirty="0"/>
              <a:t>-Lung1 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(PUMA-ALI-4201) Study Design – Alisertib Monotherapy</a:t>
            </a:r>
          </a:p>
        </p:txBody>
      </p:sp>
      <p:sp>
        <p:nvSpPr>
          <p:cNvPr id="221" name="Content Placeholder 2">
            <a:extLst>
              <a:ext uri="{FF2B5EF4-FFF2-40B4-BE49-F238E27FC236}">
                <a16:creationId xmlns:a16="http://schemas.microsoft.com/office/drawing/2014/main" id="{933DC804-3EFF-BB7A-4A6A-1FE62C782940}"/>
              </a:ext>
            </a:extLst>
          </p:cNvPr>
          <p:cNvSpPr txBox="1">
            <a:spLocks/>
          </p:cNvSpPr>
          <p:nvPr/>
        </p:nvSpPr>
        <p:spPr>
          <a:xfrm>
            <a:off x="379772" y="3667641"/>
            <a:ext cx="11364552" cy="2519799"/>
          </a:xfrm>
          <a:prstGeom prst="rect">
            <a:avLst/>
          </a:prstGeom>
          <a:solidFill>
            <a:schemeClr val="bg1">
              <a:lumMod val="95000"/>
            </a:schemeClr>
          </a:solidFill>
          <a:effectLst>
            <a:outerShdw blurRad="25400" dist="12700" dir="2700000" algn="tl" rotWithShape="0">
              <a:sysClr val="windowText" lastClr="000000">
                <a:lumMod val="65000"/>
                <a:lumOff val="35000"/>
                <a:alpha val="40000"/>
              </a:sysClr>
            </a:outerShdw>
          </a:effectLst>
        </p:spPr>
        <p:txBody>
          <a:bodyPr vert="horz" wrap="square" lIns="91440" tIns="502920" rIns="91440" bIns="45720" numCol="1" spcCol="182880" rtlCol="0" anchor="t">
            <a:noAutofit/>
          </a:bodyPr>
          <a:lstStyle>
            <a:lvl1pPr marL="228600" indent="-228600" algn="l" defTabSz="914400" rtl="0" eaLnBrk="1" latinLnBrk="0" hangingPunct="1">
              <a:spcBef>
                <a:spcPct val="20000"/>
              </a:spcBef>
              <a:buClr>
                <a:srgbClr val="8CB4E3"/>
              </a:buClr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228600" algn="l" defTabSz="914400" rtl="0" eaLnBrk="1" latinLnBrk="0" hangingPunct="1">
              <a:spcBef>
                <a:spcPct val="20000"/>
              </a:spcBef>
              <a:buClr>
                <a:srgbClr val="8CB4E3"/>
              </a:buClr>
              <a:buFont typeface="Arial" panose="020B0604020202020204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-228600" algn="l" defTabSz="914400" rtl="0" eaLnBrk="1" latinLnBrk="0" hangingPunct="1">
              <a:spcBef>
                <a:spcPct val="20000"/>
              </a:spcBef>
              <a:buClr>
                <a:srgbClr val="8CB4E3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400" indent="-228600" algn="l" defTabSz="914400" rtl="0" eaLnBrk="1" latinLnBrk="0" hangingPunct="1">
              <a:spcBef>
                <a:spcPct val="20000"/>
              </a:spcBef>
              <a:buClr>
                <a:srgbClr val="8CB4E3"/>
              </a:buClr>
              <a:buFont typeface="Arial" panose="020B0604020202020204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43000" indent="-228600" algn="l" defTabSz="914400" rtl="0" eaLnBrk="1" latinLnBrk="0" hangingPunct="1">
              <a:spcBef>
                <a:spcPct val="20000"/>
              </a:spcBef>
              <a:buClr>
                <a:srgbClr val="8CB4E3"/>
              </a:buClr>
              <a:buFont typeface="Arial" panose="020B0604020202020204" pitchFamily="34" charset="0"/>
              <a:buChar char="»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79646"/>
              </a:buClr>
              <a:buSzTx/>
              <a:buFont typeface="Arial" panose="020B0604020202020204" pitchFamily="34" charset="0"/>
              <a:buNone/>
              <a:tabLst/>
              <a:defRPr/>
            </a:pPr>
            <a:endParaRPr kumimoji="0" lang="en-US" sz="800" b="1" i="0" u="none" strike="noStrike" kern="1200" cap="none" spc="0" normalizeH="0" baseline="0" noProof="0">
              <a:ln>
                <a:noFill/>
              </a:ln>
              <a:solidFill>
                <a:srgbClr val="4176A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79646"/>
              </a:buClr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>
                <a:ln>
                  <a:noFill/>
                </a:ln>
                <a:solidFill>
                  <a:srgbClr val="4176A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Primary</a:t>
            </a:r>
            <a:endParaRPr kumimoji="0" lang="en-US" sz="1600" b="0" i="0" u="none" strike="noStrike" kern="1200" cap="none" spc="0" normalizeH="0" baseline="0" noProof="0">
              <a:ln>
                <a:noFill/>
              </a:ln>
              <a:solidFill>
                <a:srgbClr val="4176A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114300" marR="0" lvl="0" indent="-114300" algn="l" defTabSz="914400" rtl="0" eaLnBrk="1" fontAlgn="base" latinLnBrk="0" hangingPunct="1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rgbClr val="0062AC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Determine whether any biomarker correlates with alisertib response by investigator-assessed ORR, DOR, DCR, PFS according to RECIST v1.1 within biomarker-defined subgroups from retrospectively evaluated patient samples </a:t>
            </a:r>
            <a:endParaRPr kumimoji="0" lang="en-US" sz="1400" b="1" i="0" u="none" strike="noStrike" kern="1200" cap="none" spc="0" normalizeH="0" baseline="0" noProof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F79646"/>
              </a:buClr>
              <a:buSzTx/>
              <a:buFont typeface="Arial" panose="020B0604020202020204" pitchFamily="34" charset="0"/>
              <a:buNone/>
              <a:tabLst/>
              <a:defRPr/>
            </a:pPr>
            <a:endParaRPr kumimoji="0" lang="en-US" sz="800" b="1" i="0" u="none" strike="noStrike" kern="1200" cap="none" spc="0" normalizeH="0" baseline="0" noProof="0">
              <a:ln>
                <a:noFill/>
              </a:ln>
              <a:solidFill>
                <a:srgbClr val="4176A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79646"/>
              </a:buClr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>
                <a:ln>
                  <a:noFill/>
                </a:ln>
                <a:solidFill>
                  <a:srgbClr val="4176A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Secondary</a:t>
            </a: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4176A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114300" marR="0" lvl="0" indent="-114300" algn="l" defTabSz="914400" rtl="0" eaLnBrk="1" fontAlgn="base" latinLnBrk="0" hangingPunct="1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rgbClr val="0062AC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Determine investigator-assessed efficacy (ORR, DOR, DCR and PFS) according to RECIST v1.1</a:t>
            </a:r>
          </a:p>
          <a:p>
            <a:pPr marL="114300" marR="0" lvl="0" indent="-114300" algn="l" defTabSz="914400" rtl="0" eaLnBrk="1" fontAlgn="base" latinLnBrk="0" hangingPunct="1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rgbClr val="0062AC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Determine survival outcomes (OS)</a:t>
            </a:r>
          </a:p>
          <a:p>
            <a:pPr marL="114300" marR="0" lvl="0" indent="-114300" algn="l" defTabSz="914400" rtl="0" eaLnBrk="1" fontAlgn="base" latinLnBrk="0" hangingPunct="1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rgbClr val="0062AC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Determine the safety profile of alisertib (AE and SAEs per NCI CTCAE v 5.0)</a:t>
            </a:r>
          </a:p>
        </p:txBody>
      </p:sp>
      <p:sp>
        <p:nvSpPr>
          <p:cNvPr id="223" name="Rectangle 222">
            <a:extLst>
              <a:ext uri="{FF2B5EF4-FFF2-40B4-BE49-F238E27FC236}">
                <a16:creationId xmlns:a16="http://schemas.microsoft.com/office/drawing/2014/main" id="{D98CB7B2-7510-6779-AF89-047D7C1B6183}"/>
              </a:ext>
            </a:extLst>
          </p:cNvPr>
          <p:cNvSpPr/>
          <p:nvPr/>
        </p:nvSpPr>
        <p:spPr>
          <a:xfrm>
            <a:off x="379772" y="3739122"/>
            <a:ext cx="11364553" cy="507786"/>
          </a:xfrm>
          <a:prstGeom prst="rect">
            <a:avLst/>
          </a:prstGeom>
          <a:gradFill flip="none" rotWithShape="1">
            <a:gsLst>
              <a:gs pos="100000">
                <a:srgbClr val="DCE6F2"/>
              </a:gs>
              <a:gs pos="40000">
                <a:srgbClr val="0062AC"/>
              </a:gs>
            </a:gsLst>
            <a:lin ang="0" scaled="1"/>
            <a:tileRect/>
          </a:gra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Study objectives and endpoints</a:t>
            </a:r>
          </a:p>
        </p:txBody>
      </p:sp>
      <p:sp>
        <p:nvSpPr>
          <p:cNvPr id="147" name="Rectangle 146">
            <a:extLst>
              <a:ext uri="{FF2B5EF4-FFF2-40B4-BE49-F238E27FC236}">
                <a16:creationId xmlns:a16="http://schemas.microsoft.com/office/drawing/2014/main" id="{E0833B26-0458-756F-EE96-D66A6E0A6A46}"/>
              </a:ext>
            </a:extLst>
          </p:cNvPr>
          <p:cNvSpPr/>
          <p:nvPr/>
        </p:nvSpPr>
        <p:spPr>
          <a:xfrm>
            <a:off x="506998" y="1509158"/>
            <a:ext cx="2737037" cy="1312626"/>
          </a:xfrm>
          <a:prstGeom prst="rect">
            <a:avLst/>
          </a:prstGeom>
          <a:noFill/>
          <a:ln w="25400" cap="flat" cmpd="sng" algn="ctr">
            <a:noFill/>
            <a:prstDash val="solid"/>
          </a:ln>
          <a:effectLst/>
        </p:spPr>
        <p:txBody>
          <a:bodyPr lIns="0" tIns="0" rIns="0" bIns="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0" cap="none" spc="0" normalizeH="0" baseline="0" noProof="0">
                <a:ln>
                  <a:noFill/>
                </a:ln>
                <a:solidFill>
                  <a:srgbClr val="4176A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SCLC</a:t>
            </a:r>
            <a:r>
              <a:rPr kumimoji="0" lang="en-US" sz="1200" b="1" i="0" u="none" strike="noStrike" kern="0" cap="none" spc="0" normalizeH="0" baseline="0" noProof="0">
                <a:ln>
                  <a:noFill/>
                </a:ln>
                <a:solidFill>
                  <a:srgbClr val="4176A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0" cap="none" spc="0" normalizeH="0" baseline="0" noProof="0">
                <a:ln>
                  <a:noFill/>
                </a:ln>
                <a:solidFill>
                  <a:srgbClr val="4176A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following on or after treatment with one* platinum-based chemotherapy + anti-PDL-1 immunotherapy agent regimen  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BA1D5568-F716-1C90-657C-6C891F308B58}"/>
              </a:ext>
            </a:extLst>
          </p:cNvPr>
          <p:cNvSpPr txBox="1"/>
          <p:nvPr/>
        </p:nvSpPr>
        <p:spPr>
          <a:xfrm>
            <a:off x="304058" y="2793103"/>
            <a:ext cx="2975966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19063" marR="0" lvl="0" indent="-119063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*	Up to one additional systemic anti-cancer therapy for SCLC is allowed, </a:t>
            </a:r>
            <a:r>
              <a:rPr kumimoji="0" lang="en-GB" sz="11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for a total of up to two</a:t>
            </a:r>
            <a:r>
              <a:rPr kumimoji="0" lang="en-GB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prior lines of therapy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D123AD8-59F4-9419-153D-795EC67C85C4}"/>
              </a:ext>
            </a:extLst>
          </p:cNvPr>
          <p:cNvSpPr txBox="1"/>
          <p:nvPr/>
        </p:nvSpPr>
        <p:spPr>
          <a:xfrm>
            <a:off x="3662189" y="3226408"/>
            <a:ext cx="4743999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200"/>
              </a:spcAft>
              <a:buClr>
                <a:srgbClr val="0062AC"/>
              </a:buClr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Primary prophylaxis with G-CSF following last dose of alisertib of each 21-day cycle and continuing through subsequent cycles</a:t>
            </a:r>
          </a:p>
        </p:txBody>
      </p:sp>
      <p:cxnSp>
        <p:nvCxnSpPr>
          <p:cNvPr id="50" name="Straight Connector 49">
            <a:extLst>
              <a:ext uri="{FF2B5EF4-FFF2-40B4-BE49-F238E27FC236}">
                <a16:creationId xmlns:a16="http://schemas.microsoft.com/office/drawing/2014/main" id="{424F568B-6759-54EE-4050-ADF7865EC4AB}"/>
              </a:ext>
            </a:extLst>
          </p:cNvPr>
          <p:cNvCxnSpPr>
            <a:cxnSpLocks/>
          </p:cNvCxnSpPr>
          <p:nvPr/>
        </p:nvCxnSpPr>
        <p:spPr>
          <a:xfrm>
            <a:off x="506998" y="5077117"/>
            <a:ext cx="5873576" cy="0"/>
          </a:xfrm>
          <a:prstGeom prst="line">
            <a:avLst/>
          </a:prstGeom>
          <a:noFill/>
          <a:ln w="6350" cap="flat" cmpd="sng" algn="ctr">
            <a:gradFill flip="none" rotWithShape="1">
              <a:gsLst>
                <a:gs pos="76000">
                  <a:srgbClr val="0062AC"/>
                </a:gs>
                <a:gs pos="100000">
                  <a:srgbClr val="DCE6F2">
                    <a:alpha val="0"/>
                  </a:srgbClr>
                </a:gs>
              </a:gsLst>
              <a:lin ang="0" scaled="1"/>
              <a:tileRect/>
            </a:gradFill>
            <a:prstDash val="solid"/>
          </a:ln>
          <a:effectLst/>
        </p:spPr>
      </p:cxnSp>
      <p:grpSp>
        <p:nvGrpSpPr>
          <p:cNvPr id="30" name="Group 29">
            <a:extLst>
              <a:ext uri="{FF2B5EF4-FFF2-40B4-BE49-F238E27FC236}">
                <a16:creationId xmlns:a16="http://schemas.microsoft.com/office/drawing/2014/main" id="{49174B98-93E1-A835-CB75-431DB3745E79}"/>
              </a:ext>
            </a:extLst>
          </p:cNvPr>
          <p:cNvGrpSpPr/>
          <p:nvPr/>
        </p:nvGrpSpPr>
        <p:grpSpPr>
          <a:xfrm>
            <a:off x="3326439" y="2076555"/>
            <a:ext cx="559079" cy="192956"/>
            <a:chOff x="2802259" y="2649218"/>
            <a:chExt cx="1168094" cy="356620"/>
          </a:xfrm>
        </p:grpSpPr>
        <p:sp>
          <p:nvSpPr>
            <p:cNvPr id="25" name="Rounded Rectangle 24">
              <a:extLst>
                <a:ext uri="{FF2B5EF4-FFF2-40B4-BE49-F238E27FC236}">
                  <a16:creationId xmlns:a16="http://schemas.microsoft.com/office/drawing/2014/main" id="{0A94250E-0ECF-141F-5847-F309456A7187}"/>
                </a:ext>
              </a:extLst>
            </p:cNvPr>
            <p:cNvSpPr/>
            <p:nvPr/>
          </p:nvSpPr>
          <p:spPr>
            <a:xfrm>
              <a:off x="2802259" y="2654990"/>
              <a:ext cx="1046319" cy="345075"/>
            </a:xfrm>
            <a:prstGeom prst="roundRect">
              <a:avLst/>
            </a:prstGeom>
            <a:solidFill>
              <a:schemeClr val="accent1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8" name="Rounded Rectangle 27">
              <a:extLst>
                <a:ext uri="{FF2B5EF4-FFF2-40B4-BE49-F238E27FC236}">
                  <a16:creationId xmlns:a16="http://schemas.microsoft.com/office/drawing/2014/main" id="{DBA00C22-B64D-074E-6346-6BEAF4E6113E}"/>
                </a:ext>
              </a:extLst>
            </p:cNvPr>
            <p:cNvSpPr/>
            <p:nvPr/>
          </p:nvSpPr>
          <p:spPr>
            <a:xfrm rot="2700000">
              <a:off x="3613733" y="2649218"/>
              <a:ext cx="356620" cy="356620"/>
            </a:xfrm>
            <a:prstGeom prst="roundRect">
              <a:avLst>
                <a:gd name="adj" fmla="val 8985"/>
              </a:avLst>
            </a:prstGeom>
            <a:solidFill>
              <a:schemeClr val="accent1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F65A99C7-160D-6C3D-EFB9-E0796676263B}"/>
                </a:ext>
              </a:extLst>
            </p:cNvPr>
            <p:cNvSpPr txBox="1"/>
            <p:nvPr/>
          </p:nvSpPr>
          <p:spPr>
            <a:xfrm>
              <a:off x="2862761" y="2685226"/>
              <a:ext cx="996892" cy="2616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100" b="1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D2FD06B2-087B-EDE9-898F-2831036487EA}"/>
              </a:ext>
            </a:extLst>
          </p:cNvPr>
          <p:cNvGrpSpPr/>
          <p:nvPr/>
        </p:nvGrpSpPr>
        <p:grpSpPr>
          <a:xfrm>
            <a:off x="10584493" y="1547965"/>
            <a:ext cx="1394782" cy="1312485"/>
            <a:chOff x="9315927" y="1509158"/>
            <a:chExt cx="2428398" cy="1188720"/>
          </a:xfrm>
        </p:grpSpPr>
        <p:sp>
          <p:nvSpPr>
            <p:cNvPr id="35" name="Rounded Rectangle 34">
              <a:extLst>
                <a:ext uri="{FF2B5EF4-FFF2-40B4-BE49-F238E27FC236}">
                  <a16:creationId xmlns:a16="http://schemas.microsoft.com/office/drawing/2014/main" id="{477DF32A-764C-920E-E6A0-1BE4C250EF8B}"/>
                </a:ext>
              </a:extLst>
            </p:cNvPr>
            <p:cNvSpPr/>
            <p:nvPr/>
          </p:nvSpPr>
          <p:spPr>
            <a:xfrm>
              <a:off x="9315927" y="1509158"/>
              <a:ext cx="2428398" cy="1188720"/>
            </a:xfrm>
            <a:prstGeom prst="roundRect">
              <a:avLst>
                <a:gd name="adj" fmla="val 9995"/>
              </a:avLst>
            </a:prstGeom>
            <a:solidFill>
              <a:srgbClr val="4176A0">
                <a:alpha val="16863"/>
              </a:srgbClr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9" name="TextBox 28">
              <a:extLst>
                <a:ext uri="{FF2B5EF4-FFF2-40B4-BE49-F238E27FC236}">
                  <a16:creationId xmlns:a16="http://schemas.microsoft.com/office/drawing/2014/main" id="{C4B776C3-68AF-36CA-ACB4-76931827CF73}"/>
                </a:ext>
              </a:extLst>
            </p:cNvPr>
            <p:cNvSpPr txBox="1"/>
            <p:nvPr/>
          </p:nvSpPr>
          <p:spPr>
            <a:xfrm>
              <a:off x="9572022" y="1772373"/>
              <a:ext cx="201726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1" i="0" u="none" strike="noStrike" kern="1200" cap="none" spc="0" normalizeH="0" baseline="0" noProof="0">
                  <a:ln>
                    <a:noFill/>
                  </a:ln>
                  <a:solidFill>
                    <a:srgbClr val="4176A0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rPr>
                <a:t>Long-term Follow-up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1" i="0" u="none" strike="noStrike" kern="1200" cap="none" spc="0" normalizeH="0" baseline="0" noProof="0">
                  <a:ln>
                    <a:noFill/>
                  </a:ln>
                  <a:solidFill>
                    <a:srgbClr val="4176A0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rPr>
                <a:t>(Survival)</a:t>
              </a:r>
            </a:p>
          </p:txBody>
        </p:sp>
      </p:grpSp>
      <p:sp>
        <p:nvSpPr>
          <p:cNvPr id="49" name="Oval 48">
            <a:extLst>
              <a:ext uri="{FF2B5EF4-FFF2-40B4-BE49-F238E27FC236}">
                <a16:creationId xmlns:a16="http://schemas.microsoft.com/office/drawing/2014/main" id="{68056BF9-116D-988D-FE10-E8FD1E10C4D1}"/>
              </a:ext>
            </a:extLst>
          </p:cNvPr>
          <p:cNvSpPr/>
          <p:nvPr/>
        </p:nvSpPr>
        <p:spPr>
          <a:xfrm>
            <a:off x="1607507" y="1256319"/>
            <a:ext cx="516054" cy="516054"/>
          </a:xfrm>
          <a:prstGeom prst="ellipse">
            <a:avLst/>
          </a:prstGeom>
          <a:solidFill>
            <a:schemeClr val="bg1">
              <a:lumMod val="95000"/>
            </a:schemeClr>
          </a:solidFill>
          <a:ln w="12700">
            <a:solidFill>
              <a:srgbClr val="4176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pic>
        <p:nvPicPr>
          <p:cNvPr id="7" name="Graphic 6">
            <a:extLst>
              <a:ext uri="{FF2B5EF4-FFF2-40B4-BE49-F238E27FC236}">
                <a16:creationId xmlns:a16="http://schemas.microsoft.com/office/drawing/2014/main" id="{0F914846-AF47-CC80-C68B-0179A3EC5250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342374" y="1213648"/>
            <a:ext cx="1046320" cy="588555"/>
          </a:xfrm>
          <a:prstGeom prst="rect">
            <a:avLst/>
          </a:prstGeom>
        </p:spPr>
      </p:pic>
      <p:grpSp>
        <p:nvGrpSpPr>
          <p:cNvPr id="9" name="Group 8">
            <a:extLst>
              <a:ext uri="{FF2B5EF4-FFF2-40B4-BE49-F238E27FC236}">
                <a16:creationId xmlns:a16="http://schemas.microsoft.com/office/drawing/2014/main" id="{657B4F39-1992-C5C0-B735-E4EB08CA03FC}"/>
              </a:ext>
            </a:extLst>
          </p:cNvPr>
          <p:cNvGrpSpPr/>
          <p:nvPr/>
        </p:nvGrpSpPr>
        <p:grpSpPr>
          <a:xfrm>
            <a:off x="9070784" y="1530912"/>
            <a:ext cx="1241179" cy="1242246"/>
            <a:chOff x="7512382" y="1588715"/>
            <a:chExt cx="1241179" cy="1242246"/>
          </a:xfrm>
        </p:grpSpPr>
        <p:pic>
          <p:nvPicPr>
            <p:cNvPr id="6" name="Picture 5" descr="A red octagon with white border&#10;&#10;AI-generated content may be incorrect.">
              <a:extLst>
                <a:ext uri="{FF2B5EF4-FFF2-40B4-BE49-F238E27FC236}">
                  <a16:creationId xmlns:a16="http://schemas.microsoft.com/office/drawing/2014/main" id="{E4A2F89A-DB83-9DDB-5D2B-302226C3F65C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7223" t="27303" r="37326" b="27412"/>
            <a:stretch/>
          </p:blipFill>
          <p:spPr>
            <a:xfrm>
              <a:off x="7512382" y="1588715"/>
              <a:ext cx="1241179" cy="1242246"/>
            </a:xfrm>
            <a:prstGeom prst="rect">
              <a:avLst/>
            </a:prstGeom>
            <a:ln>
              <a:noFill/>
            </a:ln>
          </p:spPr>
        </p:pic>
        <p:sp>
          <p:nvSpPr>
            <p:cNvPr id="21" name="Hexagon 20">
              <a:extLst>
                <a:ext uri="{FF2B5EF4-FFF2-40B4-BE49-F238E27FC236}">
                  <a16:creationId xmlns:a16="http://schemas.microsoft.com/office/drawing/2014/main" id="{58AE02EE-0896-9989-DBA0-2F1E454611F9}"/>
                </a:ext>
              </a:extLst>
            </p:cNvPr>
            <p:cNvSpPr/>
            <p:nvPr/>
          </p:nvSpPr>
          <p:spPr>
            <a:xfrm>
              <a:off x="7597377" y="1752638"/>
              <a:ext cx="1060704" cy="914400"/>
            </a:xfrm>
            <a:prstGeom prst="hexagon">
              <a:avLst/>
            </a:prstGeom>
            <a:noFill/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800" b="1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rPr>
                <a:t>PD</a:t>
              </a:r>
              <a:endParaRPr kumimoji="0" lang="en-US" sz="18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</p:grpSp>
      <p:sp>
        <p:nvSpPr>
          <p:cNvPr id="22" name="Right Arrow 21">
            <a:extLst>
              <a:ext uri="{FF2B5EF4-FFF2-40B4-BE49-F238E27FC236}">
                <a16:creationId xmlns:a16="http://schemas.microsoft.com/office/drawing/2014/main" id="{6A687ECD-6580-5BAB-6D76-30E4BC9BF6BB}"/>
              </a:ext>
            </a:extLst>
          </p:cNvPr>
          <p:cNvSpPr/>
          <p:nvPr/>
        </p:nvSpPr>
        <p:spPr>
          <a:xfrm>
            <a:off x="10255618" y="2080404"/>
            <a:ext cx="328875" cy="210235"/>
          </a:xfrm>
          <a:prstGeom prst="rightArrow">
            <a:avLst/>
          </a:prstGeom>
          <a:solidFill>
            <a:schemeClr val="accent1"/>
          </a:solidFill>
          <a:ln w="1270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grpSp>
        <p:nvGrpSpPr>
          <p:cNvPr id="129" name="Group 128">
            <a:extLst>
              <a:ext uri="{FF2B5EF4-FFF2-40B4-BE49-F238E27FC236}">
                <a16:creationId xmlns:a16="http://schemas.microsoft.com/office/drawing/2014/main" id="{073FF0E2-7265-9BDA-448A-7EF7090A747F}"/>
              </a:ext>
            </a:extLst>
          </p:cNvPr>
          <p:cNvGrpSpPr/>
          <p:nvPr/>
        </p:nvGrpSpPr>
        <p:grpSpPr>
          <a:xfrm>
            <a:off x="3662189" y="911373"/>
            <a:ext cx="1799505" cy="1756323"/>
            <a:chOff x="4381970" y="1032740"/>
            <a:chExt cx="1799505" cy="1756323"/>
          </a:xfrm>
        </p:grpSpPr>
        <p:sp>
          <p:nvSpPr>
            <p:cNvPr id="41" name="Rounded Rectangle 39">
              <a:extLst>
                <a:ext uri="{FF2B5EF4-FFF2-40B4-BE49-F238E27FC236}">
                  <a16:creationId xmlns:a16="http://schemas.microsoft.com/office/drawing/2014/main" id="{BFE88E4E-D206-73D2-3E70-45CC3F194872}"/>
                </a:ext>
              </a:extLst>
            </p:cNvPr>
            <p:cNvSpPr/>
            <p:nvPr/>
          </p:nvSpPr>
          <p:spPr>
            <a:xfrm>
              <a:off x="4650263" y="1716872"/>
              <a:ext cx="1217393" cy="1003708"/>
            </a:xfrm>
            <a:prstGeom prst="roundRect">
              <a:avLst>
                <a:gd name="adj" fmla="val 9995"/>
              </a:avLst>
            </a:prstGeom>
            <a:solidFill>
              <a:srgbClr val="4176A0">
                <a:alpha val="16863"/>
              </a:srgbClr>
            </a:solidFill>
            <a:ln w="762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grpSp>
          <p:nvGrpSpPr>
            <p:cNvPr id="128" name="Group 127">
              <a:extLst>
                <a:ext uri="{FF2B5EF4-FFF2-40B4-BE49-F238E27FC236}">
                  <a16:creationId xmlns:a16="http://schemas.microsoft.com/office/drawing/2014/main" id="{85E4C5D8-F570-55E1-1B0E-0A55F6C17CE3}"/>
                </a:ext>
              </a:extLst>
            </p:cNvPr>
            <p:cNvGrpSpPr/>
            <p:nvPr/>
          </p:nvGrpSpPr>
          <p:grpSpPr>
            <a:xfrm>
              <a:off x="4381970" y="1032740"/>
              <a:ext cx="1799505" cy="1756323"/>
              <a:chOff x="4364179" y="1023848"/>
              <a:chExt cx="1799505" cy="1756323"/>
            </a:xfrm>
          </p:grpSpPr>
          <p:sp>
            <p:nvSpPr>
              <p:cNvPr id="52" name="Rectangle 51">
                <a:extLst>
                  <a:ext uri="{FF2B5EF4-FFF2-40B4-BE49-F238E27FC236}">
                    <a16:creationId xmlns:a16="http://schemas.microsoft.com/office/drawing/2014/main" id="{46454790-A874-B7DD-134F-DE466D8B94BD}"/>
                  </a:ext>
                </a:extLst>
              </p:cNvPr>
              <p:cNvSpPr/>
              <p:nvPr/>
            </p:nvSpPr>
            <p:spPr>
              <a:xfrm>
                <a:off x="4561510" y="1649782"/>
                <a:ext cx="1389329" cy="1130389"/>
              </a:xfrm>
              <a:prstGeom prst="rect">
                <a:avLst/>
              </a:prstGeom>
              <a:noFill/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000" b="1" i="0" u="none" strike="noStrike" kern="1200" cap="none" spc="0" normalizeH="0" baseline="0" noProof="0">
                    <a:ln>
                      <a:noFill/>
                    </a:ln>
                    <a:solidFill>
                      <a:srgbClr val="4176A0"/>
                    </a:solidFill>
                    <a:effectLst/>
                    <a:uLnTx/>
                    <a:uFillTx/>
                    <a:latin typeface="Arial"/>
                    <a:ea typeface="+mn-ea"/>
                    <a:cs typeface="+mn-cs"/>
                  </a:rPr>
                  <a:t>Original:</a:t>
                </a:r>
              </a:p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000" b="1" i="0" u="none" strike="noStrike" kern="1200" cap="none" spc="0" normalizeH="0" baseline="0" noProof="0">
                    <a:ln>
                      <a:noFill/>
                    </a:ln>
                    <a:solidFill>
                      <a:srgbClr val="4176A0"/>
                    </a:solidFill>
                    <a:effectLst/>
                    <a:uLnTx/>
                    <a:uFillTx/>
                    <a:latin typeface="Arial"/>
                    <a:ea typeface="+mn-ea"/>
                    <a:cs typeface="+mn-cs"/>
                  </a:rPr>
                  <a:t>Alisertib 50 mg BID on days</a:t>
                </a:r>
              </a:p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000" b="1" i="0" u="none" strike="noStrike" kern="1200" cap="none" spc="0" normalizeH="0" baseline="0" noProof="0">
                    <a:ln>
                      <a:noFill/>
                    </a:ln>
                    <a:solidFill>
                      <a:srgbClr val="4176A0"/>
                    </a:solidFill>
                    <a:effectLst/>
                    <a:uLnTx/>
                    <a:uFillTx/>
                    <a:latin typeface="Arial"/>
                    <a:ea typeface="+mn-ea"/>
                    <a:cs typeface="+mn-cs"/>
                  </a:rPr>
                  <a:t>1-7 of every 21-day cycle</a:t>
                </a:r>
              </a:p>
            </p:txBody>
          </p:sp>
          <p:grpSp>
            <p:nvGrpSpPr>
              <p:cNvPr id="61" name="Group 60">
                <a:extLst>
                  <a:ext uri="{FF2B5EF4-FFF2-40B4-BE49-F238E27FC236}">
                    <a16:creationId xmlns:a16="http://schemas.microsoft.com/office/drawing/2014/main" id="{2E5A85A3-A1B5-286F-1A9E-ABC99FCDE778}"/>
                  </a:ext>
                </a:extLst>
              </p:cNvPr>
              <p:cNvGrpSpPr/>
              <p:nvPr/>
            </p:nvGrpSpPr>
            <p:grpSpPr>
              <a:xfrm>
                <a:off x="4364179" y="1023848"/>
                <a:ext cx="1799505" cy="905420"/>
                <a:chOff x="4878660" y="1008029"/>
                <a:chExt cx="1542220" cy="867499"/>
              </a:xfrm>
            </p:grpSpPr>
            <p:sp>
              <p:nvSpPr>
                <p:cNvPr id="62" name="Oval 61">
                  <a:extLst>
                    <a:ext uri="{FF2B5EF4-FFF2-40B4-BE49-F238E27FC236}">
                      <a16:creationId xmlns:a16="http://schemas.microsoft.com/office/drawing/2014/main" id="{D8C5F881-8EC3-5C7D-51DA-C924EDE3761D}"/>
                    </a:ext>
                  </a:extLst>
                </p:cNvPr>
                <p:cNvSpPr/>
                <p:nvPr/>
              </p:nvSpPr>
              <p:spPr>
                <a:xfrm>
                  <a:off x="5409684" y="1213648"/>
                  <a:ext cx="516054" cy="516054"/>
                </a:xfrm>
                <a:prstGeom prst="ellipse">
                  <a:avLst/>
                </a:prstGeom>
                <a:solidFill>
                  <a:schemeClr val="bg1">
                    <a:lumMod val="95000"/>
                  </a:schemeClr>
                </a:solidFill>
                <a:ln w="12700">
                  <a:solidFill>
                    <a:srgbClr val="4176A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Arial"/>
                    <a:ea typeface="+mn-ea"/>
                    <a:cs typeface="+mn-cs"/>
                  </a:endParaRPr>
                </a:p>
              </p:txBody>
            </p:sp>
            <p:pic>
              <p:nvPicPr>
                <p:cNvPr id="63" name="Graphic 62">
                  <a:extLst>
                    <a:ext uri="{FF2B5EF4-FFF2-40B4-BE49-F238E27FC236}">
                      <a16:creationId xmlns:a16="http://schemas.microsoft.com/office/drawing/2014/main" id="{D7499DA0-C1CE-80E3-E203-0258D95B950C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>
                  <a:extLst>
                    <a:ext uri="{96DAC541-7B7A-43D3-8B79-37D633B846F1}">
                      <asvg:svgBlip xmlns:asvg="http://schemas.microsoft.com/office/drawing/2016/SVG/main" r:embed="rId5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4878660" y="1008029"/>
                  <a:ext cx="1542220" cy="867499"/>
                </a:xfrm>
                <a:prstGeom prst="rect">
                  <a:avLst/>
                </a:prstGeom>
              </p:spPr>
            </p:pic>
          </p:grpSp>
        </p:grpSp>
      </p:grpSp>
      <p:grpSp>
        <p:nvGrpSpPr>
          <p:cNvPr id="130" name="Group 129">
            <a:extLst>
              <a:ext uri="{FF2B5EF4-FFF2-40B4-BE49-F238E27FC236}">
                <a16:creationId xmlns:a16="http://schemas.microsoft.com/office/drawing/2014/main" id="{A6F6E8A2-86D8-71B2-65B9-BE85F6115D31}"/>
              </a:ext>
            </a:extLst>
          </p:cNvPr>
          <p:cNvGrpSpPr/>
          <p:nvPr/>
        </p:nvGrpSpPr>
        <p:grpSpPr>
          <a:xfrm>
            <a:off x="5248849" y="1259570"/>
            <a:ext cx="1799505" cy="1756323"/>
            <a:chOff x="4381970" y="1032740"/>
            <a:chExt cx="1799505" cy="1756323"/>
          </a:xfrm>
        </p:grpSpPr>
        <p:sp>
          <p:nvSpPr>
            <p:cNvPr id="131" name="Rounded Rectangle 39">
              <a:extLst>
                <a:ext uri="{FF2B5EF4-FFF2-40B4-BE49-F238E27FC236}">
                  <a16:creationId xmlns:a16="http://schemas.microsoft.com/office/drawing/2014/main" id="{BFC8FE8A-A7C8-D915-EB88-0AD21FFAE350}"/>
                </a:ext>
              </a:extLst>
            </p:cNvPr>
            <p:cNvSpPr/>
            <p:nvPr/>
          </p:nvSpPr>
          <p:spPr>
            <a:xfrm>
              <a:off x="4650263" y="1716872"/>
              <a:ext cx="1217393" cy="1003708"/>
            </a:xfrm>
            <a:prstGeom prst="roundRect">
              <a:avLst>
                <a:gd name="adj" fmla="val 9995"/>
              </a:avLst>
            </a:prstGeom>
            <a:solidFill>
              <a:srgbClr val="4176A0">
                <a:alpha val="16863"/>
              </a:srgbClr>
            </a:solidFill>
            <a:ln w="762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grpSp>
          <p:nvGrpSpPr>
            <p:cNvPr id="132" name="Group 131">
              <a:extLst>
                <a:ext uri="{FF2B5EF4-FFF2-40B4-BE49-F238E27FC236}">
                  <a16:creationId xmlns:a16="http://schemas.microsoft.com/office/drawing/2014/main" id="{247AC562-4A94-0741-9085-531D338902B7}"/>
                </a:ext>
              </a:extLst>
            </p:cNvPr>
            <p:cNvGrpSpPr/>
            <p:nvPr/>
          </p:nvGrpSpPr>
          <p:grpSpPr>
            <a:xfrm>
              <a:off x="4381970" y="1032740"/>
              <a:ext cx="1799505" cy="1756323"/>
              <a:chOff x="4364179" y="1023848"/>
              <a:chExt cx="1799505" cy="1756323"/>
            </a:xfrm>
          </p:grpSpPr>
          <p:sp>
            <p:nvSpPr>
              <p:cNvPr id="133" name="Rectangle 132">
                <a:extLst>
                  <a:ext uri="{FF2B5EF4-FFF2-40B4-BE49-F238E27FC236}">
                    <a16:creationId xmlns:a16="http://schemas.microsoft.com/office/drawing/2014/main" id="{1AE46BB9-A381-A6B1-8501-3141D3C37EC9}"/>
                  </a:ext>
                </a:extLst>
              </p:cNvPr>
              <p:cNvSpPr/>
              <p:nvPr/>
            </p:nvSpPr>
            <p:spPr>
              <a:xfrm>
                <a:off x="4561510" y="1649782"/>
                <a:ext cx="1389329" cy="1130389"/>
              </a:xfrm>
              <a:prstGeom prst="rect">
                <a:avLst/>
              </a:prstGeom>
              <a:noFill/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000" b="1" i="0" u="none" strike="noStrike" kern="1200" cap="none" spc="0" normalizeH="0" baseline="0" noProof="0">
                    <a:ln>
                      <a:noFill/>
                    </a:ln>
                    <a:solidFill>
                      <a:srgbClr val="4176A0"/>
                    </a:solidFill>
                    <a:effectLst/>
                    <a:uLnTx/>
                    <a:uFillTx/>
                    <a:latin typeface="Arial"/>
                    <a:ea typeface="+mn-ea"/>
                    <a:cs typeface="+mn-cs"/>
                  </a:rPr>
                  <a:t>Amendment 2:</a:t>
                </a:r>
              </a:p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000" b="1" i="0" u="none" strike="noStrike" kern="1200" cap="none" spc="0" normalizeH="0" baseline="0" noProof="0">
                    <a:ln>
                      <a:noFill/>
                    </a:ln>
                    <a:solidFill>
                      <a:srgbClr val="4176A0"/>
                    </a:solidFill>
                    <a:effectLst/>
                    <a:uLnTx/>
                    <a:uFillTx/>
                    <a:latin typeface="Arial"/>
                    <a:ea typeface="+mn-ea"/>
                    <a:cs typeface="+mn-cs"/>
                  </a:rPr>
                  <a:t>Alisertib 60 mg BID on days</a:t>
                </a:r>
              </a:p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000" b="1" i="0" u="none" strike="noStrike" kern="1200" cap="none" spc="0" normalizeH="0" baseline="0" noProof="0">
                    <a:ln>
                      <a:noFill/>
                    </a:ln>
                    <a:solidFill>
                      <a:srgbClr val="4176A0"/>
                    </a:solidFill>
                    <a:effectLst/>
                    <a:uLnTx/>
                    <a:uFillTx/>
                    <a:latin typeface="Arial"/>
                    <a:ea typeface="+mn-ea"/>
                    <a:cs typeface="+mn-cs"/>
                  </a:rPr>
                  <a:t>1-7 of every 21-day cycle</a:t>
                </a:r>
              </a:p>
            </p:txBody>
          </p:sp>
          <p:grpSp>
            <p:nvGrpSpPr>
              <p:cNvPr id="134" name="Group 133">
                <a:extLst>
                  <a:ext uri="{FF2B5EF4-FFF2-40B4-BE49-F238E27FC236}">
                    <a16:creationId xmlns:a16="http://schemas.microsoft.com/office/drawing/2014/main" id="{C81664AD-A675-B99D-3A28-77F2CB2505AD}"/>
                  </a:ext>
                </a:extLst>
              </p:cNvPr>
              <p:cNvGrpSpPr/>
              <p:nvPr/>
            </p:nvGrpSpPr>
            <p:grpSpPr>
              <a:xfrm>
                <a:off x="4364179" y="1023848"/>
                <a:ext cx="1799505" cy="905420"/>
                <a:chOff x="4878660" y="1008029"/>
                <a:chExt cx="1542220" cy="867499"/>
              </a:xfrm>
            </p:grpSpPr>
            <p:sp>
              <p:nvSpPr>
                <p:cNvPr id="135" name="Oval 134">
                  <a:extLst>
                    <a:ext uri="{FF2B5EF4-FFF2-40B4-BE49-F238E27FC236}">
                      <a16:creationId xmlns:a16="http://schemas.microsoft.com/office/drawing/2014/main" id="{78FAE346-A2E8-DBF4-5D8D-603E8FCC8FCA}"/>
                    </a:ext>
                  </a:extLst>
                </p:cNvPr>
                <p:cNvSpPr/>
                <p:nvPr/>
              </p:nvSpPr>
              <p:spPr>
                <a:xfrm>
                  <a:off x="5409684" y="1213648"/>
                  <a:ext cx="516054" cy="516054"/>
                </a:xfrm>
                <a:prstGeom prst="ellipse">
                  <a:avLst/>
                </a:prstGeom>
                <a:solidFill>
                  <a:schemeClr val="bg1">
                    <a:lumMod val="95000"/>
                  </a:schemeClr>
                </a:solidFill>
                <a:ln w="12700">
                  <a:solidFill>
                    <a:srgbClr val="4176A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Arial"/>
                    <a:ea typeface="+mn-ea"/>
                    <a:cs typeface="+mn-cs"/>
                  </a:endParaRPr>
                </a:p>
              </p:txBody>
            </p:sp>
            <p:pic>
              <p:nvPicPr>
                <p:cNvPr id="136" name="Graphic 135">
                  <a:extLst>
                    <a:ext uri="{FF2B5EF4-FFF2-40B4-BE49-F238E27FC236}">
                      <a16:creationId xmlns:a16="http://schemas.microsoft.com/office/drawing/2014/main" id="{849CB154-75E4-5818-5B49-4D057F31A0E6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>
                  <a:extLst>
                    <a:ext uri="{96DAC541-7B7A-43D3-8B79-37D633B846F1}">
                      <asvg:svgBlip xmlns:asvg="http://schemas.microsoft.com/office/drawing/2016/SVG/main" r:embed="rId5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4878660" y="1008029"/>
                  <a:ext cx="1542220" cy="867499"/>
                </a:xfrm>
                <a:prstGeom prst="rect">
                  <a:avLst/>
                </a:prstGeom>
              </p:spPr>
            </p:pic>
          </p:grpSp>
        </p:grpSp>
      </p:grpSp>
      <p:grpSp>
        <p:nvGrpSpPr>
          <p:cNvPr id="137" name="Group 136">
            <a:extLst>
              <a:ext uri="{FF2B5EF4-FFF2-40B4-BE49-F238E27FC236}">
                <a16:creationId xmlns:a16="http://schemas.microsoft.com/office/drawing/2014/main" id="{B1054B8B-3F74-4765-7916-ADC4C187F2A0}"/>
              </a:ext>
            </a:extLst>
          </p:cNvPr>
          <p:cNvGrpSpPr/>
          <p:nvPr/>
        </p:nvGrpSpPr>
        <p:grpSpPr>
          <a:xfrm>
            <a:off x="6870943" y="1556134"/>
            <a:ext cx="1799505" cy="1756323"/>
            <a:chOff x="4381970" y="1032740"/>
            <a:chExt cx="1799505" cy="1756323"/>
          </a:xfrm>
        </p:grpSpPr>
        <p:sp>
          <p:nvSpPr>
            <p:cNvPr id="138" name="Rounded Rectangle 39">
              <a:extLst>
                <a:ext uri="{FF2B5EF4-FFF2-40B4-BE49-F238E27FC236}">
                  <a16:creationId xmlns:a16="http://schemas.microsoft.com/office/drawing/2014/main" id="{C302F1DD-F868-8B26-EBE9-239FBAE9C0A0}"/>
                </a:ext>
              </a:extLst>
            </p:cNvPr>
            <p:cNvSpPr/>
            <p:nvPr/>
          </p:nvSpPr>
          <p:spPr>
            <a:xfrm>
              <a:off x="4650263" y="1716872"/>
              <a:ext cx="1217393" cy="1003708"/>
            </a:xfrm>
            <a:prstGeom prst="roundRect">
              <a:avLst>
                <a:gd name="adj" fmla="val 9995"/>
              </a:avLst>
            </a:prstGeom>
            <a:solidFill>
              <a:srgbClr val="4176A0">
                <a:alpha val="16863"/>
              </a:srgbClr>
            </a:solidFill>
            <a:ln w="762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grpSp>
          <p:nvGrpSpPr>
            <p:cNvPr id="139" name="Group 138">
              <a:extLst>
                <a:ext uri="{FF2B5EF4-FFF2-40B4-BE49-F238E27FC236}">
                  <a16:creationId xmlns:a16="http://schemas.microsoft.com/office/drawing/2014/main" id="{E8D23534-5855-26DA-059E-1FACA365C2E1}"/>
                </a:ext>
              </a:extLst>
            </p:cNvPr>
            <p:cNvGrpSpPr/>
            <p:nvPr/>
          </p:nvGrpSpPr>
          <p:grpSpPr>
            <a:xfrm>
              <a:off x="4381970" y="1032740"/>
              <a:ext cx="1799505" cy="1756323"/>
              <a:chOff x="4364179" y="1023848"/>
              <a:chExt cx="1799505" cy="1756323"/>
            </a:xfrm>
          </p:grpSpPr>
          <p:sp>
            <p:nvSpPr>
              <p:cNvPr id="140" name="Rectangle 139">
                <a:extLst>
                  <a:ext uri="{FF2B5EF4-FFF2-40B4-BE49-F238E27FC236}">
                    <a16:creationId xmlns:a16="http://schemas.microsoft.com/office/drawing/2014/main" id="{DB140F7E-AC1F-8F81-C83E-AF7A1F3696BE}"/>
                  </a:ext>
                </a:extLst>
              </p:cNvPr>
              <p:cNvSpPr/>
              <p:nvPr/>
            </p:nvSpPr>
            <p:spPr>
              <a:xfrm>
                <a:off x="4561510" y="1649782"/>
                <a:ext cx="1389329" cy="1130389"/>
              </a:xfrm>
              <a:prstGeom prst="rect">
                <a:avLst/>
              </a:prstGeom>
              <a:noFill/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0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4176A0"/>
                    </a:solidFill>
                    <a:effectLst/>
                    <a:uLnTx/>
                    <a:uFillTx/>
                    <a:latin typeface="Arial"/>
                    <a:ea typeface="+mn-ea"/>
                    <a:cs typeface="+mn-cs"/>
                  </a:rPr>
                  <a:t>Potential Amendment:</a:t>
                </a:r>
              </a:p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0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4176A0"/>
                    </a:solidFill>
                    <a:effectLst/>
                    <a:uLnTx/>
                    <a:uFillTx/>
                    <a:latin typeface="Arial"/>
                    <a:ea typeface="+mn-ea"/>
                    <a:cs typeface="+mn-cs"/>
                  </a:rPr>
                  <a:t>Alisertib 70 mg BID on days</a:t>
                </a:r>
              </a:p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0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4176A0"/>
                    </a:solidFill>
                    <a:effectLst/>
                    <a:uLnTx/>
                    <a:uFillTx/>
                    <a:latin typeface="Arial"/>
                    <a:ea typeface="+mn-ea"/>
                    <a:cs typeface="+mn-cs"/>
                  </a:rPr>
                  <a:t>1-7 of every 21-day cycle</a:t>
                </a:r>
              </a:p>
            </p:txBody>
          </p:sp>
          <p:grpSp>
            <p:nvGrpSpPr>
              <p:cNvPr id="141" name="Group 140">
                <a:extLst>
                  <a:ext uri="{FF2B5EF4-FFF2-40B4-BE49-F238E27FC236}">
                    <a16:creationId xmlns:a16="http://schemas.microsoft.com/office/drawing/2014/main" id="{F0AC7B7E-7104-C709-C461-CDF54F06451D}"/>
                  </a:ext>
                </a:extLst>
              </p:cNvPr>
              <p:cNvGrpSpPr/>
              <p:nvPr/>
            </p:nvGrpSpPr>
            <p:grpSpPr>
              <a:xfrm>
                <a:off x="4364179" y="1023848"/>
                <a:ext cx="1799505" cy="905420"/>
                <a:chOff x="4878660" y="1008029"/>
                <a:chExt cx="1542220" cy="867499"/>
              </a:xfrm>
            </p:grpSpPr>
            <p:sp>
              <p:nvSpPr>
                <p:cNvPr id="142" name="Oval 141">
                  <a:extLst>
                    <a:ext uri="{FF2B5EF4-FFF2-40B4-BE49-F238E27FC236}">
                      <a16:creationId xmlns:a16="http://schemas.microsoft.com/office/drawing/2014/main" id="{0D81CB8C-4E99-2BA5-8725-174B778F990D}"/>
                    </a:ext>
                  </a:extLst>
                </p:cNvPr>
                <p:cNvSpPr/>
                <p:nvPr/>
              </p:nvSpPr>
              <p:spPr>
                <a:xfrm>
                  <a:off x="5409684" y="1213648"/>
                  <a:ext cx="516054" cy="516054"/>
                </a:xfrm>
                <a:prstGeom prst="ellipse">
                  <a:avLst/>
                </a:prstGeom>
                <a:solidFill>
                  <a:schemeClr val="bg1">
                    <a:lumMod val="95000"/>
                  </a:schemeClr>
                </a:solidFill>
                <a:ln w="12700">
                  <a:solidFill>
                    <a:srgbClr val="4176A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Arial"/>
                    <a:ea typeface="+mn-ea"/>
                    <a:cs typeface="+mn-cs"/>
                  </a:endParaRPr>
                </a:p>
              </p:txBody>
            </p:sp>
            <p:pic>
              <p:nvPicPr>
                <p:cNvPr id="143" name="Graphic 142">
                  <a:extLst>
                    <a:ext uri="{FF2B5EF4-FFF2-40B4-BE49-F238E27FC236}">
                      <a16:creationId xmlns:a16="http://schemas.microsoft.com/office/drawing/2014/main" id="{8C406970-6E6E-4400-F6C4-901EAEAC8465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>
                  <a:extLst>
                    <a:ext uri="{96DAC541-7B7A-43D3-8B79-37D633B846F1}">
                      <asvg:svgBlip xmlns:asvg="http://schemas.microsoft.com/office/drawing/2016/SVG/main" r:embed="rId5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4878660" y="1008029"/>
                  <a:ext cx="1542220" cy="867499"/>
                </a:xfrm>
                <a:prstGeom prst="rect">
                  <a:avLst/>
                </a:prstGeom>
              </p:spPr>
            </p:pic>
          </p:grpSp>
        </p:grpSp>
      </p:grpSp>
      <p:cxnSp>
        <p:nvCxnSpPr>
          <p:cNvPr id="145" name="Connector: Elbow 144">
            <a:extLst>
              <a:ext uri="{FF2B5EF4-FFF2-40B4-BE49-F238E27FC236}">
                <a16:creationId xmlns:a16="http://schemas.microsoft.com/office/drawing/2014/main" id="{E17C87FF-6884-B90C-E0EC-5585708B6A13}"/>
              </a:ext>
            </a:extLst>
          </p:cNvPr>
          <p:cNvCxnSpPr>
            <a:cxnSpLocks/>
            <a:stCxn id="62" idx="6"/>
            <a:endCxn id="21" idx="3"/>
          </p:cNvCxnSpPr>
          <p:nvPr/>
        </p:nvCxnSpPr>
        <p:spPr>
          <a:xfrm>
            <a:off x="4883949" y="1395286"/>
            <a:ext cx="4271830" cy="756749"/>
          </a:xfrm>
          <a:prstGeom prst="bentConnector3">
            <a:avLst>
              <a:gd name="adj1" fmla="val 90804"/>
            </a:avLst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4" name="TextBox 3">
            <a:extLst>
              <a:ext uri="{FF2B5EF4-FFF2-40B4-BE49-F238E27FC236}">
                <a16:creationId xmlns:a16="http://schemas.microsoft.com/office/drawing/2014/main" id="{F24A7970-E0C0-E2AE-5B3E-F9D1CC3DEFC1}"/>
              </a:ext>
            </a:extLst>
          </p:cNvPr>
          <p:cNvSpPr txBox="1"/>
          <p:nvPr/>
        </p:nvSpPr>
        <p:spPr>
          <a:xfrm>
            <a:off x="4883949" y="1167924"/>
            <a:ext cx="595035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N = ~55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1030697-AE94-149D-4A60-CC145C05C80A}"/>
              </a:ext>
            </a:extLst>
          </p:cNvPr>
          <p:cNvSpPr txBox="1"/>
          <p:nvPr/>
        </p:nvSpPr>
        <p:spPr>
          <a:xfrm>
            <a:off x="6486967" y="1525584"/>
            <a:ext cx="595035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N = ~35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3EF00FCD-236F-9BAA-C4AC-D99F2E6AE59A}"/>
              </a:ext>
            </a:extLst>
          </p:cNvPr>
          <p:cNvSpPr txBox="1"/>
          <p:nvPr/>
        </p:nvSpPr>
        <p:spPr>
          <a:xfrm>
            <a:off x="8059478" y="1838092"/>
            <a:ext cx="559769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N = </a:t>
            </a:r>
            <a:r>
              <a:rPr kumimoji="0" lang="en-US" sz="900" b="0" i="0" u="none" strike="noStrike" kern="1200" cap="none" spc="0" normalizeH="0" baseline="0" noProof="0" err="1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tbd</a:t>
            </a: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cxnSp>
        <p:nvCxnSpPr>
          <p:cNvPr id="20" name="Connector: Elbow 19">
            <a:extLst>
              <a:ext uri="{FF2B5EF4-FFF2-40B4-BE49-F238E27FC236}">
                <a16:creationId xmlns:a16="http://schemas.microsoft.com/office/drawing/2014/main" id="{D7129C9F-8167-A0AF-DD47-A1E9AC51ECCC}"/>
              </a:ext>
            </a:extLst>
          </p:cNvPr>
          <p:cNvCxnSpPr>
            <a:stCxn id="135" idx="6"/>
            <a:endCxn id="6" idx="1"/>
          </p:cNvCxnSpPr>
          <p:nvPr/>
        </p:nvCxnSpPr>
        <p:spPr>
          <a:xfrm>
            <a:off x="6470609" y="1743483"/>
            <a:ext cx="2600175" cy="408552"/>
          </a:xfrm>
          <a:prstGeom prst="bentConnector3">
            <a:avLst>
              <a:gd name="adj1" fmla="val 88464"/>
            </a:avLst>
          </a:prstGeom>
          <a:ln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6" name="Connector: Elbow 25">
            <a:extLst>
              <a:ext uri="{FF2B5EF4-FFF2-40B4-BE49-F238E27FC236}">
                <a16:creationId xmlns:a16="http://schemas.microsoft.com/office/drawing/2014/main" id="{7C5C1A04-FAAF-F349-384C-37755B8741E2}"/>
              </a:ext>
            </a:extLst>
          </p:cNvPr>
          <p:cNvCxnSpPr>
            <a:stCxn id="142" idx="6"/>
            <a:endCxn id="6" idx="1"/>
          </p:cNvCxnSpPr>
          <p:nvPr/>
        </p:nvCxnSpPr>
        <p:spPr>
          <a:xfrm>
            <a:off x="8092703" y="2040047"/>
            <a:ext cx="978081" cy="111988"/>
          </a:xfrm>
          <a:prstGeom prst="bentConnector3">
            <a:avLst>
              <a:gd name="adj1" fmla="val 68503"/>
            </a:avLst>
          </a:prstGeom>
          <a:ln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140256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F6B12F-3E5F-E467-F686-D93724E442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02056" y="0"/>
            <a:ext cx="11748516" cy="1028700"/>
          </a:xfrm>
        </p:spPr>
        <p:txBody>
          <a:bodyPr/>
          <a:lstStyle/>
          <a:p>
            <a:r>
              <a:rPr lang="en-US" dirty="0"/>
              <a:t>ALISCA</a:t>
            </a:r>
            <a:r>
              <a:rPr lang="en-US" baseline="30000" dirty="0"/>
              <a:t>TM</a:t>
            </a:r>
            <a:r>
              <a:rPr lang="en-US" dirty="0"/>
              <a:t>-Lung1 SCLC History and Baseline Characteristics</a:t>
            </a:r>
          </a:p>
        </p:txBody>
      </p:sp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C63BEA83-DC0C-1FB3-F8FE-5A0721AE0F1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70488448"/>
              </p:ext>
            </p:extLst>
          </p:nvPr>
        </p:nvGraphicFramePr>
        <p:xfrm>
          <a:off x="1202056" y="1423093"/>
          <a:ext cx="9787888" cy="4964179"/>
        </p:xfrm>
        <a:graphic>
          <a:graphicData uri="http://schemas.openxmlformats.org/drawingml/2006/table">
            <a:tbl>
              <a:tblPr firstRow="1" bandRow="1">
                <a:tableStyleId>{6E25E649-3F16-4E02-A733-19D2CDBF48F0}</a:tableStyleId>
              </a:tblPr>
              <a:tblGrid>
                <a:gridCol w="4945858">
                  <a:extLst>
                    <a:ext uri="{9D8B030D-6E8A-4147-A177-3AD203B41FA5}">
                      <a16:colId xmlns:a16="http://schemas.microsoft.com/office/drawing/2014/main" val="1956612657"/>
                    </a:ext>
                  </a:extLst>
                </a:gridCol>
                <a:gridCol w="1614010">
                  <a:extLst>
                    <a:ext uri="{9D8B030D-6E8A-4147-A177-3AD203B41FA5}">
                      <a16:colId xmlns:a16="http://schemas.microsoft.com/office/drawing/2014/main" val="619337545"/>
                    </a:ext>
                  </a:extLst>
                </a:gridCol>
                <a:gridCol w="1614010">
                  <a:extLst>
                    <a:ext uri="{9D8B030D-6E8A-4147-A177-3AD203B41FA5}">
                      <a16:colId xmlns:a16="http://schemas.microsoft.com/office/drawing/2014/main" val="1481997071"/>
                    </a:ext>
                  </a:extLst>
                </a:gridCol>
                <a:gridCol w="1614010">
                  <a:extLst>
                    <a:ext uri="{9D8B030D-6E8A-4147-A177-3AD203B41FA5}">
                      <a16:colId xmlns:a16="http://schemas.microsoft.com/office/drawing/2014/main" val="361597346"/>
                    </a:ext>
                  </a:extLst>
                </a:gridCol>
              </a:tblGrid>
              <a:tr h="36979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US" sz="1100" b="1" kern="10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 </a:t>
                      </a:r>
                      <a:endParaRPr lang="en-US" sz="1100" kern="10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12700" marR="127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None/>
                      </a:pPr>
                      <a:r>
                        <a:rPr lang="en-US" sz="1100" kern="10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50 mg BID</a:t>
                      </a:r>
                      <a:br>
                        <a:rPr lang="en-US" sz="1100" kern="10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en-US" sz="1100" kern="10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(N=52)</a:t>
                      </a:r>
                    </a:p>
                  </a:txBody>
                  <a:tcPr marL="12700" marR="127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None/>
                      </a:pPr>
                      <a:r>
                        <a:rPr lang="en-US" sz="1100" kern="10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60 mg BID</a:t>
                      </a:r>
                      <a:br>
                        <a:rPr lang="en-US" sz="1100" kern="10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en-US" sz="1100" kern="10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(N=27)</a:t>
                      </a:r>
                    </a:p>
                  </a:txBody>
                  <a:tcPr marL="12700" marR="127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None/>
                      </a:pPr>
                      <a:r>
                        <a:rPr lang="en-US" sz="1100" kern="10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Total</a:t>
                      </a:r>
                      <a:br>
                        <a:rPr lang="en-US" sz="1100" kern="10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en-US" sz="1100" kern="10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(N=79)</a:t>
                      </a:r>
                    </a:p>
                  </a:txBody>
                  <a:tcPr marL="12700" marR="12700" marT="0" marB="0" anchor="ctr"/>
                </a:tc>
                <a:extLst>
                  <a:ext uri="{0D108BD9-81ED-4DB2-BD59-A6C34878D82A}">
                    <a16:rowId xmlns:a16="http://schemas.microsoft.com/office/drawing/2014/main" val="4263403004"/>
                  </a:ext>
                </a:extLst>
              </a:tr>
              <a:tr h="17670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None/>
                      </a:pPr>
                      <a:r>
                        <a:rPr lang="en-US" sz="1100" kern="1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VALSG stage at initial diagnosis - n (%)</a:t>
                      </a:r>
                    </a:p>
                  </a:txBody>
                  <a:tcPr marL="12700" marR="127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None/>
                      </a:pPr>
                      <a:r>
                        <a:rPr lang="en-US" sz="1100" kern="1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12700" marR="127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None/>
                      </a:pPr>
                      <a:r>
                        <a:rPr lang="en-US" sz="1100" kern="1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12700" marR="127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None/>
                      </a:pPr>
                      <a:r>
                        <a:rPr lang="en-US" sz="1100" kern="1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12700" marR="12700" marT="0" marB="0" anchor="ctr"/>
                </a:tc>
                <a:extLst>
                  <a:ext uri="{0D108BD9-81ED-4DB2-BD59-A6C34878D82A}">
                    <a16:rowId xmlns:a16="http://schemas.microsoft.com/office/drawing/2014/main" val="3676236983"/>
                  </a:ext>
                </a:extLst>
              </a:tr>
              <a:tr h="17670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None/>
                      </a:pPr>
                      <a:r>
                        <a:rPr lang="en-US" sz="1100" kern="1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Limited</a:t>
                      </a:r>
                    </a:p>
                  </a:txBody>
                  <a:tcPr marL="12700" marR="127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None/>
                      </a:pPr>
                      <a:r>
                        <a:rPr lang="en-US" sz="1100" kern="1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 (13.5)</a:t>
                      </a:r>
                    </a:p>
                  </a:txBody>
                  <a:tcPr marL="12700" marR="127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None/>
                      </a:pPr>
                      <a:r>
                        <a:rPr lang="en-US" sz="1100" kern="1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 (22.2)</a:t>
                      </a:r>
                    </a:p>
                  </a:txBody>
                  <a:tcPr marL="12700" marR="127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None/>
                      </a:pPr>
                      <a:r>
                        <a:rPr lang="en-US" sz="1100" kern="1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13 (16.5)</a:t>
                      </a:r>
                    </a:p>
                  </a:txBody>
                  <a:tcPr marL="12700" marR="12700" marT="0" marB="0" anchor="ctr"/>
                </a:tc>
                <a:extLst>
                  <a:ext uri="{0D108BD9-81ED-4DB2-BD59-A6C34878D82A}">
                    <a16:rowId xmlns:a16="http://schemas.microsoft.com/office/drawing/2014/main" val="2776916666"/>
                  </a:ext>
                </a:extLst>
              </a:tr>
              <a:tr h="17670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None/>
                      </a:pPr>
                      <a:r>
                        <a:rPr lang="en-US" sz="1100" kern="1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Extensive</a:t>
                      </a:r>
                    </a:p>
                  </a:txBody>
                  <a:tcPr marL="12700" marR="127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None/>
                      </a:pPr>
                      <a:r>
                        <a:rPr lang="en-US" sz="1100" kern="1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45 (86.5)</a:t>
                      </a:r>
                    </a:p>
                  </a:txBody>
                  <a:tcPr marL="12700" marR="127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None/>
                      </a:pPr>
                      <a:r>
                        <a:rPr lang="en-US" sz="1100" kern="1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 (74.1)</a:t>
                      </a:r>
                    </a:p>
                  </a:txBody>
                  <a:tcPr marL="12700" marR="127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None/>
                      </a:pPr>
                      <a:r>
                        <a:rPr lang="en-US" sz="1100" kern="1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65 (82.3)</a:t>
                      </a:r>
                    </a:p>
                  </a:txBody>
                  <a:tcPr marL="12700" marR="12700" marT="0" marB="0" anchor="ctr"/>
                </a:tc>
                <a:extLst>
                  <a:ext uri="{0D108BD9-81ED-4DB2-BD59-A6C34878D82A}">
                    <a16:rowId xmlns:a16="http://schemas.microsoft.com/office/drawing/2014/main" val="2636662638"/>
                  </a:ext>
                </a:extLst>
              </a:tr>
              <a:tr h="176707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US" sz="1100" kern="10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  <a:endParaRPr lang="en-US" sz="1100" kern="10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12700" marR="127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US" sz="1100" kern="1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12700" marR="127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endParaRPr lang="en-US" sz="1100" kern="10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2700" marR="127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endParaRPr lang="en-US" sz="1100" kern="10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2700" marR="12700" marT="0" marB="0" anchor="ctr"/>
                </a:tc>
                <a:extLst>
                  <a:ext uri="{0D108BD9-81ED-4DB2-BD59-A6C34878D82A}">
                    <a16:rowId xmlns:a16="http://schemas.microsoft.com/office/drawing/2014/main" val="2543064638"/>
                  </a:ext>
                </a:extLst>
              </a:tr>
              <a:tr h="17670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US" sz="1100" kern="10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ECOG performance status at C1D1 </a:t>
                      </a:r>
                      <a:r>
                        <a:rPr lang="en-US" sz="1100" kern="1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+mn-cs"/>
                        </a:rPr>
                        <a:t>– n (%)</a:t>
                      </a:r>
                      <a:endParaRPr lang="en-US" sz="1100" kern="10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12700" marR="127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US" sz="1100" kern="1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12700" marR="127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endParaRPr lang="en-US" sz="1100" kern="10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2700" marR="127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endParaRPr lang="en-US" sz="1100" kern="10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2700" marR="12700" marT="0" marB="0" anchor="ctr"/>
                </a:tc>
                <a:extLst>
                  <a:ext uri="{0D108BD9-81ED-4DB2-BD59-A6C34878D82A}">
                    <a16:rowId xmlns:a16="http://schemas.microsoft.com/office/drawing/2014/main" val="2112254690"/>
                  </a:ext>
                </a:extLst>
              </a:tr>
              <a:tr h="17670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None/>
                      </a:pPr>
                      <a:r>
                        <a:rPr lang="en-US" sz="1100" kern="1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   0</a:t>
                      </a:r>
                      <a:endParaRPr lang="en-US" sz="1100" kern="10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12700" marR="127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None/>
                      </a:pPr>
                      <a:r>
                        <a:rPr lang="en-US" sz="1100" kern="1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16 (30.8)</a:t>
                      </a:r>
                    </a:p>
                  </a:txBody>
                  <a:tcPr marL="12700" marR="127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None/>
                      </a:pPr>
                      <a:r>
                        <a:rPr lang="en-US" sz="1100" kern="1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 (37.0)</a:t>
                      </a:r>
                    </a:p>
                  </a:txBody>
                  <a:tcPr marL="12700" marR="127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None/>
                      </a:pPr>
                      <a:r>
                        <a:rPr lang="en-US" sz="1100" kern="1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26 (32.9)</a:t>
                      </a:r>
                    </a:p>
                  </a:txBody>
                  <a:tcPr marL="12700" marR="12700" marT="0" marB="0" anchor="ctr"/>
                </a:tc>
                <a:extLst>
                  <a:ext uri="{0D108BD9-81ED-4DB2-BD59-A6C34878D82A}">
                    <a16:rowId xmlns:a16="http://schemas.microsoft.com/office/drawing/2014/main" val="1733309727"/>
                  </a:ext>
                </a:extLst>
              </a:tr>
              <a:tr h="17670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None/>
                      </a:pPr>
                      <a:r>
                        <a:rPr lang="en-US" sz="1100" kern="1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   1</a:t>
                      </a:r>
                      <a:endParaRPr lang="en-US" sz="1100" kern="10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12700" marR="127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None/>
                      </a:pPr>
                      <a:r>
                        <a:rPr lang="en-US" sz="1100" kern="1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34 (65.4)</a:t>
                      </a:r>
                    </a:p>
                  </a:txBody>
                  <a:tcPr marL="12700" marR="127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None/>
                      </a:pPr>
                      <a:r>
                        <a:rPr lang="en-US" sz="1100" kern="1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17 (63.0)</a:t>
                      </a:r>
                    </a:p>
                  </a:txBody>
                  <a:tcPr marL="12700" marR="127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None/>
                      </a:pPr>
                      <a:r>
                        <a:rPr lang="en-US" sz="1100" kern="1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51 (64.6)</a:t>
                      </a:r>
                    </a:p>
                  </a:txBody>
                  <a:tcPr marL="12700" marR="12700" marT="0" marB="0" anchor="ctr"/>
                </a:tc>
                <a:extLst>
                  <a:ext uri="{0D108BD9-81ED-4DB2-BD59-A6C34878D82A}">
                    <a16:rowId xmlns:a16="http://schemas.microsoft.com/office/drawing/2014/main" val="641298095"/>
                  </a:ext>
                </a:extLst>
              </a:tr>
              <a:tr h="17670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None/>
                      </a:pPr>
                      <a:r>
                        <a:rPr lang="en-US" sz="1100" kern="1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   2</a:t>
                      </a:r>
                      <a:endParaRPr lang="en-US" sz="1100" kern="10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12700" marR="127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None/>
                      </a:pPr>
                      <a:r>
                        <a:rPr lang="en-US" sz="1100" kern="1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 (3.8)</a:t>
                      </a:r>
                    </a:p>
                  </a:txBody>
                  <a:tcPr marL="12700" marR="127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None/>
                      </a:pPr>
                      <a:r>
                        <a:rPr lang="en-US" sz="1100" kern="1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12700" marR="127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None/>
                      </a:pPr>
                      <a:r>
                        <a:rPr lang="en-US" sz="1100" kern="1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 (2.5)</a:t>
                      </a:r>
                    </a:p>
                  </a:txBody>
                  <a:tcPr marL="12700" marR="12700" marT="0" marB="0" anchor="ctr"/>
                </a:tc>
                <a:extLst>
                  <a:ext uri="{0D108BD9-81ED-4DB2-BD59-A6C34878D82A}">
                    <a16:rowId xmlns:a16="http://schemas.microsoft.com/office/drawing/2014/main" val="2013046930"/>
                  </a:ext>
                </a:extLst>
              </a:tr>
              <a:tr h="176707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US" sz="1100" kern="10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  <a:endParaRPr lang="en-US" sz="1100" kern="10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12700" marR="127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US" sz="1100" kern="1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12700" marR="127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endParaRPr lang="en-US" sz="1100" kern="10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2700" marR="127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endParaRPr lang="en-US" sz="1100" kern="10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2700" marR="12700" marT="0" marB="0" anchor="ctr"/>
                </a:tc>
                <a:extLst>
                  <a:ext uri="{0D108BD9-81ED-4DB2-BD59-A6C34878D82A}">
                    <a16:rowId xmlns:a16="http://schemas.microsoft.com/office/drawing/2014/main" val="1344913600"/>
                  </a:ext>
                </a:extLst>
              </a:tr>
              <a:tr h="17670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US" sz="1100" kern="10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Tobacco smoking </a:t>
                      </a:r>
                      <a:r>
                        <a:rPr lang="en-US" sz="1100" kern="1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+mn-cs"/>
                        </a:rPr>
                        <a:t>– n (%)</a:t>
                      </a:r>
                      <a:endParaRPr lang="en-US" sz="1100" kern="10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12700" marR="127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US" sz="1100" kern="1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12700" marR="127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endParaRPr lang="en-US" sz="1100" kern="10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2700" marR="127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endParaRPr lang="en-US" sz="1100" kern="10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2700" marR="12700" marT="0" marB="0" anchor="ctr"/>
                </a:tc>
                <a:extLst>
                  <a:ext uri="{0D108BD9-81ED-4DB2-BD59-A6C34878D82A}">
                    <a16:rowId xmlns:a16="http://schemas.microsoft.com/office/drawing/2014/main" val="2863260531"/>
                  </a:ext>
                </a:extLst>
              </a:tr>
              <a:tr h="17670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US" sz="1100" kern="10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Current</a:t>
                      </a:r>
                      <a:endParaRPr lang="en-US" sz="1100" kern="10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12700" marR="127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None/>
                      </a:pPr>
                      <a:r>
                        <a:rPr lang="en-US" sz="1100" kern="1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13 (25.0)</a:t>
                      </a:r>
                    </a:p>
                  </a:txBody>
                  <a:tcPr marL="12700" marR="127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None/>
                      </a:pPr>
                      <a:r>
                        <a:rPr lang="en-US" sz="1100" kern="1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 (11.1)</a:t>
                      </a:r>
                    </a:p>
                  </a:txBody>
                  <a:tcPr marL="12700" marR="127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None/>
                      </a:pPr>
                      <a:r>
                        <a:rPr lang="en-US" sz="1100" kern="1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16 (20.3)</a:t>
                      </a:r>
                    </a:p>
                  </a:txBody>
                  <a:tcPr marL="12700" marR="12700" marT="0" marB="0" anchor="ctr"/>
                </a:tc>
                <a:extLst>
                  <a:ext uri="{0D108BD9-81ED-4DB2-BD59-A6C34878D82A}">
                    <a16:rowId xmlns:a16="http://schemas.microsoft.com/office/drawing/2014/main" val="1465243941"/>
                  </a:ext>
                </a:extLst>
              </a:tr>
              <a:tr h="17670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US" sz="1100" kern="10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   Never</a:t>
                      </a:r>
                    </a:p>
                  </a:txBody>
                  <a:tcPr marL="12700" marR="127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None/>
                      </a:pPr>
                      <a:r>
                        <a:rPr lang="en-US" sz="1100" kern="1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 (3.8)</a:t>
                      </a:r>
                    </a:p>
                  </a:txBody>
                  <a:tcPr marL="12700" marR="127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None/>
                      </a:pPr>
                      <a:r>
                        <a:rPr lang="en-US" sz="1100" kern="1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 (7.4)</a:t>
                      </a:r>
                    </a:p>
                  </a:txBody>
                  <a:tcPr marL="12700" marR="127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None/>
                      </a:pPr>
                      <a:r>
                        <a:rPr lang="en-US" sz="1100" kern="1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 (5.1)</a:t>
                      </a:r>
                    </a:p>
                  </a:txBody>
                  <a:tcPr marL="12700" marR="12700" marT="0" marB="0" anchor="ctr"/>
                </a:tc>
                <a:extLst>
                  <a:ext uri="{0D108BD9-81ED-4DB2-BD59-A6C34878D82A}">
                    <a16:rowId xmlns:a16="http://schemas.microsoft.com/office/drawing/2014/main" val="418933255"/>
                  </a:ext>
                </a:extLst>
              </a:tr>
              <a:tr h="17670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US" sz="1100" kern="10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Former</a:t>
                      </a:r>
                      <a:endParaRPr lang="en-US" sz="1100" kern="10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12700" marR="127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None/>
                      </a:pPr>
                      <a:r>
                        <a:rPr lang="en-US" sz="1100" kern="1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37 (71.2)</a:t>
                      </a:r>
                    </a:p>
                  </a:txBody>
                  <a:tcPr marL="12700" marR="127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None/>
                      </a:pPr>
                      <a:r>
                        <a:rPr lang="en-US" sz="1100" kern="1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22 (81.5)</a:t>
                      </a:r>
                    </a:p>
                  </a:txBody>
                  <a:tcPr marL="12700" marR="127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None/>
                      </a:pPr>
                      <a:r>
                        <a:rPr lang="en-US" sz="1100" kern="1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59 (74.7)</a:t>
                      </a:r>
                    </a:p>
                  </a:txBody>
                  <a:tcPr marL="12700" marR="12700" marT="0" marB="0" anchor="ctr"/>
                </a:tc>
                <a:extLst>
                  <a:ext uri="{0D108BD9-81ED-4DB2-BD59-A6C34878D82A}">
                    <a16:rowId xmlns:a16="http://schemas.microsoft.com/office/drawing/2014/main" val="718534411"/>
                  </a:ext>
                </a:extLst>
              </a:tr>
              <a:tr h="176707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US" sz="1100" kern="10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  <a:endParaRPr lang="en-US" sz="1100" kern="10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12700" marR="127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US" sz="1100" kern="1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12700" marR="127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endParaRPr lang="en-US" sz="1100" kern="10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2700" marR="127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endParaRPr lang="en-US" sz="1100" kern="10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2700" marR="12700" marT="0" marB="0" anchor="ctr"/>
                </a:tc>
                <a:extLst>
                  <a:ext uri="{0D108BD9-81ED-4DB2-BD59-A6C34878D82A}">
                    <a16:rowId xmlns:a16="http://schemas.microsoft.com/office/drawing/2014/main" val="3701054590"/>
                  </a:ext>
                </a:extLst>
              </a:tr>
              <a:tr h="17670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US" sz="1100" kern="10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Location of disease at enrollment </a:t>
                      </a:r>
                      <a:r>
                        <a:rPr lang="en-US" sz="1100" kern="1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+mn-cs"/>
                        </a:rPr>
                        <a:t>– n (%)</a:t>
                      </a:r>
                      <a:endParaRPr lang="en-US" sz="1100" kern="10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12700" marR="127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US" sz="1100" kern="1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12700" marR="127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endParaRPr lang="en-US" sz="1100" kern="10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2700" marR="127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endParaRPr lang="en-US" sz="1100" kern="10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2700" marR="12700" marT="0" marB="0" anchor="ctr"/>
                </a:tc>
                <a:extLst>
                  <a:ext uri="{0D108BD9-81ED-4DB2-BD59-A6C34878D82A}">
                    <a16:rowId xmlns:a16="http://schemas.microsoft.com/office/drawing/2014/main" val="1665690403"/>
                  </a:ext>
                </a:extLst>
              </a:tr>
              <a:tr h="17670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US" sz="1100" kern="10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Visceral</a:t>
                      </a:r>
                      <a:endParaRPr lang="en-US" sz="1100" kern="100" baseline="300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12700" marR="127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None/>
                      </a:pPr>
                      <a:r>
                        <a:rPr lang="en-US" sz="1100" kern="1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47 (90.4)</a:t>
                      </a:r>
                    </a:p>
                  </a:txBody>
                  <a:tcPr marL="12700" marR="127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None/>
                      </a:pPr>
                      <a:r>
                        <a:rPr lang="en-US" sz="1100" kern="1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21 (77.8)</a:t>
                      </a:r>
                    </a:p>
                  </a:txBody>
                  <a:tcPr marL="12700" marR="127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None/>
                      </a:pPr>
                      <a:r>
                        <a:rPr lang="en-US" sz="1100" kern="1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68 (86.1)</a:t>
                      </a:r>
                    </a:p>
                  </a:txBody>
                  <a:tcPr marL="12700" marR="12700" marT="0" marB="0" anchor="ctr"/>
                </a:tc>
                <a:extLst>
                  <a:ext uri="{0D108BD9-81ED-4DB2-BD59-A6C34878D82A}">
                    <a16:rowId xmlns:a16="http://schemas.microsoft.com/office/drawing/2014/main" val="1343178673"/>
                  </a:ext>
                </a:extLst>
              </a:tr>
              <a:tr h="17670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US" sz="1100" kern="10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Not Visceral</a:t>
                      </a:r>
                      <a:endParaRPr lang="en-US" sz="1100" kern="1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12700" marR="127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None/>
                      </a:pPr>
                      <a:r>
                        <a:rPr lang="en-US" sz="1100" kern="1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 (9.6)</a:t>
                      </a:r>
                    </a:p>
                  </a:txBody>
                  <a:tcPr marL="12700" marR="127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None/>
                      </a:pPr>
                      <a:r>
                        <a:rPr lang="en-US" sz="1100" kern="1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 (11.1)</a:t>
                      </a:r>
                    </a:p>
                  </a:txBody>
                  <a:tcPr marL="12700" marR="127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None/>
                      </a:pPr>
                      <a:r>
                        <a:rPr lang="en-US" sz="1100" kern="1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 (10.1)</a:t>
                      </a:r>
                    </a:p>
                  </a:txBody>
                  <a:tcPr marL="12700" marR="12700" marT="0" marB="0" anchor="ctr"/>
                </a:tc>
                <a:extLst>
                  <a:ext uri="{0D108BD9-81ED-4DB2-BD59-A6C34878D82A}">
                    <a16:rowId xmlns:a16="http://schemas.microsoft.com/office/drawing/2014/main" val="1040892762"/>
                  </a:ext>
                </a:extLst>
              </a:tr>
              <a:tr h="176707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US" sz="1100" kern="100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   Missing</a:t>
                      </a:r>
                    </a:p>
                  </a:txBody>
                  <a:tcPr marL="12700" marR="127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None/>
                      </a:pPr>
                      <a:r>
                        <a:rPr lang="en-US" sz="1100" kern="1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12700" marR="127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None/>
                      </a:pPr>
                      <a:r>
                        <a:rPr lang="en-US" sz="1100" kern="1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 (11.1)</a:t>
                      </a:r>
                    </a:p>
                  </a:txBody>
                  <a:tcPr marL="12700" marR="127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None/>
                      </a:pPr>
                      <a:r>
                        <a:rPr lang="en-US" sz="1100" kern="1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 (3.8)</a:t>
                      </a:r>
                    </a:p>
                  </a:txBody>
                  <a:tcPr marL="12700" marR="12700" marT="0" marB="0" anchor="ctr"/>
                </a:tc>
                <a:extLst>
                  <a:ext uri="{0D108BD9-81ED-4DB2-BD59-A6C34878D82A}">
                    <a16:rowId xmlns:a16="http://schemas.microsoft.com/office/drawing/2014/main" val="4233518986"/>
                  </a:ext>
                </a:extLst>
              </a:tr>
              <a:tr h="176707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US" sz="1100" kern="10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  <a:endParaRPr lang="en-US" sz="1100" kern="1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12700" marR="127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US" sz="1100" kern="1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12700" marR="127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endParaRPr lang="en-US" sz="1100" kern="10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2700" marR="127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endParaRPr lang="en-US" sz="1100" kern="10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2700" marR="12700" marT="0" marB="0" anchor="ctr"/>
                </a:tc>
                <a:extLst>
                  <a:ext uri="{0D108BD9-81ED-4DB2-BD59-A6C34878D82A}">
                    <a16:rowId xmlns:a16="http://schemas.microsoft.com/office/drawing/2014/main" val="3691424716"/>
                  </a:ext>
                </a:extLst>
              </a:tr>
              <a:tr h="17670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US" sz="1100" kern="10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Location of disease in the brain </a:t>
                      </a:r>
                      <a:r>
                        <a:rPr lang="en-US" sz="1100" kern="1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+mn-cs"/>
                        </a:rPr>
                        <a:t>– n (%)</a:t>
                      </a:r>
                      <a:endParaRPr lang="en-US" sz="1100" kern="1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12700" marR="127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US" sz="1100" kern="1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12700" marR="127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endParaRPr lang="en-US" sz="1100" kern="10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2700" marR="127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endParaRPr lang="en-US" sz="1100" kern="10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2700" marR="12700" marT="0" marB="0" anchor="ctr"/>
                </a:tc>
                <a:extLst>
                  <a:ext uri="{0D108BD9-81ED-4DB2-BD59-A6C34878D82A}">
                    <a16:rowId xmlns:a16="http://schemas.microsoft.com/office/drawing/2014/main" val="4041731505"/>
                  </a:ext>
                </a:extLst>
              </a:tr>
              <a:tr h="17670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US" sz="1100" kern="10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Yes</a:t>
                      </a:r>
                      <a:endParaRPr lang="en-US" sz="1100" kern="1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12700" marR="127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None/>
                      </a:pPr>
                      <a:r>
                        <a:rPr lang="en-US" sz="1100" kern="1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21 (40.4)</a:t>
                      </a:r>
                    </a:p>
                  </a:txBody>
                  <a:tcPr marL="12700" marR="127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None/>
                      </a:pPr>
                      <a:r>
                        <a:rPr lang="en-US" sz="1100" kern="1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 (33.3)</a:t>
                      </a:r>
                    </a:p>
                  </a:txBody>
                  <a:tcPr marL="12700" marR="127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None/>
                      </a:pPr>
                      <a:r>
                        <a:rPr lang="en-US" sz="1100" kern="1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30 (38.0)</a:t>
                      </a:r>
                    </a:p>
                  </a:txBody>
                  <a:tcPr marL="12700" marR="12700" marT="0" marB="0" anchor="ctr"/>
                </a:tc>
                <a:extLst>
                  <a:ext uri="{0D108BD9-81ED-4DB2-BD59-A6C34878D82A}">
                    <a16:rowId xmlns:a16="http://schemas.microsoft.com/office/drawing/2014/main" val="1034761746"/>
                  </a:ext>
                </a:extLst>
              </a:tr>
              <a:tr h="17670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US" sz="1100" kern="10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No</a:t>
                      </a:r>
                      <a:endParaRPr lang="en-US" sz="1100" kern="1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12700" marR="127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None/>
                      </a:pPr>
                      <a:r>
                        <a:rPr lang="en-US" sz="1100" kern="1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31 (59.6)</a:t>
                      </a:r>
                    </a:p>
                  </a:txBody>
                  <a:tcPr marL="12700" marR="127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None/>
                      </a:pPr>
                      <a:r>
                        <a:rPr lang="en-US" sz="1100" kern="1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15 (55.6)</a:t>
                      </a:r>
                    </a:p>
                  </a:txBody>
                  <a:tcPr marL="12700" marR="127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None/>
                      </a:pPr>
                      <a:r>
                        <a:rPr lang="en-US" sz="1100" kern="1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46 (58.2)</a:t>
                      </a:r>
                    </a:p>
                  </a:txBody>
                  <a:tcPr marL="12700" marR="12700" marT="0" marB="0" anchor="ctr"/>
                </a:tc>
                <a:extLst>
                  <a:ext uri="{0D108BD9-81ED-4DB2-BD59-A6C34878D82A}">
                    <a16:rowId xmlns:a16="http://schemas.microsoft.com/office/drawing/2014/main" val="4034465389"/>
                  </a:ext>
                </a:extLst>
              </a:tr>
              <a:tr h="176707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US" sz="1100" kern="10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  <a:endParaRPr lang="en-US" sz="1100" kern="1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12700" marR="127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US" sz="1100" kern="1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12700" marR="127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endParaRPr lang="en-US" sz="1100" kern="10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2700" marR="127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endParaRPr lang="en-US" sz="1100" kern="10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2700" marR="12700" marT="0" marB="0" anchor="ctr"/>
                </a:tc>
                <a:extLst>
                  <a:ext uri="{0D108BD9-81ED-4DB2-BD59-A6C34878D82A}">
                    <a16:rowId xmlns:a16="http://schemas.microsoft.com/office/drawing/2014/main" val="1117643189"/>
                  </a:ext>
                </a:extLst>
              </a:tr>
              <a:tr h="17670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US" sz="1100" kern="10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Location of disease in the liver </a:t>
                      </a:r>
                      <a:r>
                        <a:rPr lang="en-US" sz="1100" kern="1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+mn-cs"/>
                        </a:rPr>
                        <a:t>– n (%)</a:t>
                      </a:r>
                      <a:endParaRPr lang="en-US" sz="1100" kern="1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12700" marR="127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US" sz="1100" kern="1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12700" marR="127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endParaRPr lang="en-US" sz="1100" kern="10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2700" marR="127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endParaRPr lang="en-US" sz="1100" kern="10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2700" marR="12700" marT="0" marB="0" anchor="ctr"/>
                </a:tc>
                <a:extLst>
                  <a:ext uri="{0D108BD9-81ED-4DB2-BD59-A6C34878D82A}">
                    <a16:rowId xmlns:a16="http://schemas.microsoft.com/office/drawing/2014/main" val="3866866449"/>
                  </a:ext>
                </a:extLst>
              </a:tr>
              <a:tr h="17670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US" sz="1100" kern="10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Yes</a:t>
                      </a:r>
                      <a:endParaRPr lang="en-US" sz="1100" kern="10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12700" marR="127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None/>
                      </a:pPr>
                      <a:r>
                        <a:rPr lang="en-US" sz="1100" kern="1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25 (48.1)</a:t>
                      </a:r>
                    </a:p>
                  </a:txBody>
                  <a:tcPr marL="12700" marR="127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None/>
                      </a:pPr>
                      <a:r>
                        <a:rPr lang="en-US" sz="1100" kern="1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13 (48.1)</a:t>
                      </a:r>
                    </a:p>
                  </a:txBody>
                  <a:tcPr marL="12700" marR="127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None/>
                      </a:pPr>
                      <a:r>
                        <a:rPr lang="en-US" sz="1100" kern="1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38 (48.1)</a:t>
                      </a:r>
                    </a:p>
                  </a:txBody>
                  <a:tcPr marL="12700" marR="12700" marT="0" marB="0" anchor="ctr"/>
                </a:tc>
                <a:extLst>
                  <a:ext uri="{0D108BD9-81ED-4DB2-BD59-A6C34878D82A}">
                    <a16:rowId xmlns:a16="http://schemas.microsoft.com/office/drawing/2014/main" val="3647417193"/>
                  </a:ext>
                </a:extLst>
              </a:tr>
              <a:tr h="17670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US" sz="1100" kern="10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No</a:t>
                      </a:r>
                      <a:endParaRPr lang="en-US" sz="1100" kern="10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12700" marR="127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None/>
                      </a:pPr>
                      <a:r>
                        <a:rPr lang="en-US" sz="1100" kern="1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27 (51.9)</a:t>
                      </a:r>
                    </a:p>
                  </a:txBody>
                  <a:tcPr marL="12700" marR="127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None/>
                      </a:pPr>
                      <a:r>
                        <a:rPr lang="en-US" sz="1100" kern="1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11 (40.7)</a:t>
                      </a:r>
                    </a:p>
                  </a:txBody>
                  <a:tcPr marL="12700" marR="127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None/>
                      </a:pPr>
                      <a:r>
                        <a:rPr lang="en-US" sz="1100" kern="1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38 (48.1)</a:t>
                      </a:r>
                    </a:p>
                  </a:txBody>
                  <a:tcPr marL="12700" marR="12700" marT="0" marB="0" anchor="ctr"/>
                </a:tc>
                <a:extLst>
                  <a:ext uri="{0D108BD9-81ED-4DB2-BD59-A6C34878D82A}">
                    <a16:rowId xmlns:a16="http://schemas.microsoft.com/office/drawing/2014/main" val="9750982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674150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E8A88B-A7B3-2020-C05F-CEF2CCFE89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15726" y="0"/>
            <a:ext cx="11748516" cy="1028700"/>
          </a:xfrm>
        </p:spPr>
        <p:txBody>
          <a:bodyPr/>
          <a:lstStyle/>
          <a:p>
            <a:r>
              <a:rPr lang="en-US" dirty="0"/>
              <a:t>ALISCA</a:t>
            </a:r>
            <a:r>
              <a:rPr lang="en-US" baseline="30000" dirty="0"/>
              <a:t>TM</a:t>
            </a:r>
            <a:r>
              <a:rPr lang="en-US" dirty="0"/>
              <a:t>-Lung1 Summary of Prior Anti-cancer Therapy</a:t>
            </a:r>
          </a:p>
        </p:txBody>
      </p:sp>
      <p:graphicFrame>
        <p:nvGraphicFramePr>
          <p:cNvPr id="14" name="Content Placeholder 13">
            <a:extLst>
              <a:ext uri="{FF2B5EF4-FFF2-40B4-BE49-F238E27FC236}">
                <a16:creationId xmlns:a16="http://schemas.microsoft.com/office/drawing/2014/main" id="{38229E18-AE9F-6B0E-BF84-A954193C70E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22972645"/>
              </p:ext>
            </p:extLst>
          </p:nvPr>
        </p:nvGraphicFramePr>
        <p:xfrm>
          <a:off x="1203960" y="1291971"/>
          <a:ext cx="9784080" cy="4579561"/>
        </p:xfrm>
        <a:graphic>
          <a:graphicData uri="http://schemas.openxmlformats.org/drawingml/2006/table">
            <a:tbl>
              <a:tblPr firstRow="1" bandRow="1">
                <a:tableStyleId>{6E25E649-3F16-4E02-A733-19D2CDBF48F0}</a:tableStyleId>
              </a:tblPr>
              <a:tblGrid>
                <a:gridCol w="3812832">
                  <a:extLst>
                    <a:ext uri="{9D8B030D-6E8A-4147-A177-3AD203B41FA5}">
                      <a16:colId xmlns:a16="http://schemas.microsoft.com/office/drawing/2014/main" val="1353936586"/>
                    </a:ext>
                  </a:extLst>
                </a:gridCol>
                <a:gridCol w="1990416">
                  <a:extLst>
                    <a:ext uri="{9D8B030D-6E8A-4147-A177-3AD203B41FA5}">
                      <a16:colId xmlns:a16="http://schemas.microsoft.com/office/drawing/2014/main" val="3343845125"/>
                    </a:ext>
                  </a:extLst>
                </a:gridCol>
                <a:gridCol w="1990416">
                  <a:extLst>
                    <a:ext uri="{9D8B030D-6E8A-4147-A177-3AD203B41FA5}">
                      <a16:colId xmlns:a16="http://schemas.microsoft.com/office/drawing/2014/main" val="467524451"/>
                    </a:ext>
                  </a:extLst>
                </a:gridCol>
                <a:gridCol w="1990416">
                  <a:extLst>
                    <a:ext uri="{9D8B030D-6E8A-4147-A177-3AD203B41FA5}">
                      <a16:colId xmlns:a16="http://schemas.microsoft.com/office/drawing/2014/main" val="1445952424"/>
                    </a:ext>
                  </a:extLst>
                </a:gridCol>
              </a:tblGrid>
              <a:tr h="454029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US" sz="1200" b="1" kern="10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  <a:r>
                        <a:rPr lang="en-US" sz="1200" b="1" kern="10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Prior anti-cancer therapy</a:t>
                      </a:r>
                      <a:endParaRPr lang="en-US" sz="1200" kern="10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12700" marR="127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None/>
                      </a:pPr>
                      <a:r>
                        <a:rPr lang="en-US" sz="1200" kern="10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50 mg BID</a:t>
                      </a:r>
                      <a:br>
                        <a:rPr lang="en-US" sz="1200" kern="10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en-US" sz="1200" kern="10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(N=52)</a:t>
                      </a:r>
                    </a:p>
                  </a:txBody>
                  <a:tcPr marL="12700" marR="127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None/>
                      </a:pPr>
                      <a:r>
                        <a:rPr lang="en-US" sz="1200" kern="10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60 mg BID</a:t>
                      </a:r>
                      <a:br>
                        <a:rPr lang="en-US" sz="1200" kern="10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en-US" sz="1200" kern="10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(N=27)</a:t>
                      </a:r>
                    </a:p>
                  </a:txBody>
                  <a:tcPr marL="12700" marR="127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None/>
                      </a:pPr>
                      <a:r>
                        <a:rPr lang="en-US" sz="1200" kern="10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Total</a:t>
                      </a:r>
                      <a:br>
                        <a:rPr lang="en-US" sz="1200" kern="10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en-US" sz="1200" kern="10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(N=79)</a:t>
                      </a:r>
                    </a:p>
                  </a:txBody>
                  <a:tcPr marL="12700" marR="12700" marT="0" marB="0" anchor="ctr"/>
                </a:tc>
                <a:extLst>
                  <a:ext uri="{0D108BD9-81ED-4DB2-BD59-A6C34878D82A}">
                    <a16:rowId xmlns:a16="http://schemas.microsoft.com/office/drawing/2014/main" val="2168304462"/>
                  </a:ext>
                </a:extLst>
              </a:tr>
              <a:tr h="205037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endParaRPr lang="en-US" sz="1200" kern="10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12700" marR="127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endParaRPr lang="en-US" sz="1200" kern="100">
                        <a:solidFill>
                          <a:srgbClr val="000000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12700" marR="127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endParaRPr lang="en-US" sz="1200" kern="100">
                        <a:solidFill>
                          <a:srgbClr val="000000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12700" marR="127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endParaRPr lang="en-US" sz="1200" kern="100">
                        <a:solidFill>
                          <a:srgbClr val="000000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12700" marR="12700" marT="0" marB="0" anchor="ctr"/>
                </a:tc>
                <a:extLst>
                  <a:ext uri="{0D108BD9-81ED-4DB2-BD59-A6C34878D82A}">
                    <a16:rowId xmlns:a16="http://schemas.microsoft.com/office/drawing/2014/main" val="2270979618"/>
                  </a:ext>
                </a:extLst>
              </a:tr>
              <a:tr h="20503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Prior radiotherapy </a:t>
                      </a: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+mn-cs"/>
                        </a:rPr>
                        <a:t>– n (%)</a:t>
                      </a:r>
                      <a:endParaRPr lang="en-US" sz="1200" kern="10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12700" marR="127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endParaRPr lang="en-US" sz="1200" kern="100">
                        <a:solidFill>
                          <a:srgbClr val="000000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12700" marR="127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endParaRPr lang="en-US" sz="1200" kern="100">
                        <a:solidFill>
                          <a:srgbClr val="000000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12700" marR="127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endParaRPr lang="en-US" sz="1200" kern="100">
                        <a:solidFill>
                          <a:srgbClr val="000000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12700" marR="12700" marT="0" marB="0" anchor="ctr"/>
                </a:tc>
                <a:extLst>
                  <a:ext uri="{0D108BD9-81ED-4DB2-BD59-A6C34878D82A}">
                    <a16:rowId xmlns:a16="http://schemas.microsoft.com/office/drawing/2014/main" val="2637515426"/>
                  </a:ext>
                </a:extLst>
              </a:tr>
              <a:tr h="20503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No</a:t>
                      </a:r>
                      <a:endParaRPr lang="en-US" sz="1200" kern="10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12700" marR="127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+mn-cs"/>
                        </a:rPr>
                        <a:t>16 (30.8)</a:t>
                      </a:r>
                    </a:p>
                  </a:txBody>
                  <a:tcPr marL="12700" marR="127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+mn-cs"/>
                        </a:rPr>
                        <a:t>12 (44.4)</a:t>
                      </a:r>
                    </a:p>
                  </a:txBody>
                  <a:tcPr marL="12700" marR="127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+mn-cs"/>
                        </a:rPr>
                        <a:t>28 (35.4)</a:t>
                      </a:r>
                    </a:p>
                  </a:txBody>
                  <a:tcPr marL="12700" marR="12700" marT="0" marB="0" anchor="ctr"/>
                </a:tc>
                <a:extLst>
                  <a:ext uri="{0D108BD9-81ED-4DB2-BD59-A6C34878D82A}">
                    <a16:rowId xmlns:a16="http://schemas.microsoft.com/office/drawing/2014/main" val="1305487845"/>
                  </a:ext>
                </a:extLst>
              </a:tr>
              <a:tr h="20503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Yes</a:t>
                      </a:r>
                      <a:endParaRPr lang="en-US" sz="1200" kern="10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12700" marR="127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+mn-cs"/>
                        </a:rPr>
                        <a:t>36 (69.2)</a:t>
                      </a:r>
                    </a:p>
                  </a:txBody>
                  <a:tcPr marL="12700" marR="127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+mn-cs"/>
                        </a:rPr>
                        <a:t>15 (55.6)</a:t>
                      </a:r>
                    </a:p>
                  </a:txBody>
                  <a:tcPr marL="12700" marR="127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+mn-cs"/>
                        </a:rPr>
                        <a:t>51 (64.6)</a:t>
                      </a:r>
                    </a:p>
                  </a:txBody>
                  <a:tcPr marL="12700" marR="12700" marT="0" marB="0" anchor="ctr"/>
                </a:tc>
                <a:extLst>
                  <a:ext uri="{0D108BD9-81ED-4DB2-BD59-A6C34878D82A}">
                    <a16:rowId xmlns:a16="http://schemas.microsoft.com/office/drawing/2014/main" val="282839742"/>
                  </a:ext>
                </a:extLst>
              </a:tr>
              <a:tr h="205037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endParaRPr lang="en-US" sz="1200" kern="10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12700" marR="127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+mn-cs"/>
                        </a:rPr>
                        <a:t> </a:t>
                      </a:r>
                    </a:p>
                  </a:txBody>
                  <a:tcPr marL="12700" marR="127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+mn-cs"/>
                        </a:rPr>
                        <a:t> </a:t>
                      </a:r>
                    </a:p>
                  </a:txBody>
                  <a:tcPr marL="12700" marR="127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+mn-cs"/>
                        </a:rPr>
                        <a:t> </a:t>
                      </a:r>
                    </a:p>
                  </a:txBody>
                  <a:tcPr marL="12700" marR="12700" marT="0" marB="0" anchor="ctr"/>
                </a:tc>
                <a:extLst>
                  <a:ext uri="{0D108BD9-81ED-4DB2-BD59-A6C34878D82A}">
                    <a16:rowId xmlns:a16="http://schemas.microsoft.com/office/drawing/2014/main" val="373859649"/>
                  </a:ext>
                </a:extLst>
              </a:tr>
              <a:tr h="20503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Prior cancer-related surgery </a:t>
                      </a: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+mn-cs"/>
                        </a:rPr>
                        <a:t>– n (%)</a:t>
                      </a:r>
                      <a:endParaRPr lang="en-US" sz="1200" kern="10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12700" marR="127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+mn-cs"/>
                        </a:rPr>
                        <a:t> </a:t>
                      </a:r>
                    </a:p>
                  </a:txBody>
                  <a:tcPr marL="12700" marR="127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+mn-cs"/>
                        </a:rPr>
                        <a:t> </a:t>
                      </a:r>
                    </a:p>
                  </a:txBody>
                  <a:tcPr marL="12700" marR="127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+mn-cs"/>
                        </a:rPr>
                        <a:t> </a:t>
                      </a:r>
                    </a:p>
                  </a:txBody>
                  <a:tcPr marL="12700" marR="12700" marT="0" marB="0" anchor="ctr"/>
                </a:tc>
                <a:extLst>
                  <a:ext uri="{0D108BD9-81ED-4DB2-BD59-A6C34878D82A}">
                    <a16:rowId xmlns:a16="http://schemas.microsoft.com/office/drawing/2014/main" val="2834587217"/>
                  </a:ext>
                </a:extLst>
              </a:tr>
              <a:tr h="20503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No</a:t>
                      </a:r>
                      <a:endParaRPr lang="en-US" sz="1200" kern="10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12700" marR="127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+mn-cs"/>
                        </a:rPr>
                        <a:t>44 (84.6)</a:t>
                      </a:r>
                    </a:p>
                  </a:txBody>
                  <a:tcPr marL="12700" marR="127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+mn-cs"/>
                        </a:rPr>
                        <a:t>25 (92.6)</a:t>
                      </a:r>
                    </a:p>
                  </a:txBody>
                  <a:tcPr marL="12700" marR="127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+mn-cs"/>
                        </a:rPr>
                        <a:t>69 (87.3)</a:t>
                      </a:r>
                    </a:p>
                  </a:txBody>
                  <a:tcPr marL="12700" marR="12700" marT="0" marB="0" anchor="ctr"/>
                </a:tc>
                <a:extLst>
                  <a:ext uri="{0D108BD9-81ED-4DB2-BD59-A6C34878D82A}">
                    <a16:rowId xmlns:a16="http://schemas.microsoft.com/office/drawing/2014/main" val="2714402143"/>
                  </a:ext>
                </a:extLst>
              </a:tr>
              <a:tr h="20503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Yes</a:t>
                      </a:r>
                      <a:endParaRPr lang="en-US" sz="1200" kern="10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12700" marR="127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+mn-cs"/>
                        </a:rPr>
                        <a:t>8 (15.4)</a:t>
                      </a:r>
                    </a:p>
                  </a:txBody>
                  <a:tcPr marL="12700" marR="127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+mn-cs"/>
                        </a:rPr>
                        <a:t>2 (7.4)</a:t>
                      </a:r>
                    </a:p>
                  </a:txBody>
                  <a:tcPr marL="12700" marR="127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+mn-cs"/>
                        </a:rPr>
                        <a:t>10 (12.7)</a:t>
                      </a:r>
                    </a:p>
                  </a:txBody>
                  <a:tcPr marL="12700" marR="12700" marT="0" marB="0" anchor="ctr"/>
                </a:tc>
                <a:extLst>
                  <a:ext uri="{0D108BD9-81ED-4DB2-BD59-A6C34878D82A}">
                    <a16:rowId xmlns:a16="http://schemas.microsoft.com/office/drawing/2014/main" val="1427619804"/>
                  </a:ext>
                </a:extLst>
              </a:tr>
              <a:tr h="205037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endParaRPr lang="en-US" sz="1200" kern="10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12700" marR="127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+mn-cs"/>
                        </a:rPr>
                        <a:t> </a:t>
                      </a:r>
                    </a:p>
                  </a:txBody>
                  <a:tcPr marL="12700" marR="127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+mn-cs"/>
                        </a:rPr>
                        <a:t> </a:t>
                      </a:r>
                    </a:p>
                  </a:txBody>
                  <a:tcPr marL="12700" marR="127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+mn-cs"/>
                        </a:rPr>
                        <a:t> </a:t>
                      </a:r>
                    </a:p>
                  </a:txBody>
                  <a:tcPr marL="12700" marR="12700" marT="0" marB="0" anchor="ctr"/>
                </a:tc>
                <a:extLst>
                  <a:ext uri="{0D108BD9-81ED-4DB2-BD59-A6C34878D82A}">
                    <a16:rowId xmlns:a16="http://schemas.microsoft.com/office/drawing/2014/main" val="1452345945"/>
                  </a:ext>
                </a:extLst>
              </a:tr>
              <a:tr h="20503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Prior anti-cancer medication </a:t>
                      </a: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+mn-cs"/>
                        </a:rPr>
                        <a:t>– n (%)</a:t>
                      </a:r>
                      <a:endParaRPr lang="en-US" sz="1200" kern="10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12700" marR="127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+mn-cs"/>
                        </a:rPr>
                        <a:t> </a:t>
                      </a:r>
                    </a:p>
                  </a:txBody>
                  <a:tcPr marL="12700" marR="127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+mn-cs"/>
                        </a:rPr>
                        <a:t> </a:t>
                      </a:r>
                    </a:p>
                  </a:txBody>
                  <a:tcPr marL="12700" marR="127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+mn-cs"/>
                        </a:rPr>
                        <a:t> </a:t>
                      </a:r>
                    </a:p>
                  </a:txBody>
                  <a:tcPr marL="12700" marR="12700" marT="0" marB="0" anchor="ctr"/>
                </a:tc>
                <a:extLst>
                  <a:ext uri="{0D108BD9-81ED-4DB2-BD59-A6C34878D82A}">
                    <a16:rowId xmlns:a16="http://schemas.microsoft.com/office/drawing/2014/main" val="2000845719"/>
                  </a:ext>
                </a:extLst>
              </a:tr>
              <a:tr h="20503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No</a:t>
                      </a:r>
                      <a:endParaRPr lang="en-US" sz="1200" kern="10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12700" marR="127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+mn-cs"/>
                        </a:rPr>
                        <a:t>0</a:t>
                      </a:r>
                    </a:p>
                  </a:txBody>
                  <a:tcPr marL="12700" marR="127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+mn-cs"/>
                        </a:rPr>
                        <a:t>1 (3.7)</a:t>
                      </a:r>
                    </a:p>
                  </a:txBody>
                  <a:tcPr marL="12700" marR="127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+mn-cs"/>
                        </a:rPr>
                        <a:t>1 (1.3)</a:t>
                      </a:r>
                    </a:p>
                  </a:txBody>
                  <a:tcPr marL="12700" marR="12700" marT="0" marB="0" anchor="ctr"/>
                </a:tc>
                <a:extLst>
                  <a:ext uri="{0D108BD9-81ED-4DB2-BD59-A6C34878D82A}">
                    <a16:rowId xmlns:a16="http://schemas.microsoft.com/office/drawing/2014/main" val="3240942891"/>
                  </a:ext>
                </a:extLst>
              </a:tr>
              <a:tr h="20503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Yes</a:t>
                      </a:r>
                      <a:endParaRPr lang="en-US" sz="1200" kern="10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12700" marR="127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+mn-cs"/>
                        </a:rPr>
                        <a:t>52 (100.0)</a:t>
                      </a:r>
                    </a:p>
                  </a:txBody>
                  <a:tcPr marL="12700" marR="127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+mn-cs"/>
                        </a:rPr>
                        <a:t>26 (96.3)</a:t>
                      </a:r>
                    </a:p>
                  </a:txBody>
                  <a:tcPr marL="12700" marR="127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+mn-cs"/>
                        </a:rPr>
                        <a:t>78 (98.7)</a:t>
                      </a:r>
                    </a:p>
                  </a:txBody>
                  <a:tcPr marL="12700" marR="12700" marT="0" marB="0" anchor="ctr"/>
                </a:tc>
                <a:extLst>
                  <a:ext uri="{0D108BD9-81ED-4DB2-BD59-A6C34878D82A}">
                    <a16:rowId xmlns:a16="http://schemas.microsoft.com/office/drawing/2014/main" val="1698984618"/>
                  </a:ext>
                </a:extLst>
              </a:tr>
              <a:tr h="205037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endParaRPr lang="en-US" sz="1200" kern="10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12700" marR="127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endParaRPr lang="en-US" sz="1200" kern="100">
                        <a:solidFill>
                          <a:srgbClr val="000000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12700" marR="127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endParaRPr lang="en-US" sz="1200" kern="100">
                        <a:solidFill>
                          <a:srgbClr val="000000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12700" marR="127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endParaRPr lang="en-US" sz="1200" kern="100">
                        <a:solidFill>
                          <a:srgbClr val="000000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12700" marR="12700" marT="0" marB="0" anchor="ctr"/>
                </a:tc>
                <a:extLst>
                  <a:ext uri="{0D108BD9-81ED-4DB2-BD59-A6C34878D82A}">
                    <a16:rowId xmlns:a16="http://schemas.microsoft.com/office/drawing/2014/main" val="3638306673"/>
                  </a:ext>
                </a:extLst>
              </a:tr>
              <a:tr h="20503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Prior platinum based chemotherapy </a:t>
                      </a:r>
                      <a:endParaRPr lang="en-US" sz="1200" kern="10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12700" marR="127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+mn-cs"/>
                        </a:rPr>
                        <a:t>52 (100.0)</a:t>
                      </a:r>
                    </a:p>
                  </a:txBody>
                  <a:tcPr marL="12700" marR="127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+mn-cs"/>
                        </a:rPr>
                        <a:t>24 (92.3)</a:t>
                      </a:r>
                    </a:p>
                  </a:txBody>
                  <a:tcPr marL="12700" marR="127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+mn-cs"/>
                        </a:rPr>
                        <a:t>76 (97.4)</a:t>
                      </a:r>
                    </a:p>
                  </a:txBody>
                  <a:tcPr marL="12700" marR="12700" marT="0" marB="0" anchor="ctr"/>
                </a:tc>
                <a:extLst>
                  <a:ext uri="{0D108BD9-81ED-4DB2-BD59-A6C34878D82A}">
                    <a16:rowId xmlns:a16="http://schemas.microsoft.com/office/drawing/2014/main" val="2407408347"/>
                  </a:ext>
                </a:extLst>
              </a:tr>
              <a:tr h="205037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endParaRPr lang="en-US" sz="1200" kern="10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12700" marR="127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endParaRPr lang="en-US" sz="1200" kern="100">
                        <a:solidFill>
                          <a:srgbClr val="000000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12700" marR="127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endParaRPr lang="en-US" sz="1200" kern="100">
                        <a:solidFill>
                          <a:srgbClr val="000000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12700" marR="127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endParaRPr lang="en-US" sz="1200" kern="100">
                        <a:solidFill>
                          <a:srgbClr val="000000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12700" marR="12700" marT="0" marB="0" anchor="ctr"/>
                </a:tc>
                <a:extLst>
                  <a:ext uri="{0D108BD9-81ED-4DB2-BD59-A6C34878D82A}">
                    <a16:rowId xmlns:a16="http://schemas.microsoft.com/office/drawing/2014/main" val="1145672011"/>
                  </a:ext>
                </a:extLst>
              </a:tr>
              <a:tr h="20503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Prior immunotherapy </a:t>
                      </a:r>
                      <a:endParaRPr lang="en-US" sz="1200" kern="10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12700" marR="127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+mn-cs"/>
                        </a:rPr>
                        <a:t>52 (100.0)</a:t>
                      </a:r>
                    </a:p>
                  </a:txBody>
                  <a:tcPr marL="12700" marR="127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+mn-cs"/>
                        </a:rPr>
                        <a:t>24 (92.3)</a:t>
                      </a:r>
                    </a:p>
                  </a:txBody>
                  <a:tcPr marL="12700" marR="127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+mn-cs"/>
                        </a:rPr>
                        <a:t>76 (97.4)</a:t>
                      </a:r>
                    </a:p>
                  </a:txBody>
                  <a:tcPr marL="12700" marR="12700" marT="0" marB="0" anchor="ctr"/>
                </a:tc>
                <a:extLst>
                  <a:ext uri="{0D108BD9-81ED-4DB2-BD59-A6C34878D82A}">
                    <a16:rowId xmlns:a16="http://schemas.microsoft.com/office/drawing/2014/main" val="3239152623"/>
                  </a:ext>
                </a:extLst>
              </a:tr>
              <a:tr h="205037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endParaRPr lang="en-US" sz="1200" kern="10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12700" marR="127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endParaRPr lang="en-US" sz="1200" kern="100">
                        <a:solidFill>
                          <a:srgbClr val="000000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12700" marR="127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endParaRPr lang="en-US" sz="1200" kern="100">
                        <a:solidFill>
                          <a:srgbClr val="000000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12700" marR="127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endParaRPr lang="en-US" sz="1200" kern="100">
                        <a:solidFill>
                          <a:srgbClr val="000000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12700" marR="12700" marT="0" marB="0" anchor="ctr"/>
                </a:tc>
                <a:extLst>
                  <a:ext uri="{0D108BD9-81ED-4DB2-BD59-A6C34878D82A}">
                    <a16:rowId xmlns:a16="http://schemas.microsoft.com/office/drawing/2014/main" val="3339138787"/>
                  </a:ext>
                </a:extLst>
              </a:tr>
              <a:tr h="20503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Prior number of treatment regimens </a:t>
                      </a: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+mn-cs"/>
                        </a:rPr>
                        <a:t>– n (%)</a:t>
                      </a:r>
                      <a:endParaRPr lang="en-US" sz="1200" kern="10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12700" marR="127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endParaRPr lang="en-US" sz="1200" kern="100">
                        <a:solidFill>
                          <a:srgbClr val="000000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12700" marR="127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endParaRPr lang="en-US" sz="1200" kern="100">
                        <a:solidFill>
                          <a:srgbClr val="000000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12700" marR="127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endParaRPr lang="en-US" sz="1200" kern="100">
                        <a:solidFill>
                          <a:srgbClr val="000000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12700" marR="12700" marT="0" marB="0" anchor="ctr"/>
                </a:tc>
                <a:extLst>
                  <a:ext uri="{0D108BD9-81ED-4DB2-BD59-A6C34878D82A}">
                    <a16:rowId xmlns:a16="http://schemas.microsoft.com/office/drawing/2014/main" val="4266680576"/>
                  </a:ext>
                </a:extLst>
              </a:tr>
              <a:tr h="21743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1</a:t>
                      </a:r>
                      <a:endParaRPr lang="en-US" sz="1200" kern="10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12700" marR="127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+mn-cs"/>
                        </a:rPr>
                        <a:t>40 (76.9)</a:t>
                      </a:r>
                    </a:p>
                  </a:txBody>
                  <a:tcPr marL="12700" marR="127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+mn-cs"/>
                        </a:rPr>
                        <a:t>16 (59.3)</a:t>
                      </a:r>
                    </a:p>
                  </a:txBody>
                  <a:tcPr marL="12700" marR="127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+mn-cs"/>
                        </a:rPr>
                        <a:t>56 (70.9)</a:t>
                      </a:r>
                    </a:p>
                  </a:txBody>
                  <a:tcPr marL="12700" marR="12700" marT="0" marB="0" anchor="ctr"/>
                </a:tc>
                <a:extLst>
                  <a:ext uri="{0D108BD9-81ED-4DB2-BD59-A6C34878D82A}">
                    <a16:rowId xmlns:a16="http://schemas.microsoft.com/office/drawing/2014/main" val="1924688905"/>
                  </a:ext>
                </a:extLst>
              </a:tr>
              <a:tr h="21743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2</a:t>
                      </a:r>
                      <a:endParaRPr lang="en-US" sz="1200" kern="10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12700" marR="127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+mn-cs"/>
                        </a:rPr>
                        <a:t>12 (23.1)</a:t>
                      </a:r>
                    </a:p>
                  </a:txBody>
                  <a:tcPr marL="12700" marR="127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+mn-cs"/>
                        </a:rPr>
                        <a:t>10 (37.0)</a:t>
                      </a:r>
                    </a:p>
                  </a:txBody>
                  <a:tcPr marL="12700" marR="127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+mn-cs"/>
                        </a:rPr>
                        <a:t>22 (27.8)</a:t>
                      </a:r>
                    </a:p>
                  </a:txBody>
                  <a:tcPr marL="12700" marR="12700" marT="0" marB="0" anchor="ctr"/>
                </a:tc>
                <a:extLst>
                  <a:ext uri="{0D108BD9-81ED-4DB2-BD59-A6C34878D82A}">
                    <a16:rowId xmlns:a16="http://schemas.microsoft.com/office/drawing/2014/main" val="139974898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249048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27D160F3-117F-CC85-C9FB-C82078DB683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722193" y="2227274"/>
            <a:ext cx="4695436" cy="1470025"/>
          </a:xfrm>
        </p:spPr>
        <p:txBody>
          <a:bodyPr/>
          <a:lstStyle/>
          <a:p>
            <a:r>
              <a:rPr lang="en-US" dirty="0"/>
              <a:t>Safety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1CDB0E58-4784-A156-A4D6-4F35EEF66B2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31030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49031B63-A08D-8F56-E9C9-F1CAA0CCF5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29383" y="0"/>
            <a:ext cx="11748516" cy="1028700"/>
          </a:xfrm>
        </p:spPr>
        <p:txBody>
          <a:bodyPr/>
          <a:lstStyle/>
          <a:p>
            <a:r>
              <a:rPr lang="en-US" dirty="0"/>
              <a:t>ALISCA</a:t>
            </a:r>
            <a:r>
              <a:rPr lang="en-US" baseline="30000" dirty="0"/>
              <a:t>TM</a:t>
            </a:r>
            <a:r>
              <a:rPr lang="en-US" dirty="0"/>
              <a:t>-Lung1 Incidence of TEAEs – All Grades</a:t>
            </a: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5334C2B8-ACEF-E1C4-1021-C1FB54E675F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20124712"/>
              </p:ext>
            </p:extLst>
          </p:nvPr>
        </p:nvGraphicFramePr>
        <p:xfrm>
          <a:off x="946556" y="1427834"/>
          <a:ext cx="9784081" cy="3017520"/>
        </p:xfrm>
        <a:graphic>
          <a:graphicData uri="http://schemas.openxmlformats.org/drawingml/2006/table">
            <a:tbl>
              <a:tblPr firstRow="1" bandRow="1">
                <a:tableStyleId>{6E25E649-3F16-4E02-A733-19D2CDBF48F0}</a:tableStyleId>
              </a:tblPr>
              <a:tblGrid>
                <a:gridCol w="3405988">
                  <a:extLst>
                    <a:ext uri="{9D8B030D-6E8A-4147-A177-3AD203B41FA5}">
                      <a16:colId xmlns:a16="http://schemas.microsoft.com/office/drawing/2014/main" val="4221235273"/>
                    </a:ext>
                  </a:extLst>
                </a:gridCol>
                <a:gridCol w="2126031">
                  <a:extLst>
                    <a:ext uri="{9D8B030D-6E8A-4147-A177-3AD203B41FA5}">
                      <a16:colId xmlns:a16="http://schemas.microsoft.com/office/drawing/2014/main" val="1907271253"/>
                    </a:ext>
                  </a:extLst>
                </a:gridCol>
                <a:gridCol w="2126031">
                  <a:extLst>
                    <a:ext uri="{9D8B030D-6E8A-4147-A177-3AD203B41FA5}">
                      <a16:colId xmlns:a16="http://schemas.microsoft.com/office/drawing/2014/main" val="1743919827"/>
                    </a:ext>
                  </a:extLst>
                </a:gridCol>
                <a:gridCol w="2126031">
                  <a:extLst>
                    <a:ext uri="{9D8B030D-6E8A-4147-A177-3AD203B41FA5}">
                      <a16:colId xmlns:a16="http://schemas.microsoft.com/office/drawing/2014/main" val="1645314114"/>
                    </a:ext>
                  </a:extLst>
                </a:gridCol>
              </a:tblGrid>
              <a:tr h="548640">
                <a:tc>
                  <a:txBody>
                    <a:bodyPr/>
                    <a:lstStyle/>
                    <a:p>
                      <a:endParaRPr lang="en-US" sz="120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None/>
                      </a:pPr>
                      <a:r>
                        <a:rPr lang="en-US" sz="1200" kern="10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50 mg BID</a:t>
                      </a:r>
                      <a:br>
                        <a:rPr lang="en-US" sz="1200" kern="10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en-US" sz="1200" kern="10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(N=52)</a:t>
                      </a:r>
                    </a:p>
                  </a:txBody>
                  <a:tcPr marL="12700" marR="127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None/>
                      </a:pPr>
                      <a:r>
                        <a:rPr lang="en-US" sz="1200" kern="10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60 mg BID</a:t>
                      </a:r>
                      <a:br>
                        <a:rPr lang="en-US" sz="1200" kern="10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en-US" sz="1200" kern="10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(N=27)</a:t>
                      </a:r>
                    </a:p>
                  </a:txBody>
                  <a:tcPr marL="12700" marR="127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None/>
                      </a:pPr>
                      <a:r>
                        <a:rPr lang="en-US" sz="1200" kern="10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Total</a:t>
                      </a:r>
                      <a:br>
                        <a:rPr lang="en-US" sz="1200" kern="10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en-US" sz="1200" kern="10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(N=79)</a:t>
                      </a:r>
                    </a:p>
                  </a:txBody>
                  <a:tcPr marL="12700" marR="12700" marT="0" marB="0" anchor="ctr"/>
                </a:tc>
                <a:extLst>
                  <a:ext uri="{0D108BD9-81ED-4DB2-BD59-A6C34878D82A}">
                    <a16:rowId xmlns:a16="http://schemas.microsoft.com/office/drawing/2014/main" val="1178555217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+mn-cs"/>
                        </a:rPr>
                        <a:t>Subjects with at Least 1 Reported AE - n (%)</a:t>
                      </a:r>
                    </a:p>
                  </a:txBody>
                  <a:tcPr marL="12700" marR="127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+mn-cs"/>
                        </a:rPr>
                        <a:t>21 (40.4)</a:t>
                      </a:r>
                    </a:p>
                  </a:txBody>
                  <a:tcPr marL="12700" marR="127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+mn-cs"/>
                        </a:rPr>
                        <a:t>19 (70.4)</a:t>
                      </a:r>
                    </a:p>
                  </a:txBody>
                  <a:tcPr marL="12700" marR="127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+mn-cs"/>
                        </a:rPr>
                        <a:t>40 (50.6)</a:t>
                      </a:r>
                    </a:p>
                  </a:txBody>
                  <a:tcPr marL="12700" marR="12700" marT="0" marB="0" anchor="ctr"/>
                </a:tc>
                <a:extLst>
                  <a:ext uri="{0D108BD9-81ED-4DB2-BD59-A6C34878D82A}">
                    <a16:rowId xmlns:a16="http://schemas.microsoft.com/office/drawing/2014/main" val="1858635264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None/>
                      </a:pPr>
                      <a:endParaRPr lang="en-US" sz="1200" kern="100">
                        <a:solidFill>
                          <a:srgbClr val="000000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12700" marR="127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None/>
                      </a:pPr>
                      <a:endParaRPr lang="en-US" sz="1200" kern="100">
                        <a:solidFill>
                          <a:srgbClr val="000000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12700" marR="127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None/>
                      </a:pPr>
                      <a:endParaRPr lang="en-US" sz="1200" kern="100">
                        <a:solidFill>
                          <a:srgbClr val="000000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12700" marR="127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None/>
                      </a:pPr>
                      <a:endParaRPr lang="en-US" sz="1200" kern="100">
                        <a:solidFill>
                          <a:srgbClr val="000000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12700" marR="12700" marT="0" marB="0" anchor="ctr"/>
                </a:tc>
                <a:extLst>
                  <a:ext uri="{0D108BD9-81ED-4DB2-BD59-A6C34878D82A}">
                    <a16:rowId xmlns:a16="http://schemas.microsoft.com/office/drawing/2014/main" val="1372432696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+mn-cs"/>
                        </a:rPr>
                        <a:t>Neutropenia</a:t>
                      </a:r>
                    </a:p>
                  </a:txBody>
                  <a:tcPr marL="12700" marR="127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+mn-cs"/>
                        </a:rPr>
                        <a:t>10 (19.2)</a:t>
                      </a:r>
                    </a:p>
                  </a:txBody>
                  <a:tcPr marL="12700" marR="127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+mn-cs"/>
                        </a:rPr>
                        <a:t>6 (22.2)</a:t>
                      </a:r>
                    </a:p>
                  </a:txBody>
                  <a:tcPr marL="12700" marR="127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+mn-cs"/>
                        </a:rPr>
                        <a:t>16 (20.3)</a:t>
                      </a:r>
                    </a:p>
                  </a:txBody>
                  <a:tcPr marL="12700" marR="12700" marT="0" marB="0" anchor="ctr"/>
                </a:tc>
                <a:extLst>
                  <a:ext uri="{0D108BD9-81ED-4DB2-BD59-A6C34878D82A}">
                    <a16:rowId xmlns:a16="http://schemas.microsoft.com/office/drawing/2014/main" val="75549934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+mn-cs"/>
                        </a:rPr>
                        <a:t>Febrile neutropenia</a:t>
                      </a:r>
                    </a:p>
                  </a:txBody>
                  <a:tcPr marL="12700" marR="127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+mn-cs"/>
                        </a:rPr>
                        <a:t>2 (3.8)</a:t>
                      </a:r>
                    </a:p>
                  </a:txBody>
                  <a:tcPr marL="12700" marR="127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+mn-cs"/>
                        </a:rPr>
                        <a:t>2 (7.4)</a:t>
                      </a:r>
                    </a:p>
                  </a:txBody>
                  <a:tcPr marL="12700" marR="127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+mn-cs"/>
                        </a:rPr>
                        <a:t>4 (5.1)</a:t>
                      </a:r>
                    </a:p>
                  </a:txBody>
                  <a:tcPr marL="12700" marR="12700" marT="0" marB="0" anchor="ctr"/>
                </a:tc>
                <a:extLst>
                  <a:ext uri="{0D108BD9-81ED-4DB2-BD59-A6C34878D82A}">
                    <a16:rowId xmlns:a16="http://schemas.microsoft.com/office/drawing/2014/main" val="2803343161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+mn-cs"/>
                        </a:rPr>
                        <a:t>Thrombocytopenia</a:t>
                      </a:r>
                    </a:p>
                  </a:txBody>
                  <a:tcPr marL="12700" marR="127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+mn-cs"/>
                        </a:rPr>
                        <a:t>4 (7.7)</a:t>
                      </a:r>
                    </a:p>
                  </a:txBody>
                  <a:tcPr marL="12700" marR="127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+mn-cs"/>
                        </a:rPr>
                        <a:t>4 (14.8)</a:t>
                      </a:r>
                    </a:p>
                  </a:txBody>
                  <a:tcPr marL="12700" marR="127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+mn-cs"/>
                        </a:rPr>
                        <a:t>8 (10.1)</a:t>
                      </a:r>
                    </a:p>
                  </a:txBody>
                  <a:tcPr marL="12700" marR="12700" marT="0" marB="0" anchor="ctr"/>
                </a:tc>
                <a:extLst>
                  <a:ext uri="{0D108BD9-81ED-4DB2-BD59-A6C34878D82A}">
                    <a16:rowId xmlns:a16="http://schemas.microsoft.com/office/drawing/2014/main" val="3061160119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+mn-cs"/>
                        </a:rPr>
                        <a:t>Anemia</a:t>
                      </a:r>
                    </a:p>
                  </a:txBody>
                  <a:tcPr marL="12700" marR="127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+mn-cs"/>
                        </a:rPr>
                        <a:t>15 (28.8)</a:t>
                      </a:r>
                    </a:p>
                  </a:txBody>
                  <a:tcPr marL="12700" marR="127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+mn-cs"/>
                        </a:rPr>
                        <a:t>7 (25.9)</a:t>
                      </a:r>
                    </a:p>
                  </a:txBody>
                  <a:tcPr marL="12700" marR="127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+mn-cs"/>
                        </a:rPr>
                        <a:t>22 (27.8)</a:t>
                      </a:r>
                    </a:p>
                  </a:txBody>
                  <a:tcPr marL="12700" marR="12700" marT="0" marB="0" anchor="ctr"/>
                </a:tc>
                <a:extLst>
                  <a:ext uri="{0D108BD9-81ED-4DB2-BD59-A6C34878D82A}">
                    <a16:rowId xmlns:a16="http://schemas.microsoft.com/office/drawing/2014/main" val="4045066906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+mn-cs"/>
                        </a:rPr>
                        <a:t>Diarrhea</a:t>
                      </a:r>
                    </a:p>
                  </a:txBody>
                  <a:tcPr marL="12700" marR="127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+mn-cs"/>
                        </a:rPr>
                        <a:t>12 (23.1)</a:t>
                      </a:r>
                    </a:p>
                  </a:txBody>
                  <a:tcPr marL="12700" marR="127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+mn-cs"/>
                        </a:rPr>
                        <a:t>11 (40.7)</a:t>
                      </a:r>
                    </a:p>
                  </a:txBody>
                  <a:tcPr marL="12700" marR="127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+mn-cs"/>
                        </a:rPr>
                        <a:t>23 (29.1)</a:t>
                      </a:r>
                    </a:p>
                  </a:txBody>
                  <a:tcPr marL="12700" marR="12700" marT="0" marB="0" anchor="ctr"/>
                </a:tc>
                <a:extLst>
                  <a:ext uri="{0D108BD9-81ED-4DB2-BD59-A6C34878D82A}">
                    <a16:rowId xmlns:a16="http://schemas.microsoft.com/office/drawing/2014/main" val="3927312523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+mn-cs"/>
                        </a:rPr>
                        <a:t>Stomatitis</a:t>
                      </a:r>
                    </a:p>
                  </a:txBody>
                  <a:tcPr marL="12700" marR="127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+mn-cs"/>
                        </a:rPr>
                        <a:t>8 (15.4)</a:t>
                      </a:r>
                    </a:p>
                  </a:txBody>
                  <a:tcPr marL="12700" marR="127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+mn-cs"/>
                        </a:rPr>
                        <a:t>9 (33.3)</a:t>
                      </a:r>
                    </a:p>
                  </a:txBody>
                  <a:tcPr marL="12700" marR="127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+mn-cs"/>
                        </a:rPr>
                        <a:t>17 (21.5)</a:t>
                      </a:r>
                    </a:p>
                  </a:txBody>
                  <a:tcPr marL="12700" marR="12700" marT="0" marB="0" anchor="ctr"/>
                </a:tc>
                <a:extLst>
                  <a:ext uri="{0D108BD9-81ED-4DB2-BD59-A6C34878D82A}">
                    <a16:rowId xmlns:a16="http://schemas.microsoft.com/office/drawing/2014/main" val="3496756576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+mn-cs"/>
                        </a:rPr>
                        <a:t>Somnolence</a:t>
                      </a:r>
                    </a:p>
                  </a:txBody>
                  <a:tcPr marL="12700" marR="127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+mn-cs"/>
                        </a:rPr>
                        <a:t>1 (1.9)</a:t>
                      </a:r>
                    </a:p>
                  </a:txBody>
                  <a:tcPr marL="12700" marR="127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+mn-cs"/>
                        </a:rPr>
                        <a:t>1 (3.7)</a:t>
                      </a:r>
                    </a:p>
                  </a:txBody>
                  <a:tcPr marL="12700" marR="127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+mn-cs"/>
                        </a:rPr>
                        <a:t>2 (2.5)</a:t>
                      </a:r>
                    </a:p>
                  </a:txBody>
                  <a:tcPr marL="12700" marR="12700" marT="0" marB="0" anchor="ctr"/>
                </a:tc>
                <a:extLst>
                  <a:ext uri="{0D108BD9-81ED-4DB2-BD59-A6C34878D82A}">
                    <a16:rowId xmlns:a16="http://schemas.microsoft.com/office/drawing/2014/main" val="104013506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25619689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msolcBQbRtCpuPG4.EiIlQ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puma theme">
  <a:themeElements>
    <a:clrScheme name="PUMA MA">
      <a:dk1>
        <a:sysClr val="windowText" lastClr="000000"/>
      </a:dk1>
      <a:lt1>
        <a:sysClr val="window" lastClr="FFFFFF"/>
      </a:lt1>
      <a:dk2>
        <a:srgbClr val="04617B"/>
      </a:dk2>
      <a:lt2>
        <a:srgbClr val="CFDDE6"/>
      </a:lt2>
      <a:accent1>
        <a:srgbClr val="4176A0"/>
      </a:accent1>
      <a:accent2>
        <a:srgbClr val="E5E7E6"/>
      </a:accent2>
      <a:accent3>
        <a:srgbClr val="CFDDE6"/>
      </a:accent3>
      <a:accent4>
        <a:srgbClr val="FDB71A"/>
      </a:accent4>
      <a:accent5>
        <a:srgbClr val="A5C249"/>
      </a:accent5>
      <a:accent6>
        <a:srgbClr val="99C1F1"/>
      </a:accent6>
      <a:hlink>
        <a:srgbClr val="FDB71A"/>
      </a:hlink>
      <a:folHlink>
        <a:srgbClr val="85DFD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 w="12700">
          <a:solidFill>
            <a:schemeClr val="bg1">
              <a:lumMod val="50000"/>
            </a:schemeClr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tx1"/>
          </a:solidFill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>
          <a:defRPr sz="900" dirty="0" smtClean="0">
            <a:solidFill>
              <a:schemeClr val="tx1">
                <a:lumMod val="65000"/>
                <a:lumOff val="35000"/>
              </a:schemeClr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puma theme" id="{7C93B296-86E7-42E5-9614-D6ABFB69BA11}" vid="{213890C2-5490-4126-9C0F-434BE51E6365}"/>
    </a:ext>
  </a:extLst>
</a:theme>
</file>

<file path=ppt/theme/theme2.xml><?xml version="1.0" encoding="utf-8"?>
<a:theme xmlns:a="http://schemas.openxmlformats.org/drawingml/2006/main" name="2_Puma template 1">
  <a:themeElements>
    <a:clrScheme name="PUMA MA">
      <a:dk1>
        <a:sysClr val="windowText" lastClr="000000"/>
      </a:dk1>
      <a:lt1>
        <a:sysClr val="window" lastClr="FFFFFF"/>
      </a:lt1>
      <a:dk2>
        <a:srgbClr val="04617B"/>
      </a:dk2>
      <a:lt2>
        <a:srgbClr val="CFDDE6"/>
      </a:lt2>
      <a:accent1>
        <a:srgbClr val="4176A0"/>
      </a:accent1>
      <a:accent2>
        <a:srgbClr val="E5E7E6"/>
      </a:accent2>
      <a:accent3>
        <a:srgbClr val="CFDDE6"/>
      </a:accent3>
      <a:accent4>
        <a:srgbClr val="FDB71A"/>
      </a:accent4>
      <a:accent5>
        <a:srgbClr val="A5C249"/>
      </a:accent5>
      <a:accent6>
        <a:srgbClr val="99C1F1"/>
      </a:accent6>
      <a:hlink>
        <a:srgbClr val="FDB71A"/>
      </a:hlink>
      <a:folHlink>
        <a:srgbClr val="85DFD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 w="12700">
          <a:solidFill>
            <a:schemeClr val="bg1">
              <a:lumMod val="50000"/>
            </a:schemeClr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tx1"/>
          </a:solidFill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>
          <a:defRPr sz="900" dirty="0" smtClean="0">
            <a:solidFill>
              <a:schemeClr val="tx1">
                <a:lumMod val="65000"/>
                <a:lumOff val="35000"/>
              </a:schemeClr>
            </a:solidFill>
          </a:defRPr>
        </a:defPPr>
      </a:lstStyle>
    </a:tx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29FE591B4DE864584FFF1762DCF4000" ma:contentTypeVersion="12" ma:contentTypeDescription="Create a new document." ma:contentTypeScope="" ma:versionID="35f6a068e0485099e8fca720bbaa2604">
  <xsd:schema xmlns:xsd="http://www.w3.org/2001/XMLSchema" xmlns:xs="http://www.w3.org/2001/XMLSchema" xmlns:p="http://schemas.microsoft.com/office/2006/metadata/properties" xmlns:ns2="a3f3818c-0762-4940-99c7-72fea57547d9" xmlns:ns3="6af055a3-158c-419c-99de-f7f1d419df95" targetNamespace="http://schemas.microsoft.com/office/2006/metadata/properties" ma:root="true" ma:fieldsID="860a77bc36da6406e5817f0a3d8ce6ea" ns2:_="" ns3:_="">
    <xsd:import namespace="a3f3818c-0762-4940-99c7-72fea57547d9"/>
    <xsd:import namespace="6af055a3-158c-419c-99de-f7f1d419df9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3f3818c-0762-4940-99c7-72fea57547d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6" nillable="true" ma:taxonomy="true" ma:internalName="lcf76f155ced4ddcb4097134ff3c332f" ma:taxonomyFieldName="MediaServiceImageTags" ma:displayName="Image Tags" ma:readOnly="false" ma:fieldId="{5cf76f15-5ced-4ddc-b409-7134ff3c332f}" ma:taxonomyMulti="true" ma:sspId="507ece73-930b-477c-a06c-c3493eb8342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8" nillable="true" ma:displayName="MediaServiceDateTaken" ma:description="" ma:hidden="true" ma:indexed="true" ma:internalName="MediaServiceDateTaken" ma:readOnly="true">
      <xsd:simpleType>
        <xsd:restriction base="dms:Text"/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af055a3-158c-419c-99de-f7f1d419df95" elementFormDefault="qualified">
    <xsd:import namespace="http://schemas.microsoft.com/office/2006/documentManagement/types"/>
    <xsd:import namespace="http://schemas.microsoft.com/office/infopath/2007/PartnerControls"/>
    <xsd:element name="TaxCatchAll" ma:index="17" nillable="true" ma:displayName="Taxonomy Catch All Column" ma:hidden="true" ma:list="{b21d7df7-d45e-4fd3-8cd2-d83fa867c98c}" ma:internalName="TaxCatchAll" ma:showField="CatchAllData" ma:web="6af055a3-158c-419c-99de-f7f1d419df9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a3f3818c-0762-4940-99c7-72fea57547d9">
      <Terms xmlns="http://schemas.microsoft.com/office/infopath/2007/PartnerControls"/>
    </lcf76f155ced4ddcb4097134ff3c332f>
    <TaxCatchAll xmlns="6af055a3-158c-419c-99de-f7f1d419df95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4D5B0112-AC76-407B-9E61-AD661BFAFE5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3f3818c-0762-4940-99c7-72fea57547d9"/>
    <ds:schemaRef ds:uri="6af055a3-158c-419c-99de-f7f1d419df9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B464B2E5-6472-497F-8451-02B7031FDE3C}">
  <ds:schemaRefs>
    <ds:schemaRef ds:uri="http://schemas.microsoft.com/office/2006/metadata/properties"/>
    <ds:schemaRef ds:uri="http://schemas.microsoft.com/office/infopath/2007/PartnerControls"/>
    <ds:schemaRef ds:uri="a3f3818c-0762-4940-99c7-72fea57547d9"/>
    <ds:schemaRef ds:uri="6af055a3-158c-419c-99de-f7f1d419df95"/>
  </ds:schemaRefs>
</ds:datastoreItem>
</file>

<file path=customXml/itemProps3.xml><?xml version="1.0" encoding="utf-8"?>
<ds:datastoreItem xmlns:ds="http://schemas.openxmlformats.org/officeDocument/2006/customXml" ds:itemID="{38B1A626-F093-4479-BA8A-FC5D7F6DB0BD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261</TotalTime>
  <Words>1742</Words>
  <Application>Microsoft Office PowerPoint</Application>
  <PresentationFormat>Widescreen</PresentationFormat>
  <Paragraphs>426</Paragraphs>
  <Slides>20</Slides>
  <Notes>16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8" baseType="lpstr">
      <vt:lpstr>Aptos</vt:lpstr>
      <vt:lpstr>Arial</vt:lpstr>
      <vt:lpstr>Calibri</vt:lpstr>
      <vt:lpstr>Calibri Regular</vt:lpstr>
      <vt:lpstr>Times New Roman</vt:lpstr>
      <vt:lpstr>puma theme</vt:lpstr>
      <vt:lpstr>2_Puma template 1</vt:lpstr>
      <vt:lpstr>think-cell Slide</vt:lpstr>
      <vt:lpstr>  Puma Biotechnology</vt:lpstr>
      <vt:lpstr>ALISCATM-Lung1 (PUMA-ALI-4201) Interim Analysis</vt:lpstr>
      <vt:lpstr>Alisertib (MLN 8237)</vt:lpstr>
      <vt:lpstr>AURKA and c-Myc Co-regulate Each Other </vt:lpstr>
      <vt:lpstr>ALISCATM-Lung1 (PUMA-ALI-4201) Study Design – Alisertib Monotherapy</vt:lpstr>
      <vt:lpstr>ALISCATM-Lung1 SCLC History and Baseline Characteristics</vt:lpstr>
      <vt:lpstr>ALISCATM-Lung1 Summary of Prior Anti-cancer Therapy</vt:lpstr>
      <vt:lpstr>Safety</vt:lpstr>
      <vt:lpstr>ALISCATM-Lung1 Incidence of TEAEs – All Grades</vt:lpstr>
      <vt:lpstr>ALISCATM-Lung1 Incidence of Grade 3 or 4 TEAEs</vt:lpstr>
      <vt:lpstr>ALISCATM-Lung1 Incidence of Grade 3 or 4 TEAEs  Compared to Study C14007</vt:lpstr>
      <vt:lpstr>Efficacy</vt:lpstr>
      <vt:lpstr>ALISCATM-Lung1 Summary of Clinical Benefit (Subjects with at Least One Post-baseline Scan or Ended Treatment Prior to First Scan)</vt:lpstr>
      <vt:lpstr>ALISCATM-Lung1 PFS – ITT Population by Treatment Group</vt:lpstr>
      <vt:lpstr>Biomarkers</vt:lpstr>
      <vt:lpstr>ALISCATM-Lung1 PFS by c-Myc H-score</vt:lpstr>
      <vt:lpstr>ALISCATM-Lung1 PFS by c-Myc H-score by Treatment Group </vt:lpstr>
      <vt:lpstr>ALISCATM-Lung1 PFS by c-Myc % Positive Cells </vt:lpstr>
      <vt:lpstr>ALISCATM-Lung1 PFS by c-Myc % Positive Cells by Treatment Group</vt:lpstr>
      <vt:lpstr>ALISCATM-Lung1 – Expected Milestones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Aimee Frazier</dc:creator>
  <cp:lastModifiedBy>Mariann Ohanesian</cp:lastModifiedBy>
  <cp:revision>5</cp:revision>
  <dcterms:created xsi:type="dcterms:W3CDTF">2024-10-07T12:42:44Z</dcterms:created>
  <dcterms:modified xsi:type="dcterms:W3CDTF">2026-05-08T13:27:57Z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0x010100729FE591B4DE864584FFF1762DCF4000</vt:lpwstr>
  </property>
  <property fmtid="{D5CDD505-2E9C-101B-9397-08002B2CF9AE}" pid="3" name="MediaServiceImageTags">
    <vt:lpwstr/>
  </property>
</Properties>
</file>