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ppt/charts/style1.xml" ContentType="application/vnd.ms-office.chartstyle+xml"/>
  <Override PartName="/ppt/charts/colors1.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647" r:id="rId2"/>
    <p:sldId id="2648" r:id="rId3"/>
    <p:sldId id="2649" r:id="rId4"/>
    <p:sldId id="2633" r:id="rId5"/>
    <p:sldId id="2646" r:id="rId6"/>
    <p:sldId id="2659" r:id="rId7"/>
    <p:sldId id="2645" r:id="rId8"/>
    <p:sldId id="2657" r:id="rId9"/>
    <p:sldId id="2658"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lan Auerbach" initials="MOU [7]" lastIdx="1" clrIdx="6"/>
  <p:cmAuthor id="1" name="Alan Auerbach" initials="MOU [3]" lastIdx="1" clrIdx="0"/>
  <p:cmAuthor id="8" name="Alan Auerbach" initials="MOU [8]" lastIdx="1" clrIdx="7"/>
  <p:cmAuthor id="2" name="Alan Auerbach" initials="MOU" lastIdx="3" clrIdx="1"/>
  <p:cmAuthor id="9" name="Alan Auerbach" initials="MOU [9]" lastIdx="1" clrIdx="8"/>
  <p:cmAuthor id="3" name="Alan Auerbach" initials="MOU [2]" lastIdx="1" clrIdx="2"/>
  <p:cmAuthor id="10" name="Alan Auerbach" initials="MOU [10]" lastIdx="1" clrIdx="9"/>
  <p:cmAuthor id="4" name="Alan Auerbach" initials="MOU [4]" lastIdx="1" clrIdx="3"/>
  <p:cmAuthor id="11" name="Alan Auerbach" initials="MOU [11]" lastIdx="1" clrIdx="10"/>
  <p:cmAuthor id="5" name="Alan Auerbach" initials="MOU [5]" lastIdx="1" clrIdx="4"/>
  <p:cmAuthor id="6" name="Alan Auerbach" initials="MOU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9FA2"/>
    <a:srgbClr val="FDB71A"/>
    <a:srgbClr val="0083BF"/>
    <a:srgbClr val="8CB4E3"/>
    <a:srgbClr val="FFFFCC"/>
    <a:srgbClr val="FFCC6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3587"/>
  </p:normalViewPr>
  <p:slideViewPr>
    <p:cSldViewPr snapToGrid="0">
      <p:cViewPr varScale="1">
        <p:scale>
          <a:sx n="88" d="100"/>
          <a:sy n="88" d="100"/>
        </p:scale>
        <p:origin x="-126" y="-534"/>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jcooper\Documents\Work%20Files\Sales%20Ops\Weekly%20Reports\Quarterly%20Earnings%20Calls\2019%20Q3%20Earnings%20Call.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ettlin\Desktop\2019%20Q3%20Earnings%20Callv4.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C:\Users\ahauerbach\AppData\Local\Microsoft\Windows\Temporary%20Internet%20Files\Content.Outlook\251HC2OZ\2019%20Q3%20Earnings%20Callv2.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ysClr val="windowText" lastClr="000000"/>
                </a:solidFill>
                <a:latin typeface="+mn-lt"/>
                <a:ea typeface="+mn-ea"/>
                <a:cs typeface="+mn-cs"/>
              </a:defRPr>
            </a:pPr>
            <a:r>
              <a:rPr lang="en-US"/>
              <a:t>QUARTERLY NET REVENUE (IN $MM)</a:t>
            </a:r>
          </a:p>
        </c:rich>
      </c:tx>
      <c:layout/>
      <c:overlay val="0"/>
      <c:spPr>
        <a:noFill/>
        <a:ln>
          <a:noFill/>
        </a:ln>
        <a:effectLst/>
      </c:spPr>
    </c:title>
    <c:autoTitleDeleted val="0"/>
    <c:plotArea>
      <c:layout/>
      <c:barChart>
        <c:barDir val="col"/>
        <c:grouping val="clustered"/>
        <c:varyColors val="0"/>
        <c:ser>
          <c:idx val="0"/>
          <c:order val="0"/>
          <c:tx>
            <c:strRef>
              <c:f>GTN!$B$3</c:f>
              <c:strCache>
                <c:ptCount val="1"/>
                <c:pt idx="0">
                  <c:v>Quarterly Net Revenue</c:v>
                </c:pt>
              </c:strCache>
            </c:strRef>
          </c:tx>
          <c:spPr>
            <a:solidFill>
              <a:schemeClr val="accent1"/>
            </a:solidFill>
            <a:ln>
              <a:noFill/>
            </a:ln>
            <a:effectLst/>
          </c:spPr>
          <c:invertIfNegative val="0"/>
          <c:dLbls>
            <c:dLbl>
              <c:idx val="7"/>
              <c:layout/>
              <c:tx>
                <c:rich>
                  <a:bodyPr/>
                  <a:lstStyle/>
                  <a:p>
                    <a:r>
                      <a:rPr lang="en-US" smtClean="0"/>
                      <a:t>53.8</a:t>
                    </a:r>
                    <a:endParaRPr lang="en-US"/>
                  </a:p>
                </c:rich>
              </c:tx>
              <c:dLblPos val="outEnd"/>
              <c:showLegendKey val="0"/>
              <c:showVal val="1"/>
              <c:showCatName val="0"/>
              <c:showSerName val="0"/>
              <c:showPercent val="0"/>
              <c:showBubbleSize val="0"/>
            </c:dLbl>
            <c:dLbl>
              <c:idx val="8"/>
              <c:layout/>
              <c:tx>
                <c:rich>
                  <a:bodyPr/>
                  <a:lstStyle/>
                  <a:p>
                    <a:r>
                      <a:rPr lang="en-US"/>
                      <a:t>53.5</a:t>
                    </a:r>
                  </a:p>
                </c:rich>
              </c:tx>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3539-DC48-B390-9EEB04BDE49C}"/>
                </c:ext>
              </c:extLst>
            </c:dLbl>
            <c:spPr>
              <a:noFill/>
              <a:ln>
                <a:no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GTN!$A$4:$A$12</c:f>
              <c:strCache>
                <c:ptCount val="9"/>
                <c:pt idx="0">
                  <c:v>Q3 2017</c:v>
                </c:pt>
                <c:pt idx="1">
                  <c:v>Q4 2017</c:v>
                </c:pt>
                <c:pt idx="2">
                  <c:v>Q1 2018</c:v>
                </c:pt>
                <c:pt idx="3">
                  <c:v>Q2 2018</c:v>
                </c:pt>
                <c:pt idx="4">
                  <c:v>Q3 2018</c:v>
                </c:pt>
                <c:pt idx="5">
                  <c:v>Q4 2018</c:v>
                </c:pt>
                <c:pt idx="6">
                  <c:v>Q1 2019</c:v>
                </c:pt>
                <c:pt idx="7">
                  <c:v>Q2 2019</c:v>
                </c:pt>
                <c:pt idx="8">
                  <c:v>Q3 2019</c:v>
                </c:pt>
              </c:strCache>
            </c:strRef>
          </c:cat>
          <c:val>
            <c:numRef>
              <c:f>GTN!$B$4:$B$12</c:f>
              <c:numCache>
                <c:formatCode>0.0</c:formatCode>
                <c:ptCount val="9"/>
                <c:pt idx="0">
                  <c:v>6.0767790000000002</c:v>
                </c:pt>
                <c:pt idx="1">
                  <c:v>20.110042</c:v>
                </c:pt>
                <c:pt idx="2">
                  <c:v>36.016255999999998</c:v>
                </c:pt>
                <c:pt idx="3">
                  <c:v>50.8</c:v>
                </c:pt>
                <c:pt idx="4" formatCode="General">
                  <c:v>52.6</c:v>
                </c:pt>
                <c:pt idx="5" formatCode="General">
                  <c:v>61.1</c:v>
                </c:pt>
                <c:pt idx="6">
                  <c:v>45.6</c:v>
                </c:pt>
                <c:pt idx="7">
                  <c:v>53.9</c:v>
                </c:pt>
                <c:pt idx="8">
                  <c:v>53.8</c:v>
                </c:pt>
              </c:numCache>
            </c:numRef>
          </c:val>
          <c:extLst xmlns:c16r2="http://schemas.microsoft.com/office/drawing/2015/06/chart">
            <c:ext xmlns:c16="http://schemas.microsoft.com/office/drawing/2014/chart" uri="{C3380CC4-5D6E-409C-BE32-E72D297353CC}">
              <c16:uniqueId val="{00000000-7F68-45F2-9850-F91F4CF73556}"/>
            </c:ext>
          </c:extLst>
        </c:ser>
        <c:dLbls>
          <c:dLblPos val="outEnd"/>
          <c:showLegendKey val="0"/>
          <c:showVal val="1"/>
          <c:showCatName val="0"/>
          <c:showSerName val="0"/>
          <c:showPercent val="0"/>
          <c:showBubbleSize val="0"/>
        </c:dLbls>
        <c:gapWidth val="444"/>
        <c:overlap val="-90"/>
        <c:axId val="55227136"/>
        <c:axId val="55228288"/>
      </c:barChart>
      <c:catAx>
        <c:axId val="552271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cap="all" spc="120" normalizeH="0" baseline="0">
                <a:solidFill>
                  <a:sysClr val="windowText" lastClr="000000"/>
                </a:solidFill>
                <a:latin typeface="+mn-lt"/>
                <a:ea typeface="+mn-ea"/>
                <a:cs typeface="+mn-cs"/>
              </a:defRPr>
            </a:pPr>
            <a:endParaRPr lang="en-US"/>
          </a:p>
        </c:txPr>
        <c:crossAx val="55228288"/>
        <c:crosses val="autoZero"/>
        <c:auto val="1"/>
        <c:lblAlgn val="ctr"/>
        <c:lblOffset val="100"/>
        <c:noMultiLvlLbl val="0"/>
      </c:catAx>
      <c:valAx>
        <c:axId val="55228288"/>
        <c:scaling>
          <c:orientation val="minMax"/>
        </c:scaling>
        <c:delete val="1"/>
        <c:axPos val="l"/>
        <c:numFmt formatCode="0.0" sourceLinked="1"/>
        <c:majorTickMark val="none"/>
        <c:minorTickMark val="none"/>
        <c:tickLblPos val="nextTo"/>
        <c:crossAx val="5522713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lt1"/>
    </a:solidFill>
    <a:ln w="9525" cap="flat" cmpd="sng" algn="ctr">
      <a:solidFill>
        <a:schemeClr val="accent1"/>
      </a:solidFill>
      <a:round/>
    </a:ln>
    <a:effectLst>
      <a:outerShdw blurRad="50800" dist="38100" dir="2700000" algn="tl" rotWithShape="0">
        <a:prstClr val="black">
          <a:alpha val="40000"/>
        </a:prstClr>
      </a:outerShdw>
    </a:effectLst>
  </c:spPr>
  <c:txPr>
    <a:bodyPr/>
    <a:lstStyle/>
    <a:p>
      <a:pPr>
        <a:defRPr>
          <a:solidFill>
            <a:sysClr val="windowText" lastClr="000000"/>
          </a:solidFil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mn-lt"/>
                <a:ea typeface="+mn-ea"/>
                <a:cs typeface="+mn-cs"/>
              </a:defRPr>
            </a:pPr>
            <a:r>
              <a:rPr lang="en-US"/>
              <a:t>PERCENT OF PATIENT STARTS AT REDUCED DOSE</a:t>
            </a:r>
          </a:p>
        </c:rich>
      </c:tx>
      <c:layout/>
      <c:overlay val="0"/>
      <c:spPr>
        <a:noFill/>
        <a:ln>
          <a:noFill/>
        </a:ln>
        <a:effectLst/>
      </c:spPr>
    </c:title>
    <c:autoTitleDeleted val="0"/>
    <c:plotArea>
      <c:layout/>
      <c:barChart>
        <c:barDir val="col"/>
        <c:grouping val="clustered"/>
        <c:varyColors val="0"/>
        <c:ser>
          <c:idx val="0"/>
          <c:order val="0"/>
          <c:tx>
            <c:strRef>
              <c:f>'Dose Escalation_DATA'!$R$4</c:f>
              <c:strCache>
                <c:ptCount val="1"/>
                <c:pt idx="0">
                  <c:v>Patients At Reduced Dose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'Dose Escalation_DATA'!$Q$5:$Q$14</c:f>
              <c:strCache>
                <c:ptCount val="10"/>
                <c:pt idx="0">
                  <c:v>Q3 2017</c:v>
                </c:pt>
                <c:pt idx="1">
                  <c:v>Q4 2017</c:v>
                </c:pt>
                <c:pt idx="2">
                  <c:v>Q1 2018</c:v>
                </c:pt>
                <c:pt idx="3">
                  <c:v>Q2 2018</c:v>
                </c:pt>
                <c:pt idx="4">
                  <c:v>Q3 2018</c:v>
                </c:pt>
                <c:pt idx="5">
                  <c:v>Q4 2018</c:v>
                </c:pt>
                <c:pt idx="6">
                  <c:v>Q1 2019</c:v>
                </c:pt>
                <c:pt idx="7">
                  <c:v>Q2 2019</c:v>
                </c:pt>
                <c:pt idx="8">
                  <c:v>Q3 2019</c:v>
                </c:pt>
                <c:pt idx="9">
                  <c:v>Q4 2019 (October Only)</c:v>
                </c:pt>
              </c:strCache>
            </c:strRef>
          </c:cat>
          <c:val>
            <c:numRef>
              <c:f>'Dose Escalation_DATA'!$R$5:$R$14</c:f>
              <c:numCache>
                <c:formatCode>0%</c:formatCode>
                <c:ptCount val="10"/>
                <c:pt idx="0">
                  <c:v>1.7595307917888565E-2</c:v>
                </c:pt>
                <c:pt idx="1">
                  <c:v>2.188782489740082E-2</c:v>
                </c:pt>
                <c:pt idx="2">
                  <c:v>2.6589595375722544E-2</c:v>
                </c:pt>
                <c:pt idx="3">
                  <c:v>3.1383737517831668E-2</c:v>
                </c:pt>
                <c:pt idx="4">
                  <c:v>5.8084772370486655E-2</c:v>
                </c:pt>
                <c:pt idx="5">
                  <c:v>5.5837563451776651E-2</c:v>
                </c:pt>
                <c:pt idx="6">
                  <c:v>0.10696920583468396</c:v>
                </c:pt>
                <c:pt idx="7">
                  <c:v>9.2526690391459068E-2</c:v>
                </c:pt>
                <c:pt idx="8">
                  <c:v>0.17570093457943925</c:v>
                </c:pt>
                <c:pt idx="9">
                  <c:v>0.25</c:v>
                </c:pt>
              </c:numCache>
            </c:numRef>
          </c:val>
          <c:extLst xmlns:c16r2="http://schemas.microsoft.com/office/drawing/2015/06/chart">
            <c:ext xmlns:c16="http://schemas.microsoft.com/office/drawing/2014/chart" uri="{C3380CC4-5D6E-409C-BE32-E72D297353CC}">
              <c16:uniqueId val="{00000000-5465-4F88-9163-13295EB52666}"/>
            </c:ext>
          </c:extLst>
        </c:ser>
        <c:dLbls>
          <c:dLblPos val="outEnd"/>
          <c:showLegendKey val="0"/>
          <c:showVal val="1"/>
          <c:showCatName val="0"/>
          <c:showSerName val="0"/>
          <c:showPercent val="0"/>
          <c:showBubbleSize val="0"/>
        </c:dLbls>
        <c:gapWidth val="219"/>
        <c:overlap val="-27"/>
        <c:axId val="55246208"/>
        <c:axId val="55904512"/>
      </c:barChart>
      <c:catAx>
        <c:axId val="55246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5904512"/>
        <c:crosses val="autoZero"/>
        <c:auto val="1"/>
        <c:lblAlgn val="ctr"/>
        <c:lblOffset val="100"/>
        <c:noMultiLvlLbl val="0"/>
      </c:catAx>
      <c:valAx>
        <c:axId val="55904512"/>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524620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spc="0" baseline="0">
                <a:solidFill>
                  <a:sysClr val="windowText" lastClr="000000"/>
                </a:solidFill>
                <a:latin typeface="+mn-lt"/>
                <a:ea typeface="+mn-ea"/>
                <a:cs typeface="+mn-cs"/>
              </a:defRPr>
            </a:pPr>
            <a:r>
              <a:rPr lang="en-US" sz="1600" b="1"/>
              <a:t>BOTTLES SOLD BY QUARTER (SP+SD)</a:t>
            </a:r>
          </a:p>
        </c:rich>
      </c:tx>
      <c:layout/>
      <c:overlay val="0"/>
      <c:spPr>
        <a:noFill/>
        <a:ln>
          <a:noFill/>
        </a:ln>
        <a:effectLst/>
      </c:spPr>
    </c:title>
    <c:autoTitleDeleted val="0"/>
    <c:plotArea>
      <c:layout/>
      <c:barChart>
        <c:barDir val="col"/>
        <c:grouping val="clustered"/>
        <c:varyColors val="0"/>
        <c:ser>
          <c:idx val="0"/>
          <c:order val="0"/>
          <c:tx>
            <c:strRef>
              <c:f>'Quarterly Ins From Finance'!$E$34</c:f>
              <c:strCache>
                <c:ptCount val="1"/>
                <c:pt idx="0">
                  <c:v>Revenue Bottles In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'Quarterly Ins From Finance'!$D$35:$D$44</c:f>
              <c:strCache>
                <c:ptCount val="10"/>
                <c:pt idx="0">
                  <c:v>Q3-17</c:v>
                </c:pt>
                <c:pt idx="1">
                  <c:v>Q4-17</c:v>
                </c:pt>
                <c:pt idx="2">
                  <c:v>Q1-18</c:v>
                </c:pt>
                <c:pt idx="3">
                  <c:v>Q2-18</c:v>
                </c:pt>
                <c:pt idx="4">
                  <c:v>Q3-18</c:v>
                </c:pt>
                <c:pt idx="5">
                  <c:v>Q4-18</c:v>
                </c:pt>
                <c:pt idx="6">
                  <c:v>Q1-19</c:v>
                </c:pt>
                <c:pt idx="7">
                  <c:v>Q2-19</c:v>
                </c:pt>
                <c:pt idx="8">
                  <c:v>Q3-19</c:v>
                </c:pt>
                <c:pt idx="9">
                  <c:v>Oct 2019 (est)</c:v>
                </c:pt>
              </c:strCache>
            </c:strRef>
          </c:cat>
          <c:val>
            <c:numRef>
              <c:f>'Quarterly Ins From Finance'!$E$35:$E$44</c:f>
              <c:numCache>
                <c:formatCode>_(* #,##0_);_(* \(#,##0\);_(* "-"??_);_(@_)</c:formatCode>
                <c:ptCount val="10"/>
                <c:pt idx="0">
                  <c:v>675</c:v>
                </c:pt>
                <c:pt idx="1">
                  <c:v>2137</c:v>
                </c:pt>
                <c:pt idx="2">
                  <c:v>3517</c:v>
                </c:pt>
                <c:pt idx="3">
                  <c:v>4799</c:v>
                </c:pt>
                <c:pt idx="4">
                  <c:v>4936</c:v>
                </c:pt>
                <c:pt idx="5">
                  <c:v>5538</c:v>
                </c:pt>
                <c:pt idx="6">
                  <c:v>4452</c:v>
                </c:pt>
                <c:pt idx="7">
                  <c:v>4791</c:v>
                </c:pt>
                <c:pt idx="8">
                  <c:v>4696</c:v>
                </c:pt>
                <c:pt idx="9">
                  <c:v>1650</c:v>
                </c:pt>
              </c:numCache>
            </c:numRef>
          </c:val>
          <c:extLst xmlns:c16r2="http://schemas.microsoft.com/office/drawing/2015/06/chart">
            <c:ext xmlns:c16="http://schemas.microsoft.com/office/drawing/2014/chart" uri="{C3380CC4-5D6E-409C-BE32-E72D297353CC}">
              <c16:uniqueId val="{00000000-EFC2-48B1-8464-FC5F501BFBAD}"/>
            </c:ext>
          </c:extLst>
        </c:ser>
        <c:dLbls>
          <c:dLblPos val="outEnd"/>
          <c:showLegendKey val="0"/>
          <c:showVal val="1"/>
          <c:showCatName val="0"/>
          <c:showSerName val="0"/>
          <c:showPercent val="0"/>
          <c:showBubbleSize val="0"/>
        </c:dLbls>
        <c:gapWidth val="219"/>
        <c:overlap val="-27"/>
        <c:axId val="55939840"/>
        <c:axId val="55942528"/>
      </c:barChart>
      <c:catAx>
        <c:axId val="55939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55942528"/>
        <c:crosses val="autoZero"/>
        <c:auto val="1"/>
        <c:lblAlgn val="ctr"/>
        <c:lblOffset val="100"/>
        <c:noMultiLvlLbl val="0"/>
      </c:catAx>
      <c:valAx>
        <c:axId val="55942528"/>
        <c:scaling>
          <c:orientation val="minMax"/>
        </c:scaling>
        <c:delete val="0"/>
        <c:axPos val="l"/>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55939840"/>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lgn="just">
        <a:defRPr>
          <a:solidFill>
            <a:sysClr val="windowText" lastClr="000000"/>
          </a:solidFill>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5138"/>
          </a:xfrm>
          <a:prstGeom prst="rect">
            <a:avLst/>
          </a:prstGeom>
        </p:spPr>
        <p:txBody>
          <a:bodyPr vert="horz" lIns="91428" tIns="45714" rIns="91428" bIns="45714"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5138"/>
          </a:xfrm>
          <a:prstGeom prst="rect">
            <a:avLst/>
          </a:prstGeom>
        </p:spPr>
        <p:txBody>
          <a:bodyPr vert="horz" lIns="91428" tIns="45714" rIns="91428" bIns="45714" rtlCol="0"/>
          <a:lstStyle>
            <a:lvl1pPr algn="r">
              <a:defRPr sz="1200"/>
            </a:lvl1pPr>
          </a:lstStyle>
          <a:p>
            <a:fld id="{33DD6DAA-A44F-482C-B2C2-7887EAB42777}" type="datetimeFigureOut">
              <a:rPr lang="en-US" smtClean="0"/>
              <a:t>11/6/2019</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28" tIns="45714" rIns="91428" bIns="45714"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28" tIns="45714" rIns="91428" bIns="45714" rtlCol="0" anchor="b"/>
          <a:lstStyle>
            <a:lvl1pPr algn="r">
              <a:defRPr sz="1200"/>
            </a:lvl1pPr>
          </a:lstStyle>
          <a:p>
            <a:fld id="{FBA7E6EA-80B5-4B09-978E-931734DD1FB5}" type="slidenum">
              <a:rPr lang="en-US" smtClean="0"/>
              <a:t>‹#›</a:t>
            </a:fld>
            <a:endParaRPr lang="en-US"/>
          </a:p>
        </p:txBody>
      </p:sp>
    </p:spTree>
    <p:extLst>
      <p:ext uri="{BB962C8B-B14F-4D97-AF65-F5344CB8AC3E}">
        <p14:creationId xmlns:p14="http://schemas.microsoft.com/office/powerpoint/2010/main" val="2151610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6" tIns="46583" rIns="93166" bIns="46583"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66" tIns="46583" rIns="93166" bIns="46583" rtlCol="0"/>
          <a:lstStyle>
            <a:lvl1pPr algn="r">
              <a:defRPr sz="1200"/>
            </a:lvl1pPr>
          </a:lstStyle>
          <a:p>
            <a:fld id="{70320F96-6CF2-4246-90F2-D1FED17BC04B}" type="datetimeFigureOut">
              <a:rPr lang="en-US" smtClean="0"/>
              <a:t>11/6/2019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6" tIns="46583" rIns="93166" bIns="46583"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6" tIns="46583" rIns="93166" bIns="465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6" tIns="46583" rIns="93166" bIns="4658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66" tIns="46583" rIns="93166" bIns="46583" rtlCol="0" anchor="b"/>
          <a:lstStyle>
            <a:lvl1pPr algn="r">
              <a:defRPr sz="1200"/>
            </a:lvl1pPr>
          </a:lstStyle>
          <a:p>
            <a:fld id="{25E57157-63FC-442C-8485-614B0F20B078}" type="slidenum">
              <a:rPr lang="en-US" smtClean="0"/>
              <a:t>‹#›</a:t>
            </a:fld>
            <a:endParaRPr lang="en-US"/>
          </a:p>
        </p:txBody>
      </p:sp>
    </p:spTree>
    <p:extLst>
      <p:ext uri="{BB962C8B-B14F-4D97-AF65-F5344CB8AC3E}">
        <p14:creationId xmlns:p14="http://schemas.microsoft.com/office/powerpoint/2010/main" val="1159282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E57157-63FC-442C-8485-614B0F20B078}"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548655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E57157-63FC-442C-8485-614B0F20B078}" type="slidenum">
              <a:rPr lang="en-US" smtClean="0"/>
              <a:t>7</a:t>
            </a:fld>
            <a:endParaRPr lang="en-US"/>
          </a:p>
        </p:txBody>
      </p:sp>
    </p:spTree>
    <p:extLst>
      <p:ext uri="{BB962C8B-B14F-4D97-AF65-F5344CB8AC3E}">
        <p14:creationId xmlns:p14="http://schemas.microsoft.com/office/powerpoint/2010/main" val="1615903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3046452"/>
            <a:ext cx="9144000" cy="553998"/>
          </a:xfrm>
          <a:gradFill>
            <a:gsLst>
              <a:gs pos="60000">
                <a:srgbClr val="8CB4E3">
                  <a:alpha val="80000"/>
                </a:srgbClr>
              </a:gs>
              <a:gs pos="40000">
                <a:srgbClr val="8CB4E3">
                  <a:alpha val="80000"/>
                </a:srgbClr>
              </a:gs>
              <a:gs pos="0">
                <a:schemeClr val="bg1">
                  <a:alpha val="80000"/>
                </a:schemeClr>
              </a:gs>
              <a:gs pos="100000">
                <a:schemeClr val="bg1">
                  <a:alpha val="80000"/>
                </a:schemeClr>
              </a:gs>
            </a:gsLst>
          </a:gradFill>
        </p:spPr>
        <p:txBody>
          <a:bodyPr>
            <a:spAutoFit/>
          </a:bodyPr>
          <a:lstStyle>
            <a:lvl1pPr algn="ctr">
              <a:defRPr b="1"/>
            </a:lvl1pPr>
          </a:lstStyle>
          <a:p>
            <a:r>
              <a:rPr lang="en-US" dirty="0"/>
              <a:t>Click to edit Master title style</a:t>
            </a:r>
          </a:p>
        </p:txBody>
      </p:sp>
      <p:sp>
        <p:nvSpPr>
          <p:cNvPr id="3" name="Subtitle 2"/>
          <p:cNvSpPr>
            <a:spLocks noGrp="1"/>
          </p:cNvSpPr>
          <p:nvPr>
            <p:ph type="subTitle" idx="1"/>
          </p:nvPr>
        </p:nvSpPr>
        <p:spPr>
          <a:xfrm>
            <a:off x="457200" y="3749040"/>
            <a:ext cx="8229600" cy="1828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672457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6" name="Slide Number Placeholder 5"/>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3335004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6" name="Slide Number Placeholder 5"/>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941003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reference slide">
    <p:spTree>
      <p:nvGrpSpPr>
        <p:cNvPr id="1" name=""/>
        <p:cNvGrpSpPr/>
        <p:nvPr/>
      </p:nvGrpSpPr>
      <p:grpSpPr>
        <a:xfrm>
          <a:off x="0" y="0"/>
          <a:ext cx="0" cy="0"/>
          <a:chOff x="0" y="0"/>
          <a:chExt cx="0" cy="0"/>
        </a:xfrm>
      </p:grpSpPr>
      <p:sp>
        <p:nvSpPr>
          <p:cNvPr id="2" name="Title 1"/>
          <p:cNvSpPr>
            <a:spLocks noGrp="1"/>
          </p:cNvSpPr>
          <p:nvPr>
            <p:ph type="title"/>
          </p:nvPr>
        </p:nvSpPr>
        <p:spPr>
          <a:xfrm>
            <a:off x="298450" y="-177330"/>
            <a:ext cx="7886700" cy="1325033"/>
          </a:xfrm>
        </p:spPr>
        <p:txBody>
          <a:bodyPr>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323850" y="1499366"/>
            <a:ext cx="7886700" cy="4349749"/>
          </a:xfrm>
        </p:spPr>
        <p:txBody>
          <a:bodyPr/>
          <a:lstStyle>
            <a:lvl1pPr>
              <a:defRPr sz="1400"/>
            </a:lvl1pPr>
            <a:lvl2pPr>
              <a:defRPr sz="1200"/>
            </a:lvl2pPr>
            <a:lvl3pPr>
              <a:defRPr sz="1100"/>
            </a:lvl3pPr>
          </a:lstStyle>
          <a:p>
            <a:pPr lvl="0"/>
            <a:r>
              <a:rPr lang="en-US" dirty="0"/>
              <a:t>Click to edit Master text styles</a:t>
            </a:r>
          </a:p>
          <a:p>
            <a:pPr lvl="1"/>
            <a:r>
              <a:rPr lang="en-US" dirty="0"/>
              <a:t>First level</a:t>
            </a:r>
          </a:p>
          <a:p>
            <a:pPr lvl="2"/>
            <a:r>
              <a:rPr lang="en-US" dirty="0"/>
              <a:t>Second level</a:t>
            </a:r>
          </a:p>
        </p:txBody>
      </p:sp>
      <p:sp>
        <p:nvSpPr>
          <p:cNvPr id="6" name="Slide Number Placeholder 5"/>
          <p:cNvSpPr>
            <a:spLocks noGrp="1"/>
          </p:cNvSpPr>
          <p:nvPr>
            <p:ph type="sldNum" sz="quarter" idx="12"/>
          </p:nvPr>
        </p:nvSpPr>
        <p:spPr/>
        <p:txBody>
          <a:bodyPr/>
          <a:lstStyle>
            <a:lvl1pPr>
              <a:defRPr>
                <a:solidFill>
                  <a:srgbClr val="0070C0"/>
                </a:solidFill>
              </a:defRPr>
            </a:lvl1pPr>
          </a:lstStyle>
          <a:p>
            <a:fld id="{448E6C82-8AB4-BD45-B15D-FB06D44F9AA4}" type="slidenum">
              <a:rPr lang="en-US" smtClean="0"/>
              <a:pPr/>
              <a:t>‹#›</a:t>
            </a:fld>
            <a:endParaRPr lang="en-US"/>
          </a:p>
        </p:txBody>
      </p:sp>
      <p:sp>
        <p:nvSpPr>
          <p:cNvPr id="5" name="Content Placeholder 4"/>
          <p:cNvSpPr>
            <a:spLocks noGrp="1"/>
          </p:cNvSpPr>
          <p:nvPr>
            <p:ph sz="quarter" idx="13" hasCustomPrompt="1"/>
          </p:nvPr>
        </p:nvSpPr>
        <p:spPr>
          <a:xfrm>
            <a:off x="266701" y="6237818"/>
            <a:ext cx="6908800" cy="366183"/>
          </a:xfrm>
        </p:spPr>
        <p:txBody>
          <a:bodyPr anchor="ctr">
            <a:normAutofit/>
          </a:bodyPr>
          <a:lstStyle>
            <a:lvl1pPr>
              <a:defRPr sz="800">
                <a:solidFill>
                  <a:srgbClr val="002060"/>
                </a:solidFill>
              </a:defRPr>
            </a:lvl1pPr>
          </a:lstStyle>
          <a:p>
            <a:pPr lvl="0"/>
            <a:r>
              <a:rPr lang="en-US"/>
              <a:t>[References]</a:t>
            </a:r>
            <a:endParaRPr lang="en-US" dirty="0"/>
          </a:p>
        </p:txBody>
      </p:sp>
    </p:spTree>
    <p:extLst>
      <p:ext uri="{BB962C8B-B14F-4D97-AF65-F5344CB8AC3E}">
        <p14:creationId xmlns:p14="http://schemas.microsoft.com/office/powerpoint/2010/main" val="4252211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6" name="Slide Number Placeholder 5"/>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1060860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6" name="Slide Number Placeholder 5"/>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2407028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7" name="Slide Number Placeholder 6"/>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3609283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9" name="Slide Number Placeholder 8"/>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1240815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5" name="Slide Number Placeholder 4"/>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1041073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4" name="Slide Number Placeholder 3"/>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3601337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7" name="Slide Number Placeholder 6"/>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141172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7" name="Slide Number Placeholder 6"/>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4077958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238874"/>
            <a:ext cx="9144000" cy="6191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GB" sz="1800" b="0" dirty="0">
              <a:solidFill>
                <a:prstClr val="white"/>
              </a:solidFill>
            </a:endParaRPr>
          </a:p>
        </p:txBody>
      </p:sp>
      <p:pic>
        <p:nvPicPr>
          <p:cNvPr id="8" name="Picture 7"/>
          <p:cNvPicPr>
            <a:picLocks noChangeAspect="1"/>
          </p:cNvPicPr>
          <p:nvPr userDrawn="1"/>
        </p:nvPicPr>
        <p:blipFill>
          <a:blip r:embed="rId14"/>
          <a:stretch>
            <a:fillRect/>
          </a:stretch>
        </p:blipFill>
        <p:spPr>
          <a:xfrm>
            <a:off x="-1" y="6238874"/>
            <a:ext cx="1860013" cy="619125"/>
          </a:xfrm>
          <a:prstGeom prst="rect">
            <a:avLst/>
          </a:prstGeom>
        </p:spPr>
      </p:pic>
      <p:sp>
        <p:nvSpPr>
          <p:cNvPr id="2" name="Title Placeholder 1"/>
          <p:cNvSpPr>
            <a:spLocks noGrp="1"/>
          </p:cNvSpPr>
          <p:nvPr>
            <p:ph type="title"/>
          </p:nvPr>
        </p:nvSpPr>
        <p:spPr>
          <a:xfrm>
            <a:off x="0" y="228600"/>
            <a:ext cx="9144000" cy="914400"/>
          </a:xfrm>
          <a:prstGeom prst="rect">
            <a:avLst/>
          </a:prstGeom>
          <a:gradFill flip="none" rotWithShape="1">
            <a:gsLst>
              <a:gs pos="25000">
                <a:srgbClr val="8CB4E3"/>
              </a:gs>
              <a:gs pos="100000">
                <a:schemeClr val="bg1"/>
              </a:gs>
            </a:gsLst>
            <a:lin ang="0" scaled="1"/>
            <a:tileRect/>
          </a:gradFill>
        </p:spPr>
        <p:txBody>
          <a:bodyPr vert="horz" lIns="457200" tIns="45720" rIns="457200" bIns="45720" rtlCol="0" anchor="b" anchorCtr="0">
            <a:normAutofit/>
          </a:bodyPr>
          <a:lstStyle/>
          <a:p>
            <a:r>
              <a:rPr lang="en-US" dirty="0"/>
              <a:t>Click to edit Master title style</a:t>
            </a:r>
          </a:p>
        </p:txBody>
      </p:sp>
      <p:sp>
        <p:nvSpPr>
          <p:cNvPr id="3" name="Text Placeholder 2"/>
          <p:cNvSpPr>
            <a:spLocks noGrp="1"/>
          </p:cNvSpPr>
          <p:nvPr>
            <p:ph type="body" idx="1"/>
          </p:nvPr>
        </p:nvSpPr>
        <p:spPr>
          <a:xfrm>
            <a:off x="457200" y="1371600"/>
            <a:ext cx="8229600" cy="45720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2743200" y="6365873"/>
            <a:ext cx="3657600" cy="365760"/>
          </a:xfrm>
          <a:prstGeom prst="rect">
            <a:avLst/>
          </a:prstGeom>
        </p:spPr>
        <p:txBody>
          <a:bodyPr vert="horz" lIns="91440" tIns="45720" rIns="91440" bIns="45720" rtlCol="0" anchor="ctr"/>
          <a:lstStyle>
            <a:lvl1pPr algn="ctr">
              <a:defRPr sz="1200">
                <a:solidFill>
                  <a:schemeClr val="bg1"/>
                </a:solidFill>
              </a:defRPr>
            </a:lvl1pPr>
          </a:lstStyle>
          <a:p>
            <a:r>
              <a:rPr lang="en-US" dirty="0">
                <a:solidFill>
                  <a:schemeClr val="bg1"/>
                </a:solidFill>
              </a:rPr>
              <a:t>CONFIDENTIAL – FOR PUMA INTERNAL USE ONLY</a:t>
            </a:r>
            <a:endParaRPr lang="en-GB" dirty="0">
              <a:solidFill>
                <a:schemeClr val="bg1"/>
              </a:solidFill>
            </a:endParaRPr>
          </a:p>
        </p:txBody>
      </p:sp>
      <p:sp>
        <p:nvSpPr>
          <p:cNvPr id="6" name="Slide Number Placeholder 5"/>
          <p:cNvSpPr>
            <a:spLocks noGrp="1"/>
          </p:cNvSpPr>
          <p:nvPr>
            <p:ph type="sldNum" sz="quarter" idx="4"/>
          </p:nvPr>
        </p:nvSpPr>
        <p:spPr>
          <a:xfrm>
            <a:off x="8153400" y="6365874"/>
            <a:ext cx="640080" cy="365125"/>
          </a:xfrm>
          <a:prstGeom prst="rect">
            <a:avLst/>
          </a:prstGeom>
        </p:spPr>
        <p:txBody>
          <a:bodyPr vert="horz" lIns="91440" tIns="45720" rIns="91440" bIns="45720" rtlCol="0" anchor="ctr"/>
          <a:lstStyle>
            <a:lvl1pPr algn="r">
              <a:defRPr sz="1200">
                <a:solidFill>
                  <a:schemeClr val="bg1"/>
                </a:solidFill>
              </a:defRPr>
            </a:lvl1pPr>
          </a:lstStyle>
          <a:p>
            <a:fld id="{C5256D79-6D78-4C39-B8F4-F5DD92BCEE6B}" type="slidenum">
              <a:rPr lang="en-US" smtClean="0"/>
              <a:pPr/>
              <a:t>‹#›</a:t>
            </a:fld>
            <a:endParaRPr lang="en-US" dirty="0"/>
          </a:p>
        </p:txBody>
      </p:sp>
    </p:spTree>
    <p:extLst>
      <p:ext uri="{BB962C8B-B14F-4D97-AF65-F5344CB8AC3E}">
        <p14:creationId xmlns:p14="http://schemas.microsoft.com/office/powerpoint/2010/main" val="2902599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l" defTabSz="914400" rtl="0" eaLnBrk="1" latinLnBrk="0" hangingPunct="1">
        <a:spcBef>
          <a:spcPct val="0"/>
        </a:spcBef>
        <a:buNone/>
        <a:defRPr sz="30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8CB4E3"/>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rgbClr val="8CB4E3"/>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rgbClr val="8CB4E3"/>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rgbClr val="8CB4E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rgbClr val="8CB4E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gif"/><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53899"/>
            <a:ext cx="9144000" cy="1446550"/>
          </a:xfrm>
        </p:spPr>
        <p:txBody>
          <a:bodyPr/>
          <a:lstStyle/>
          <a:p>
            <a:r>
              <a:rPr lang="en-US" sz="3200" dirty="0"/>
              <a:t>Puma Biotechnology</a:t>
            </a:r>
            <a:br>
              <a:rPr lang="en-US" sz="3200" dirty="0"/>
            </a:br>
            <a:r>
              <a:rPr lang="en-US" sz="2800" b="0" dirty="0"/>
              <a:t>Earnings Call</a:t>
            </a:r>
            <a:r>
              <a:rPr lang="en-US" sz="3200" dirty="0"/>
              <a:t/>
            </a:r>
            <a:br>
              <a:rPr lang="en-US" sz="3200" dirty="0"/>
            </a:br>
            <a:r>
              <a:rPr lang="en-US" sz="2800" b="0" dirty="0"/>
              <a:t>Commercial Update</a:t>
            </a:r>
            <a:endParaRPr lang="en-US" sz="2000" b="0" dirty="0"/>
          </a:p>
        </p:txBody>
      </p:sp>
      <p:sp>
        <p:nvSpPr>
          <p:cNvPr id="3" name="Subtitle 2"/>
          <p:cNvSpPr>
            <a:spLocks noGrp="1"/>
          </p:cNvSpPr>
          <p:nvPr>
            <p:ph type="subTitle" idx="1"/>
          </p:nvPr>
        </p:nvSpPr>
        <p:spPr>
          <a:xfrm>
            <a:off x="428935" y="4553830"/>
            <a:ext cx="8229600" cy="676960"/>
          </a:xfrm>
        </p:spPr>
        <p:txBody>
          <a:bodyPr>
            <a:normAutofit/>
          </a:bodyPr>
          <a:lstStyle/>
          <a:p>
            <a:r>
              <a:rPr lang="en-US" sz="2400" dirty="0"/>
              <a:t>November 6, 2019</a:t>
            </a:r>
          </a:p>
        </p:txBody>
      </p:sp>
      <p:pic>
        <p:nvPicPr>
          <p:cNvPr id="5" name="Picture 2" descr="C:\Users\slo\AppData\Local\Microsoft\Windows\Temporary Internet Files\Content.Outlook\MU19QQ3Y\Nerlynx_180_BottleBox_2_SixPills_Dia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7563" y="3767917"/>
            <a:ext cx="1499190" cy="224878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107096" y="6446534"/>
            <a:ext cx="3220278" cy="261610"/>
          </a:xfrm>
          <a:prstGeom prst="rect">
            <a:avLst/>
          </a:prstGeom>
          <a:noFill/>
        </p:spPr>
        <p:txBody>
          <a:bodyPr wrap="square" rtlCol="0">
            <a:spAutoFit/>
          </a:bodyPr>
          <a:lstStyle/>
          <a:p>
            <a:r>
              <a:rPr lang="en-US" sz="1100" dirty="0">
                <a:solidFill>
                  <a:prstClr val="white"/>
                </a:solidFill>
              </a:rPr>
              <a:t>Copyright 2019 Puma Biotechnology</a:t>
            </a:r>
          </a:p>
        </p:txBody>
      </p:sp>
      <p:pic>
        <p:nvPicPr>
          <p:cNvPr id="6" name="Picture 5">
            <a:extLst>
              <a:ext uri="{FF2B5EF4-FFF2-40B4-BE49-F238E27FC236}">
                <a16:creationId xmlns="" xmlns:a16="http://schemas.microsoft.com/office/drawing/2014/main" id="{636144D8-6719-4181-964E-81F9101EE434}"/>
              </a:ext>
            </a:extLst>
          </p:cNvPr>
          <p:cNvPicPr>
            <a:picLocks noChangeAspect="1"/>
          </p:cNvPicPr>
          <p:nvPr/>
        </p:nvPicPr>
        <p:blipFill>
          <a:blip r:embed="rId3"/>
          <a:stretch>
            <a:fillRect/>
          </a:stretch>
        </p:blipFill>
        <p:spPr>
          <a:xfrm>
            <a:off x="6387885" y="4358918"/>
            <a:ext cx="1959293" cy="932832"/>
          </a:xfrm>
          <a:prstGeom prst="rect">
            <a:avLst/>
          </a:prstGeom>
        </p:spPr>
      </p:pic>
    </p:spTree>
    <p:extLst>
      <p:ext uri="{BB962C8B-B14F-4D97-AF65-F5344CB8AC3E}">
        <p14:creationId xmlns:p14="http://schemas.microsoft.com/office/powerpoint/2010/main" val="526722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31492"/>
          </a:xfrm>
        </p:spPr>
        <p:txBody>
          <a:bodyPr>
            <a:noAutofit/>
          </a:bodyPr>
          <a:lstStyle/>
          <a:p>
            <a:pPr algn="ctr"/>
            <a:r>
              <a:rPr lang="en-US" sz="3200" b="1" dirty="0"/>
              <a:t>Forward-Looking Safe Harbor Statement</a:t>
            </a:r>
          </a:p>
        </p:txBody>
      </p:sp>
      <p:sp>
        <p:nvSpPr>
          <p:cNvPr id="4" name="Slide Number Placeholder 3"/>
          <p:cNvSpPr>
            <a:spLocks noGrp="1"/>
          </p:cNvSpPr>
          <p:nvPr>
            <p:ph type="sldNum" sz="quarter" idx="12"/>
          </p:nvPr>
        </p:nvSpPr>
        <p:spPr/>
        <p:txBody>
          <a:bodyPr/>
          <a:lstStyle/>
          <a:p>
            <a:fld id="{C5256D79-6D78-4C39-B8F4-F5DD92BCEE6B}" type="slidenum">
              <a:rPr lang="en-US" smtClean="0">
                <a:solidFill>
                  <a:prstClr val="white"/>
                </a:solidFill>
              </a:rPr>
              <a:pPr/>
              <a:t>2</a:t>
            </a:fld>
            <a:endParaRPr lang="en-US" dirty="0">
              <a:solidFill>
                <a:prstClr val="white"/>
              </a:solidFill>
            </a:endParaRPr>
          </a:p>
        </p:txBody>
      </p:sp>
      <p:sp>
        <p:nvSpPr>
          <p:cNvPr id="5" name="Rectangle 7"/>
          <p:cNvSpPr>
            <a:spLocks noChangeArrowheads="1"/>
          </p:cNvSpPr>
          <p:nvPr/>
        </p:nvSpPr>
        <p:spPr bwMode="auto">
          <a:xfrm>
            <a:off x="681044" y="1380169"/>
            <a:ext cx="7785569"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n-US" i="1" dirty="0">
                <a:solidFill>
                  <a:prstClr val="black"/>
                </a:solidFill>
              </a:rPr>
              <a:t>This presentation contains forward-looking statements, including statements regarding the timing of expected launch and expected regulatory approvals for NERLYNX®. All statements other than historical facts are forward–looking statements and are based on the current expectations, forecasts and assumptions of Puma Biotechnology, Inc. (“Puma”). Forward–looking statements involve risks and uncertainties that could cause Puma’s actual results to differ materially from the anticipated results and expectations expressed in these forward-looking statements. These risk and uncertainties are identified in Puma’s Annual Report on Form 10-K for the year ended December 31, 2018 and any subsequent documents Puma files with the Securities and Exchange Commission. You are cautioned not to place undue reliance on these forward-looking statements, which speak only as of the date hereof, and you should not rely on these forward-looking statements as representing Puma’s views as of any date subsequent to the date of this presentation. Puma assumes no obligation to update these forward-looking statements, except as required by law.  </a:t>
            </a:r>
            <a:endParaRPr lang="en-US" dirty="0">
              <a:solidFill>
                <a:prstClr val="black"/>
              </a:solidFill>
            </a:endParaRPr>
          </a:p>
          <a:p>
            <a:r>
              <a:rPr lang="en-US" sz="1600" dirty="0">
                <a:solidFill>
                  <a:prstClr val="black"/>
                </a:solidFill>
              </a:rPr>
              <a:t> </a:t>
            </a:r>
          </a:p>
        </p:txBody>
      </p:sp>
      <p:sp>
        <p:nvSpPr>
          <p:cNvPr id="3" name="TextBox 2"/>
          <p:cNvSpPr txBox="1"/>
          <p:nvPr/>
        </p:nvSpPr>
        <p:spPr>
          <a:xfrm>
            <a:off x="2072640" y="6447839"/>
            <a:ext cx="2716696" cy="261610"/>
          </a:xfrm>
          <a:prstGeom prst="rect">
            <a:avLst/>
          </a:prstGeom>
          <a:noFill/>
        </p:spPr>
        <p:txBody>
          <a:bodyPr wrap="square" rtlCol="0">
            <a:spAutoFit/>
          </a:bodyPr>
          <a:lstStyle/>
          <a:p>
            <a:r>
              <a:rPr lang="en-US" sz="1100" dirty="0">
                <a:solidFill>
                  <a:prstClr val="white"/>
                </a:solidFill>
              </a:rPr>
              <a:t>Copyright 2019 Puma Biotechnology</a:t>
            </a:r>
          </a:p>
        </p:txBody>
      </p:sp>
    </p:spTree>
    <p:extLst>
      <p:ext uri="{BB962C8B-B14F-4D97-AF65-F5344CB8AC3E}">
        <p14:creationId xmlns:p14="http://schemas.microsoft.com/office/powerpoint/2010/main" val="315450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53440"/>
          </a:xfrm>
        </p:spPr>
        <p:txBody>
          <a:bodyPr>
            <a:normAutofit/>
          </a:bodyPr>
          <a:lstStyle/>
          <a:p>
            <a:pPr algn="ctr"/>
            <a:r>
              <a:rPr lang="en-US" b="1" dirty="0"/>
              <a:t>Puma’s Pharmacy and Distributor Network</a:t>
            </a:r>
          </a:p>
        </p:txBody>
      </p:sp>
      <p:sp>
        <p:nvSpPr>
          <p:cNvPr id="4" name="Slide Number Placeholder 3"/>
          <p:cNvSpPr>
            <a:spLocks noGrp="1"/>
          </p:cNvSpPr>
          <p:nvPr>
            <p:ph type="sldNum" sz="quarter" idx="12"/>
          </p:nvPr>
        </p:nvSpPr>
        <p:spPr/>
        <p:txBody>
          <a:bodyPr/>
          <a:lstStyle/>
          <a:p>
            <a:fld id="{C5256D79-6D78-4C39-B8F4-F5DD92BCEE6B}" type="slidenum">
              <a:rPr lang="en-US" smtClean="0">
                <a:solidFill>
                  <a:prstClr val="white"/>
                </a:solidFill>
              </a:rPr>
              <a:pPr/>
              <a:t>3</a:t>
            </a:fld>
            <a:endParaRPr lang="en-US" dirty="0">
              <a:solidFill>
                <a:prstClr val="white"/>
              </a:solidFill>
            </a:endParaRPr>
          </a:p>
        </p:txBody>
      </p:sp>
      <p:sp>
        <p:nvSpPr>
          <p:cNvPr id="5" name="Rectangle 12">
            <a:extLst>
              <a:ext uri="{FF2B5EF4-FFF2-40B4-BE49-F238E27FC236}">
                <a16:creationId xmlns="" xmlns:a16="http://schemas.microsoft.com/office/drawing/2014/main" id="{AE4359AA-31D7-4977-91D3-81DB88188F03}"/>
              </a:ext>
            </a:extLst>
          </p:cNvPr>
          <p:cNvSpPr>
            <a:spLocks noChangeArrowheads="1"/>
          </p:cNvSpPr>
          <p:nvPr/>
        </p:nvSpPr>
        <p:spPr bwMode="auto">
          <a:xfrm>
            <a:off x="2412857" y="4033464"/>
            <a:ext cx="2090283" cy="1077897"/>
          </a:xfrm>
          <a:prstGeom prst="rect">
            <a:avLst/>
          </a:prstGeom>
          <a:solidFill>
            <a:schemeClr val="bg1">
              <a:lumMod val="85000"/>
            </a:schemeClr>
          </a:solidFill>
          <a:ln w="9525" cap="flat" cmpd="sng" algn="ctr">
            <a:solidFill>
              <a:schemeClr val="tx1"/>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lIns="91434" tIns="45718" rIns="91434" bIns="45718" anchor="t"/>
          <a:lstStyle/>
          <a:p>
            <a:pPr algn="ctr"/>
            <a:r>
              <a:rPr lang="en-US" sz="1100" b="1" kern="0" dirty="0">
                <a:solidFill>
                  <a:prstClr val="black"/>
                </a:solidFill>
                <a:latin typeface="Arial"/>
              </a:rPr>
              <a:t>Specialty Distributor Network</a:t>
            </a:r>
          </a:p>
        </p:txBody>
      </p:sp>
      <p:sp>
        <p:nvSpPr>
          <p:cNvPr id="7" name="Rectangle 12"/>
          <p:cNvSpPr>
            <a:spLocks noChangeArrowheads="1"/>
          </p:cNvSpPr>
          <p:nvPr/>
        </p:nvSpPr>
        <p:spPr bwMode="auto">
          <a:xfrm>
            <a:off x="6234294" y="2631522"/>
            <a:ext cx="1049547" cy="533399"/>
          </a:xfrm>
          <a:prstGeom prst="rect">
            <a:avLst/>
          </a:prstGeom>
          <a:solidFill>
            <a:schemeClr val="bg1">
              <a:lumMod val="75000"/>
            </a:schemeClr>
          </a:solidFill>
          <a:ln w="9525" cap="flat" cmpd="sng" algn="ctr">
            <a:no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lIns="91434" tIns="45718" rIns="91434" bIns="45718" anchor="ctr"/>
          <a:lstStyle/>
          <a:p>
            <a:pPr algn="ctr"/>
            <a:r>
              <a:rPr lang="en-US" sz="1200" b="1" kern="0" dirty="0">
                <a:solidFill>
                  <a:prstClr val="black"/>
                </a:solidFill>
                <a:latin typeface="Arial"/>
              </a:rPr>
              <a:t>Patients</a:t>
            </a:r>
          </a:p>
        </p:txBody>
      </p:sp>
      <p:sp>
        <p:nvSpPr>
          <p:cNvPr id="8" name="Rectangle 7"/>
          <p:cNvSpPr/>
          <p:nvPr/>
        </p:nvSpPr>
        <p:spPr bwMode="auto">
          <a:xfrm>
            <a:off x="5702636" y="1631529"/>
            <a:ext cx="2104211" cy="749464"/>
          </a:xfrm>
          <a:prstGeom prst="rect">
            <a:avLst/>
          </a:prstGeom>
          <a:solidFill>
            <a:schemeClr val="bg1">
              <a:lumMod val="85000"/>
            </a:schemeClr>
          </a:solidFill>
          <a:ln w="9525" cap="flat" cmpd="sng" algn="ctr">
            <a:solidFill>
              <a:schemeClr val="tx1"/>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lIns="91434" tIns="45718" rIns="91434" bIns="45718" anchor="t"/>
          <a:lstStyle/>
          <a:p>
            <a:pPr algn="ctr"/>
            <a:r>
              <a:rPr lang="en-US" sz="1100" b="1" kern="0" dirty="0">
                <a:solidFill>
                  <a:prstClr val="black"/>
                </a:solidFill>
                <a:latin typeface="Arial"/>
              </a:rPr>
              <a:t>Hub Services</a:t>
            </a:r>
          </a:p>
        </p:txBody>
      </p:sp>
      <p:cxnSp>
        <p:nvCxnSpPr>
          <p:cNvPr id="9" name="Elbow Connector 8"/>
          <p:cNvCxnSpPr>
            <a:cxnSpLocks/>
            <a:endCxn id="11" idx="1"/>
          </p:cNvCxnSpPr>
          <p:nvPr/>
        </p:nvCxnSpPr>
        <p:spPr>
          <a:xfrm>
            <a:off x="1889317" y="3082898"/>
            <a:ext cx="523543" cy="1"/>
          </a:xfrm>
          <a:prstGeom prst="bentConnector3">
            <a:avLst>
              <a:gd name="adj1" fmla="val 50000"/>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0" name="Group 9"/>
          <p:cNvGrpSpPr/>
          <p:nvPr/>
        </p:nvGrpSpPr>
        <p:grpSpPr>
          <a:xfrm>
            <a:off x="2412857" y="2291165"/>
            <a:ext cx="2090283" cy="1583459"/>
            <a:chOff x="2647163" y="4584536"/>
            <a:chExt cx="1600832" cy="1261269"/>
          </a:xfrm>
        </p:grpSpPr>
        <p:sp>
          <p:nvSpPr>
            <p:cNvPr id="11" name="Rectangle 12"/>
            <p:cNvSpPr>
              <a:spLocks noChangeArrowheads="1"/>
            </p:cNvSpPr>
            <p:nvPr/>
          </p:nvSpPr>
          <p:spPr bwMode="auto">
            <a:xfrm>
              <a:off x="2647163" y="4584536"/>
              <a:ext cx="1600832" cy="1261269"/>
            </a:xfrm>
            <a:prstGeom prst="rect">
              <a:avLst/>
            </a:prstGeom>
            <a:solidFill>
              <a:schemeClr val="bg1">
                <a:lumMod val="85000"/>
              </a:schemeClr>
            </a:solidFill>
            <a:ln w="9525" cap="flat" cmpd="sng" algn="ctr">
              <a:solidFill>
                <a:schemeClr val="tx1"/>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anchor="t"/>
            <a:lstStyle/>
            <a:p>
              <a:pPr algn="ctr"/>
              <a:r>
                <a:rPr lang="en-US" sz="1100" b="1" kern="0" dirty="0">
                  <a:solidFill>
                    <a:prstClr val="black"/>
                  </a:solidFill>
                  <a:latin typeface="Arial"/>
                </a:rPr>
                <a:t>Specialty Pharmacy Network</a:t>
              </a:r>
            </a:p>
          </p:txBody>
        </p:sp>
        <p:sp>
          <p:nvSpPr>
            <p:cNvPr id="12" name="Rectangle 12"/>
            <p:cNvSpPr>
              <a:spLocks noChangeArrowheads="1"/>
            </p:cNvSpPr>
            <p:nvPr/>
          </p:nvSpPr>
          <p:spPr bwMode="auto">
            <a:xfrm>
              <a:off x="2791819" y="4920543"/>
              <a:ext cx="1304772" cy="841077"/>
            </a:xfrm>
            <a:prstGeom prst="rect">
              <a:avLst/>
            </a:prstGeom>
            <a:solidFill>
              <a:schemeClr val="bg1"/>
            </a:solidFill>
            <a:ln>
              <a:noFill/>
              <a:headEnd/>
              <a:tailEnd/>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t"/>
            <a:lstStyle/>
            <a:p>
              <a:pPr algn="ctr"/>
              <a:r>
                <a:rPr lang="en-US" sz="1100" b="1" dirty="0" err="1">
                  <a:solidFill>
                    <a:prstClr val="black"/>
                  </a:solidFill>
                </a:rPr>
                <a:t>Acaria</a:t>
              </a:r>
              <a:r>
                <a:rPr lang="en-US" sz="1100" b="1" dirty="0">
                  <a:solidFill>
                    <a:prstClr val="black"/>
                  </a:solidFill>
                </a:rPr>
                <a:t> Health</a:t>
              </a:r>
            </a:p>
            <a:p>
              <a:pPr algn="ctr"/>
              <a:r>
                <a:rPr lang="en-US" sz="1100" b="1" dirty="0" err="1">
                  <a:solidFill>
                    <a:prstClr val="black"/>
                  </a:solidFill>
                </a:rPr>
                <a:t>Accredo</a:t>
              </a:r>
              <a:endParaRPr lang="en-US" sz="1100" b="1" dirty="0">
                <a:solidFill>
                  <a:prstClr val="black"/>
                </a:solidFill>
              </a:endParaRPr>
            </a:p>
            <a:p>
              <a:pPr algn="ctr"/>
              <a:r>
                <a:rPr lang="en-US" sz="1100" b="1" dirty="0">
                  <a:solidFill>
                    <a:prstClr val="black"/>
                  </a:solidFill>
                </a:rPr>
                <a:t>CVS</a:t>
              </a:r>
            </a:p>
            <a:p>
              <a:pPr algn="ctr"/>
              <a:r>
                <a:rPr lang="en-US" sz="1100" b="1" dirty="0">
                  <a:solidFill>
                    <a:prstClr val="black"/>
                  </a:solidFill>
                </a:rPr>
                <a:t>Onco360</a:t>
              </a:r>
            </a:p>
            <a:p>
              <a:pPr algn="ctr"/>
              <a:r>
                <a:rPr lang="en-US" sz="1100" b="1" dirty="0">
                  <a:solidFill>
                    <a:prstClr val="black"/>
                  </a:solidFill>
                </a:rPr>
                <a:t>Diplomat</a:t>
              </a:r>
            </a:p>
            <a:p>
              <a:pPr algn="ctr"/>
              <a:r>
                <a:rPr lang="en-US" sz="1100" b="1" dirty="0">
                  <a:solidFill>
                    <a:prstClr val="black"/>
                  </a:solidFill>
                </a:rPr>
                <a:t>Biologics</a:t>
              </a:r>
            </a:p>
            <a:p>
              <a:pPr algn="ctr"/>
              <a:endParaRPr lang="en-US" sz="1100" b="1" dirty="0">
                <a:solidFill>
                  <a:prstClr val="black"/>
                </a:solidFill>
              </a:endParaRPr>
            </a:p>
          </p:txBody>
        </p:sp>
      </p:grpSp>
      <p:sp>
        <p:nvSpPr>
          <p:cNvPr id="13" name="Rectangle 12"/>
          <p:cNvSpPr>
            <a:spLocks noChangeArrowheads="1"/>
          </p:cNvSpPr>
          <p:nvPr/>
        </p:nvSpPr>
        <p:spPr bwMode="auto">
          <a:xfrm>
            <a:off x="5126023" y="3444885"/>
            <a:ext cx="3351916" cy="1203067"/>
          </a:xfrm>
          <a:prstGeom prst="rect">
            <a:avLst/>
          </a:prstGeom>
          <a:solidFill>
            <a:schemeClr val="bg1">
              <a:lumMod val="85000"/>
            </a:schemeClr>
          </a:solidFill>
          <a:ln w="9525" cap="flat" cmpd="sng" algn="ctr">
            <a:solidFill>
              <a:schemeClr val="tx1"/>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lIns="91434" tIns="45718" rIns="91434" bIns="45718" anchor="t"/>
          <a:lstStyle/>
          <a:p>
            <a:pPr algn="ctr"/>
            <a:r>
              <a:rPr lang="en-US" sz="1100" b="1" kern="0" dirty="0">
                <a:solidFill>
                  <a:prstClr val="black"/>
                </a:solidFill>
                <a:latin typeface="Arial"/>
              </a:rPr>
              <a:t>Sites of Care</a:t>
            </a:r>
          </a:p>
        </p:txBody>
      </p:sp>
      <p:grpSp>
        <p:nvGrpSpPr>
          <p:cNvPr id="14" name="Group 13">
            <a:extLst>
              <a:ext uri="{FF2B5EF4-FFF2-40B4-BE49-F238E27FC236}">
                <a16:creationId xmlns="" xmlns:a16="http://schemas.microsoft.com/office/drawing/2014/main" id="{91C0B665-528E-447A-A907-C858B27BACEC}"/>
              </a:ext>
            </a:extLst>
          </p:cNvPr>
          <p:cNvGrpSpPr/>
          <p:nvPr/>
        </p:nvGrpSpPr>
        <p:grpSpPr>
          <a:xfrm>
            <a:off x="5167861" y="3697725"/>
            <a:ext cx="3268249" cy="830091"/>
            <a:chOff x="5235565" y="4069877"/>
            <a:chExt cx="3268249" cy="830091"/>
          </a:xfrm>
        </p:grpSpPr>
        <p:sp>
          <p:nvSpPr>
            <p:cNvPr id="15" name="Rectangle 12"/>
            <p:cNvSpPr>
              <a:spLocks noChangeArrowheads="1"/>
            </p:cNvSpPr>
            <p:nvPr/>
          </p:nvSpPr>
          <p:spPr bwMode="auto">
            <a:xfrm>
              <a:off x="5235565" y="4073699"/>
              <a:ext cx="1591208" cy="369837"/>
            </a:xfrm>
            <a:prstGeom prst="rect">
              <a:avLst/>
            </a:prstGeom>
            <a:solidFill>
              <a:schemeClr val="accent3">
                <a:lumMod val="20000"/>
                <a:lumOff val="80000"/>
              </a:schemeClr>
            </a:solidFill>
            <a:ln w="9525">
              <a:solidFill>
                <a:schemeClr val="tx1"/>
              </a:solidFill>
              <a:headEnd/>
              <a:tailEnd/>
            </a:ln>
            <a:effectLst/>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sz="1100" b="1" dirty="0">
                  <a:solidFill>
                    <a:prstClr val="black"/>
                  </a:solidFill>
                </a:rPr>
                <a:t>Academic Hospitals</a:t>
              </a:r>
            </a:p>
          </p:txBody>
        </p:sp>
        <p:sp>
          <p:nvSpPr>
            <p:cNvPr id="16" name="Rectangle 15"/>
            <p:cNvSpPr>
              <a:spLocks noChangeArrowheads="1"/>
            </p:cNvSpPr>
            <p:nvPr/>
          </p:nvSpPr>
          <p:spPr bwMode="auto">
            <a:xfrm>
              <a:off x="6912606" y="4069877"/>
              <a:ext cx="1591208" cy="369837"/>
            </a:xfrm>
            <a:prstGeom prst="rect">
              <a:avLst/>
            </a:prstGeom>
            <a:solidFill>
              <a:schemeClr val="accent3">
                <a:lumMod val="20000"/>
                <a:lumOff val="80000"/>
              </a:schemeClr>
            </a:solidFill>
            <a:ln w="9525">
              <a:solidFill>
                <a:schemeClr val="tx1"/>
              </a:solidFill>
              <a:headEnd/>
              <a:tailEnd/>
            </a:ln>
            <a:effectLst/>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sz="1100" b="1" dirty="0">
                  <a:solidFill>
                    <a:prstClr val="black"/>
                  </a:solidFill>
                </a:rPr>
                <a:t>Community Hospitals</a:t>
              </a:r>
            </a:p>
          </p:txBody>
        </p:sp>
        <p:sp>
          <p:nvSpPr>
            <p:cNvPr id="17" name="Rectangle 15"/>
            <p:cNvSpPr>
              <a:spLocks noChangeArrowheads="1"/>
            </p:cNvSpPr>
            <p:nvPr/>
          </p:nvSpPr>
          <p:spPr bwMode="auto">
            <a:xfrm>
              <a:off x="6912606" y="4530131"/>
              <a:ext cx="1591208" cy="369837"/>
            </a:xfrm>
            <a:prstGeom prst="rect">
              <a:avLst/>
            </a:prstGeom>
            <a:solidFill>
              <a:schemeClr val="accent3">
                <a:lumMod val="20000"/>
                <a:lumOff val="80000"/>
              </a:schemeClr>
            </a:solidFill>
            <a:ln w="9525">
              <a:solidFill>
                <a:schemeClr val="tx1"/>
              </a:solidFill>
              <a:headEnd/>
              <a:tailEnd/>
            </a:ln>
            <a:effectLst/>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sz="1100" b="1" dirty="0">
                  <a:solidFill>
                    <a:prstClr val="black"/>
                  </a:solidFill>
                </a:rPr>
                <a:t>Other (VA, DoD)</a:t>
              </a:r>
            </a:p>
          </p:txBody>
        </p:sp>
        <p:sp>
          <p:nvSpPr>
            <p:cNvPr id="18" name="Rectangle 15"/>
            <p:cNvSpPr>
              <a:spLocks noChangeArrowheads="1"/>
            </p:cNvSpPr>
            <p:nvPr/>
          </p:nvSpPr>
          <p:spPr bwMode="auto">
            <a:xfrm>
              <a:off x="5235565" y="4529356"/>
              <a:ext cx="1591208" cy="369837"/>
            </a:xfrm>
            <a:prstGeom prst="rect">
              <a:avLst/>
            </a:prstGeom>
            <a:solidFill>
              <a:schemeClr val="accent3">
                <a:lumMod val="20000"/>
                <a:lumOff val="80000"/>
              </a:schemeClr>
            </a:solidFill>
            <a:ln w="9525">
              <a:solidFill>
                <a:schemeClr val="tx1"/>
              </a:solidFill>
              <a:headEnd/>
              <a:tailEnd/>
            </a:ln>
            <a:effectLst/>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sz="1100" b="1" dirty="0">
                  <a:solidFill>
                    <a:prstClr val="black"/>
                  </a:solidFill>
                </a:rPr>
                <a:t>Physician Practices</a:t>
              </a:r>
            </a:p>
          </p:txBody>
        </p:sp>
      </p:grpSp>
      <p:cxnSp>
        <p:nvCxnSpPr>
          <p:cNvPr id="19" name="Elbow Connector 67"/>
          <p:cNvCxnSpPr>
            <a:cxnSpLocks/>
          </p:cNvCxnSpPr>
          <p:nvPr/>
        </p:nvCxnSpPr>
        <p:spPr>
          <a:xfrm>
            <a:off x="4503142" y="2974254"/>
            <a:ext cx="1650087" cy="2950"/>
          </a:xfrm>
          <a:prstGeom prst="bentConnector3">
            <a:avLst>
              <a:gd name="adj1" fmla="val 50000"/>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 xmlns:a16="http://schemas.microsoft.com/office/drawing/2014/main" id="{9F14D3E7-952E-48B5-98B3-FD3BBEFBDC7B}"/>
              </a:ext>
            </a:extLst>
          </p:cNvPr>
          <p:cNvPicPr>
            <a:picLocks noChangeAspect="1"/>
          </p:cNvPicPr>
          <p:nvPr/>
        </p:nvPicPr>
        <p:blipFill>
          <a:blip r:embed="rId3"/>
          <a:stretch>
            <a:fillRect/>
          </a:stretch>
        </p:blipFill>
        <p:spPr>
          <a:xfrm>
            <a:off x="5818266" y="1901978"/>
            <a:ext cx="1872952" cy="337469"/>
          </a:xfrm>
          <a:prstGeom prst="rect">
            <a:avLst/>
          </a:prstGeom>
        </p:spPr>
      </p:pic>
      <p:sp>
        <p:nvSpPr>
          <p:cNvPr id="24" name="Rectangle 12">
            <a:extLst>
              <a:ext uri="{FF2B5EF4-FFF2-40B4-BE49-F238E27FC236}">
                <a16:creationId xmlns="" xmlns:a16="http://schemas.microsoft.com/office/drawing/2014/main" id="{7E3D8312-895D-4C0B-9313-D410E0D18937}"/>
              </a:ext>
            </a:extLst>
          </p:cNvPr>
          <p:cNvSpPr>
            <a:spLocks noChangeArrowheads="1"/>
          </p:cNvSpPr>
          <p:nvPr/>
        </p:nvSpPr>
        <p:spPr bwMode="auto">
          <a:xfrm>
            <a:off x="2606147" y="4436729"/>
            <a:ext cx="1703703" cy="564923"/>
          </a:xfrm>
          <a:prstGeom prst="rect">
            <a:avLst/>
          </a:prstGeom>
          <a:solidFill>
            <a:schemeClr val="bg1"/>
          </a:solidFill>
          <a:ln>
            <a:noFill/>
            <a:headEnd/>
            <a:tailEnd/>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91434" tIns="45718" rIns="91434" bIns="45718" anchor="t"/>
          <a:lstStyle/>
          <a:p>
            <a:pPr algn="ctr"/>
            <a:r>
              <a:rPr lang="en-US" sz="1100" b="1" dirty="0">
                <a:solidFill>
                  <a:prstClr val="black"/>
                </a:solidFill>
              </a:rPr>
              <a:t>McKesson</a:t>
            </a:r>
          </a:p>
          <a:p>
            <a:pPr algn="ctr"/>
            <a:r>
              <a:rPr lang="en-US" sz="1100" b="1" dirty="0">
                <a:solidFill>
                  <a:prstClr val="black"/>
                </a:solidFill>
              </a:rPr>
              <a:t>ASD / Oncology Supply</a:t>
            </a:r>
          </a:p>
          <a:p>
            <a:pPr algn="ctr"/>
            <a:r>
              <a:rPr lang="en-US" sz="1100" b="1" dirty="0">
                <a:solidFill>
                  <a:prstClr val="black"/>
                </a:solidFill>
              </a:rPr>
              <a:t>Cardinal Health</a:t>
            </a:r>
          </a:p>
        </p:txBody>
      </p:sp>
      <p:cxnSp>
        <p:nvCxnSpPr>
          <p:cNvPr id="25" name="Elbow Connector 67">
            <a:extLst>
              <a:ext uri="{FF2B5EF4-FFF2-40B4-BE49-F238E27FC236}">
                <a16:creationId xmlns="" xmlns:a16="http://schemas.microsoft.com/office/drawing/2014/main" id="{CFAB278A-3909-4149-BCCE-FCE654927D5C}"/>
              </a:ext>
            </a:extLst>
          </p:cNvPr>
          <p:cNvCxnSpPr>
            <a:cxnSpLocks/>
            <a:stCxn id="30" idx="2"/>
            <a:endCxn id="5" idx="1"/>
          </p:cNvCxnSpPr>
          <p:nvPr/>
        </p:nvCxnSpPr>
        <p:spPr>
          <a:xfrm rot="16200000" flipH="1">
            <a:off x="1202577" y="3362133"/>
            <a:ext cx="1074488" cy="1346072"/>
          </a:xfrm>
          <a:prstGeom prst="bentConnector2">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Elbow Connector 67">
            <a:extLst>
              <a:ext uri="{FF2B5EF4-FFF2-40B4-BE49-F238E27FC236}">
                <a16:creationId xmlns="" xmlns:a16="http://schemas.microsoft.com/office/drawing/2014/main" id="{F2FD9215-789D-40DF-8A7E-3426F945D8AD}"/>
              </a:ext>
            </a:extLst>
          </p:cNvPr>
          <p:cNvCxnSpPr>
            <a:cxnSpLocks/>
          </p:cNvCxnSpPr>
          <p:nvPr/>
        </p:nvCxnSpPr>
        <p:spPr>
          <a:xfrm flipV="1">
            <a:off x="4473925" y="4157204"/>
            <a:ext cx="664719" cy="459478"/>
          </a:xfrm>
          <a:prstGeom prst="bentConnector3">
            <a:avLst>
              <a:gd name="adj1" fmla="val 50000"/>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Elbow Connector 67">
            <a:extLst>
              <a:ext uri="{FF2B5EF4-FFF2-40B4-BE49-F238E27FC236}">
                <a16:creationId xmlns="" xmlns:a16="http://schemas.microsoft.com/office/drawing/2014/main" id="{E68A84B3-6E57-4961-853E-E073D0BB67B4}"/>
              </a:ext>
            </a:extLst>
          </p:cNvPr>
          <p:cNvCxnSpPr>
            <a:cxnSpLocks/>
            <a:endCxn id="7" idx="2"/>
          </p:cNvCxnSpPr>
          <p:nvPr/>
        </p:nvCxnSpPr>
        <p:spPr>
          <a:xfrm rot="5400000" flipH="1" flipV="1">
            <a:off x="6623185" y="3300804"/>
            <a:ext cx="271765" cy="1"/>
          </a:xfrm>
          <a:prstGeom prst="bentConnector3">
            <a:avLst>
              <a:gd name="adj1" fmla="val 50000"/>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087307" y="6401220"/>
            <a:ext cx="2716696" cy="261610"/>
          </a:xfrm>
          <a:prstGeom prst="rect">
            <a:avLst/>
          </a:prstGeom>
          <a:noFill/>
        </p:spPr>
        <p:txBody>
          <a:bodyPr wrap="square" rtlCol="0">
            <a:spAutoFit/>
          </a:bodyPr>
          <a:lstStyle/>
          <a:p>
            <a:r>
              <a:rPr lang="en-US" sz="1100" dirty="0">
                <a:solidFill>
                  <a:prstClr val="white"/>
                </a:solidFill>
              </a:rPr>
              <a:t>Copyright 2019 Puma Biotechnology</a:t>
            </a:r>
          </a:p>
        </p:txBody>
      </p:sp>
      <p:pic>
        <p:nvPicPr>
          <p:cNvPr id="30" name="Picture 29">
            <a:extLst>
              <a:ext uri="{FF2B5EF4-FFF2-40B4-BE49-F238E27FC236}">
                <a16:creationId xmlns="" xmlns:a16="http://schemas.microsoft.com/office/drawing/2014/main" id="{96169E4D-5135-4E6B-9D09-7C24CD5C1B0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832" y="2821058"/>
            <a:ext cx="1933905" cy="676867"/>
          </a:xfrm>
          <a:prstGeom prst="rect">
            <a:avLst/>
          </a:prstGeom>
          <a:ln>
            <a:noFill/>
          </a:ln>
        </p:spPr>
      </p:pic>
    </p:spTree>
    <p:extLst>
      <p:ext uri="{BB962C8B-B14F-4D97-AF65-F5344CB8AC3E}">
        <p14:creationId xmlns:p14="http://schemas.microsoft.com/office/powerpoint/2010/main" val="2506803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05840"/>
          </a:xfrm>
        </p:spPr>
        <p:txBody>
          <a:bodyPr anchor="b">
            <a:normAutofit/>
          </a:bodyPr>
          <a:lstStyle/>
          <a:p>
            <a:pPr algn="ctr"/>
            <a:r>
              <a:rPr lang="en-US" b="1" dirty="0"/>
              <a:t>$53.5 Million Net </a:t>
            </a:r>
            <a:r>
              <a:rPr lang="en-US" b="1" dirty="0" smtClean="0"/>
              <a:t>Revenue </a:t>
            </a:r>
            <a:r>
              <a:rPr lang="en-US" sz="2700" b="1" dirty="0" smtClean="0"/>
              <a:t>in </a:t>
            </a:r>
            <a:r>
              <a:rPr lang="en-US" sz="2700" b="1" dirty="0"/>
              <a:t>Q3  2019</a:t>
            </a:r>
            <a:endParaRPr lang="en-US" b="1" dirty="0"/>
          </a:p>
        </p:txBody>
      </p:sp>
      <p:sp>
        <p:nvSpPr>
          <p:cNvPr id="4" name="Slide Number Placeholder 3"/>
          <p:cNvSpPr>
            <a:spLocks noGrp="1"/>
          </p:cNvSpPr>
          <p:nvPr>
            <p:ph type="sldNum" sz="quarter" idx="12"/>
          </p:nvPr>
        </p:nvSpPr>
        <p:spPr/>
        <p:txBody>
          <a:bodyPr/>
          <a:lstStyle/>
          <a:p>
            <a:pPr marL="0" marR="0" lvl="0" indent="0" algn="r" defTabSz="914332" rtl="0" eaLnBrk="1" fontAlgn="auto" latinLnBrk="0" hangingPunct="1">
              <a:lnSpc>
                <a:spcPct val="100000"/>
              </a:lnSpc>
              <a:spcBef>
                <a:spcPts val="0"/>
              </a:spcBef>
              <a:spcAft>
                <a:spcPts val="0"/>
              </a:spcAft>
              <a:buClrTx/>
              <a:buSzTx/>
              <a:buFontTx/>
              <a:buNone/>
              <a:tabLst/>
              <a:defRPr/>
            </a:pPr>
            <a:fld id="{C5256D79-6D78-4C39-B8F4-F5DD92BCEE6B}" type="slidenum">
              <a:rPr kumimoji="0" lang="en-US" sz="12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332"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Box 8"/>
          <p:cNvSpPr txBox="1"/>
          <p:nvPr/>
        </p:nvSpPr>
        <p:spPr>
          <a:xfrm>
            <a:off x="2124890" y="6411483"/>
            <a:ext cx="2325189" cy="261610"/>
          </a:xfrm>
          <a:prstGeom prst="rect">
            <a:avLst/>
          </a:prstGeom>
          <a:noFill/>
        </p:spPr>
        <p:txBody>
          <a:bodyPr wrap="square" rtlCol="0">
            <a:spAutoFit/>
          </a:bodyPr>
          <a:lstStyle/>
          <a:p>
            <a:r>
              <a:rPr lang="en-US" sz="1100" dirty="0">
                <a:solidFill>
                  <a:schemeClr val="bg1"/>
                </a:solidFill>
              </a:rPr>
              <a:t>Copyright 2019 Puma Biotechnology</a:t>
            </a:r>
          </a:p>
        </p:txBody>
      </p:sp>
      <p:graphicFrame>
        <p:nvGraphicFramePr>
          <p:cNvPr id="8" name="Chart 7">
            <a:extLst>
              <a:ext uri="{FF2B5EF4-FFF2-40B4-BE49-F238E27FC236}">
                <a16:creationId xmlns="" xmlns:a16="http://schemas.microsoft.com/office/drawing/2014/main" id="{55CFFFBC-DADD-471A-96EC-90599A3C6DE7}"/>
              </a:ext>
            </a:extLst>
          </p:cNvPr>
          <p:cNvGraphicFramePr>
            <a:graphicFrameLocks/>
          </p:cNvGraphicFramePr>
          <p:nvPr>
            <p:extLst>
              <p:ext uri="{D42A27DB-BD31-4B8C-83A1-F6EECF244321}">
                <p14:modId xmlns:p14="http://schemas.microsoft.com/office/powerpoint/2010/main" val="2625899722"/>
              </p:ext>
            </p:extLst>
          </p:nvPr>
        </p:nvGraphicFramePr>
        <p:xfrm>
          <a:off x="811763" y="1257299"/>
          <a:ext cx="7520473" cy="43434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70230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9F915D-11E6-45BA-A246-D2AD49A89E46}"/>
              </a:ext>
            </a:extLst>
          </p:cNvPr>
          <p:cNvSpPr>
            <a:spLocks noGrp="1"/>
          </p:cNvSpPr>
          <p:nvPr>
            <p:ph type="title"/>
          </p:nvPr>
        </p:nvSpPr>
        <p:spPr>
          <a:xfrm>
            <a:off x="0" y="0"/>
            <a:ext cx="9144000" cy="984069"/>
          </a:xfrm>
        </p:spPr>
        <p:txBody>
          <a:bodyPr anchor="b">
            <a:normAutofit/>
          </a:bodyPr>
          <a:lstStyle/>
          <a:p>
            <a:pPr algn="ctr"/>
            <a:r>
              <a:rPr lang="en-US" b="1" dirty="0"/>
              <a:t>From CONTROL </a:t>
            </a:r>
            <a:r>
              <a:rPr lang="en-US" b="1" dirty="0" smtClean="0"/>
              <a:t>Poster </a:t>
            </a:r>
            <a:r>
              <a:rPr lang="en-US" b="1" dirty="0"/>
              <a:t>P</a:t>
            </a:r>
            <a:r>
              <a:rPr lang="en-US" b="1" dirty="0" smtClean="0"/>
              <a:t>resented </a:t>
            </a:r>
            <a:r>
              <a:rPr lang="en-US" b="1" dirty="0"/>
              <a:t>at ASCO 2019</a:t>
            </a:r>
          </a:p>
        </p:txBody>
      </p:sp>
      <p:sp>
        <p:nvSpPr>
          <p:cNvPr id="3" name="Footer Placeholder 2">
            <a:extLst>
              <a:ext uri="{FF2B5EF4-FFF2-40B4-BE49-F238E27FC236}">
                <a16:creationId xmlns="" xmlns:a16="http://schemas.microsoft.com/office/drawing/2014/main" id="{E628287B-9455-4B0E-B010-5C3BF479B61E}"/>
              </a:ext>
            </a:extLst>
          </p:cNvPr>
          <p:cNvSpPr>
            <a:spLocks noGrp="1"/>
          </p:cNvSpPr>
          <p:nvPr>
            <p:ph type="ftr" sz="quarter" idx="11"/>
          </p:nvPr>
        </p:nvSpPr>
        <p:spPr>
          <a:xfrm>
            <a:off x="1881051" y="6374582"/>
            <a:ext cx="2899953" cy="365760"/>
          </a:xfrm>
        </p:spPr>
        <p:txBody>
          <a:bodyPr/>
          <a:lstStyle/>
          <a:p>
            <a:r>
              <a:rPr lang="en-US" sz="1100" dirty="0" smtClean="0"/>
              <a:t>Copyright 2019 Puma Biotechnology</a:t>
            </a:r>
            <a:endParaRPr lang="en-US" sz="1100" dirty="0"/>
          </a:p>
        </p:txBody>
      </p:sp>
      <p:sp>
        <p:nvSpPr>
          <p:cNvPr id="4" name="Slide Number Placeholder 3">
            <a:extLst>
              <a:ext uri="{FF2B5EF4-FFF2-40B4-BE49-F238E27FC236}">
                <a16:creationId xmlns="" xmlns:a16="http://schemas.microsoft.com/office/drawing/2014/main" id="{086B21CD-A962-4745-8A56-E8E043EEAC9E}"/>
              </a:ext>
            </a:extLst>
          </p:cNvPr>
          <p:cNvSpPr>
            <a:spLocks noGrp="1"/>
          </p:cNvSpPr>
          <p:nvPr>
            <p:ph type="sldNum" sz="quarter" idx="12"/>
          </p:nvPr>
        </p:nvSpPr>
        <p:spPr/>
        <p:txBody>
          <a:bodyPr/>
          <a:lstStyle/>
          <a:p>
            <a:fld id="{C5256D79-6D78-4C39-B8F4-F5DD92BCEE6B}" type="slidenum">
              <a:rPr lang="en-US" smtClean="0"/>
              <a:t>5</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824" y="1409698"/>
            <a:ext cx="8167421" cy="4465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740434" y="3543300"/>
            <a:ext cx="7696200" cy="5810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1874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9F915D-11E6-45BA-A246-D2AD49A89E46}"/>
              </a:ext>
            </a:extLst>
          </p:cNvPr>
          <p:cNvSpPr>
            <a:spLocks noGrp="1"/>
          </p:cNvSpPr>
          <p:nvPr>
            <p:ph type="title"/>
          </p:nvPr>
        </p:nvSpPr>
        <p:spPr>
          <a:xfrm>
            <a:off x="0" y="0"/>
            <a:ext cx="9144000" cy="1143000"/>
          </a:xfrm>
        </p:spPr>
        <p:txBody>
          <a:bodyPr>
            <a:normAutofit/>
          </a:bodyPr>
          <a:lstStyle/>
          <a:p>
            <a:r>
              <a:rPr lang="en-US" sz="2700" b="1" dirty="0"/>
              <a:t>18% of Patients in Q3 Started NERLYNX at a Reduced Dose</a:t>
            </a:r>
          </a:p>
        </p:txBody>
      </p:sp>
      <p:sp>
        <p:nvSpPr>
          <p:cNvPr id="4" name="Slide Number Placeholder 3">
            <a:extLst>
              <a:ext uri="{FF2B5EF4-FFF2-40B4-BE49-F238E27FC236}">
                <a16:creationId xmlns:a16="http://schemas.microsoft.com/office/drawing/2014/main" xmlns="" id="{086B21CD-A962-4745-8A56-E8E043EEAC9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256D79-6D78-4C39-B8F4-F5DD92BCEE6B}" type="slidenum">
              <a:rPr kumimoji="0" lang="en-US" sz="12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6" name="Rectangle 5">
            <a:extLst>
              <a:ext uri="{FF2B5EF4-FFF2-40B4-BE49-F238E27FC236}">
                <a16:creationId xmlns:a16="http://schemas.microsoft.com/office/drawing/2014/main" xmlns="" id="{B926864B-3C2C-4357-A1D6-21D8720BF03A}"/>
              </a:ext>
            </a:extLst>
          </p:cNvPr>
          <p:cNvSpPr/>
          <p:nvPr/>
        </p:nvSpPr>
        <p:spPr>
          <a:xfrm>
            <a:off x="643806" y="5771215"/>
            <a:ext cx="7603067" cy="253916"/>
          </a:xfrm>
          <a:prstGeom prst="rect">
            <a:avLst/>
          </a:prstGeom>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50" b="1" i="1" u="none" strike="noStrike" kern="1200" cap="none" spc="0" normalizeH="0" baseline="0" noProof="0" dirty="0">
                <a:ln>
                  <a:noFill/>
                </a:ln>
                <a:solidFill>
                  <a:srgbClr val="4F81BD">
                    <a:lumMod val="50000"/>
                  </a:srgbClr>
                </a:solidFill>
                <a:effectLst/>
                <a:uLnTx/>
                <a:uFillTx/>
                <a:latin typeface="Calibri"/>
                <a:ea typeface="+mn-ea"/>
                <a:cs typeface="+mn-cs"/>
              </a:rPr>
              <a:t>Reduced Dose defined as fewer than 6 pills per day</a:t>
            </a:r>
          </a:p>
        </p:txBody>
      </p:sp>
      <p:graphicFrame>
        <p:nvGraphicFramePr>
          <p:cNvPr id="9" name="Chart 8">
            <a:extLst>
              <a:ext uri="{FF2B5EF4-FFF2-40B4-BE49-F238E27FC236}">
                <a16:creationId xmlns:a16="http://schemas.microsoft.com/office/drawing/2014/main" xmlns="" id="{EC2951B7-469F-48A9-A312-EDFDD203A5BA}"/>
              </a:ext>
            </a:extLst>
          </p:cNvPr>
          <p:cNvGraphicFramePr>
            <a:graphicFrameLocks/>
          </p:cNvGraphicFramePr>
          <p:nvPr>
            <p:extLst/>
          </p:nvPr>
        </p:nvGraphicFramePr>
        <p:xfrm>
          <a:off x="643807" y="1483742"/>
          <a:ext cx="7930850" cy="3795624"/>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2098837" y="6387681"/>
            <a:ext cx="2457083" cy="276999"/>
          </a:xfrm>
          <a:prstGeom prst="rect">
            <a:avLst/>
          </a:prstGeom>
        </p:spPr>
        <p:txBody>
          <a:bodyPr wrap="none">
            <a:spAutoFit/>
          </a:bodyPr>
          <a:lstStyle/>
          <a:p>
            <a:r>
              <a:rPr lang="en-US" sz="1200" dirty="0">
                <a:solidFill>
                  <a:schemeClr val="bg1"/>
                </a:solidFill>
              </a:rPr>
              <a:t>Copyright 2019 Puma Biotechnology</a:t>
            </a:r>
          </a:p>
        </p:txBody>
      </p:sp>
    </p:spTree>
    <p:extLst>
      <p:ext uri="{BB962C8B-B14F-4D97-AF65-F5344CB8AC3E}">
        <p14:creationId xmlns:p14="http://schemas.microsoft.com/office/powerpoint/2010/main" val="1697549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48E6C82-8AB4-BD45-B15D-FB06D44F9AA4}" type="slidenum">
              <a:rPr lang="en-US" smtClean="0">
                <a:solidFill>
                  <a:schemeClr val="bg1"/>
                </a:solidFill>
              </a:rPr>
              <a:pPr/>
              <a:t>7</a:t>
            </a:fld>
            <a:endParaRPr lang="en-US" dirty="0">
              <a:solidFill>
                <a:schemeClr val="bg1"/>
              </a:solidFill>
            </a:endParaRPr>
          </a:p>
        </p:txBody>
      </p:sp>
      <p:sp>
        <p:nvSpPr>
          <p:cNvPr id="8" name="Title 1"/>
          <p:cNvSpPr>
            <a:spLocks noGrp="1"/>
          </p:cNvSpPr>
          <p:nvPr>
            <p:ph type="title"/>
          </p:nvPr>
        </p:nvSpPr>
        <p:spPr>
          <a:xfrm>
            <a:off x="0" y="1"/>
            <a:ext cx="9144000" cy="982980"/>
          </a:xfrm>
        </p:spPr>
        <p:txBody>
          <a:bodyPr>
            <a:noAutofit/>
          </a:bodyPr>
          <a:lstStyle/>
          <a:p>
            <a:pPr algn="ctr"/>
            <a:r>
              <a:rPr lang="en-US" sz="3200" b="1" dirty="0"/>
              <a:t>Bottles Sold By Quarter</a:t>
            </a:r>
          </a:p>
        </p:txBody>
      </p:sp>
      <p:sp>
        <p:nvSpPr>
          <p:cNvPr id="2" name="TextBox 1"/>
          <p:cNvSpPr txBox="1"/>
          <p:nvPr/>
        </p:nvSpPr>
        <p:spPr>
          <a:xfrm>
            <a:off x="2081348" y="6407723"/>
            <a:ext cx="2333898" cy="261610"/>
          </a:xfrm>
          <a:prstGeom prst="rect">
            <a:avLst/>
          </a:prstGeom>
          <a:noFill/>
        </p:spPr>
        <p:txBody>
          <a:bodyPr wrap="square" rtlCol="0">
            <a:spAutoFit/>
          </a:bodyPr>
          <a:lstStyle/>
          <a:p>
            <a:r>
              <a:rPr lang="en-US" sz="1100" dirty="0">
                <a:solidFill>
                  <a:schemeClr val="bg1"/>
                </a:solidFill>
              </a:rPr>
              <a:t>Copyright 2019 Puma Biotechnology</a:t>
            </a:r>
          </a:p>
        </p:txBody>
      </p:sp>
      <p:sp>
        <p:nvSpPr>
          <p:cNvPr id="9" name="Rectangle 8">
            <a:extLst>
              <a:ext uri="{FF2B5EF4-FFF2-40B4-BE49-F238E27FC236}">
                <a16:creationId xmlns="" xmlns:a16="http://schemas.microsoft.com/office/drawing/2014/main" id="{E851AC94-E46F-4CF1-BA19-6469BE983FB8}"/>
              </a:ext>
            </a:extLst>
          </p:cNvPr>
          <p:cNvSpPr/>
          <p:nvPr/>
        </p:nvSpPr>
        <p:spPr>
          <a:xfrm>
            <a:off x="643806" y="5920076"/>
            <a:ext cx="7603067" cy="253916"/>
          </a:xfrm>
          <a:prstGeom prst="rect">
            <a:avLst/>
          </a:prstGeom>
        </p:spPr>
        <p:txBody>
          <a:bodyPr wrap="square">
            <a:spAutoFit/>
          </a:bodyPr>
          <a:lstStyle/>
          <a:p>
            <a:pPr marL="171450" indent="-171450">
              <a:buFont typeface="Arial" panose="020B0604020202020204" pitchFamily="34" charset="0"/>
              <a:buChar char="•"/>
            </a:pPr>
            <a:r>
              <a:rPr lang="en-US" sz="1050" b="1" i="1" dirty="0">
                <a:solidFill>
                  <a:schemeClr val="accent1">
                    <a:lumMod val="50000"/>
                  </a:schemeClr>
                </a:solidFill>
              </a:rPr>
              <a:t>SP = Specialty Pharmacy Network, SD = Specialty Distributor Network</a:t>
            </a:r>
          </a:p>
        </p:txBody>
      </p:sp>
      <p:graphicFrame>
        <p:nvGraphicFramePr>
          <p:cNvPr id="12" name="Chart 11">
            <a:extLst>
              <a:ext uri="{FF2B5EF4-FFF2-40B4-BE49-F238E27FC236}">
                <a16:creationId xmlns="" xmlns:a16="http://schemas.microsoft.com/office/drawing/2014/main" id="{E0C8A5E2-A43F-4835-8ED6-29BA844D8124}"/>
              </a:ext>
            </a:extLst>
          </p:cNvPr>
          <p:cNvGraphicFramePr>
            <a:graphicFrameLocks noChangeAspect="1"/>
          </p:cNvGraphicFramePr>
          <p:nvPr>
            <p:extLst>
              <p:ext uri="{D42A27DB-BD31-4B8C-83A1-F6EECF244321}">
                <p14:modId xmlns:p14="http://schemas.microsoft.com/office/powerpoint/2010/main" val="3270967519"/>
              </p:ext>
            </p:extLst>
          </p:nvPr>
        </p:nvGraphicFramePr>
        <p:xfrm>
          <a:off x="643806" y="1160133"/>
          <a:ext cx="7814014" cy="46295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98615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5881"/>
          </a:xfrm>
        </p:spPr>
        <p:txBody>
          <a:bodyPr>
            <a:normAutofit/>
          </a:bodyPr>
          <a:lstStyle/>
          <a:p>
            <a:pPr algn="ctr"/>
            <a:r>
              <a:rPr lang="en-US" b="1" dirty="0"/>
              <a:t>Rest of World Partnerships – Timelines</a:t>
            </a:r>
            <a:endParaRPr lang="en-US" sz="900" b="1"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256D79-6D78-4C39-B8F4-F5DD92BCEE6B}" type="slidenum">
              <a:rPr kumimoji="0" lang="en-US" sz="12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TextBox 4"/>
          <p:cNvSpPr txBox="1"/>
          <p:nvPr/>
        </p:nvSpPr>
        <p:spPr>
          <a:xfrm>
            <a:off x="2133600" y="6401221"/>
            <a:ext cx="2716696"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Calibri"/>
                <a:ea typeface="+mn-ea"/>
                <a:cs typeface="+mn-cs"/>
              </a:rPr>
              <a:t>Copyright 2019 Puma Biotechnology</a:t>
            </a:r>
          </a:p>
        </p:txBody>
      </p:sp>
      <p:graphicFrame>
        <p:nvGraphicFramePr>
          <p:cNvPr id="11" name="Content Placeholder 5">
            <a:extLst>
              <a:ext uri="{FF2B5EF4-FFF2-40B4-BE49-F238E27FC236}">
                <a16:creationId xmlns="" xmlns:a16="http://schemas.microsoft.com/office/drawing/2014/main" id="{F1344242-4382-4068-9457-CA063D442DE0}"/>
              </a:ext>
            </a:extLst>
          </p:cNvPr>
          <p:cNvGraphicFramePr>
            <a:graphicFrameLocks/>
          </p:cNvGraphicFramePr>
          <p:nvPr>
            <p:extLst>
              <p:ext uri="{D42A27DB-BD31-4B8C-83A1-F6EECF244321}">
                <p14:modId xmlns:p14="http://schemas.microsoft.com/office/powerpoint/2010/main" val="2496587417"/>
              </p:ext>
            </p:extLst>
          </p:nvPr>
        </p:nvGraphicFramePr>
        <p:xfrm>
          <a:off x="390982" y="1091936"/>
          <a:ext cx="8395924" cy="5004117"/>
        </p:xfrm>
        <a:graphic>
          <a:graphicData uri="http://schemas.openxmlformats.org/drawingml/2006/table">
            <a:tbl>
              <a:tblPr firstRow="1" bandRow="1">
                <a:tableStyleId>{6E25E649-3F16-4E02-A733-19D2CDBF48F0}</a:tableStyleId>
              </a:tblPr>
              <a:tblGrid>
                <a:gridCol w="1973353">
                  <a:extLst>
                    <a:ext uri="{9D8B030D-6E8A-4147-A177-3AD203B41FA5}">
                      <a16:colId xmlns="" xmlns:a16="http://schemas.microsoft.com/office/drawing/2014/main" val="20000"/>
                    </a:ext>
                  </a:extLst>
                </a:gridCol>
                <a:gridCol w="2819400">
                  <a:extLst>
                    <a:ext uri="{9D8B030D-6E8A-4147-A177-3AD203B41FA5}">
                      <a16:colId xmlns="" xmlns:a16="http://schemas.microsoft.com/office/drawing/2014/main" val="20001"/>
                    </a:ext>
                  </a:extLst>
                </a:gridCol>
                <a:gridCol w="3603171">
                  <a:extLst>
                    <a:ext uri="{9D8B030D-6E8A-4147-A177-3AD203B41FA5}">
                      <a16:colId xmlns="" xmlns:a16="http://schemas.microsoft.com/office/drawing/2014/main" val="20002"/>
                    </a:ext>
                  </a:extLst>
                </a:gridCol>
              </a:tblGrid>
              <a:tr h="599712">
                <a:tc>
                  <a:txBody>
                    <a:bodyPr/>
                    <a:lstStyle/>
                    <a:p>
                      <a:pPr algn="ctr"/>
                      <a:r>
                        <a:rPr lang="en-US" sz="1900" dirty="0"/>
                        <a:t>Region</a:t>
                      </a:r>
                    </a:p>
                  </a:txBody>
                  <a:tcPr anchor="ctr"/>
                </a:tc>
                <a:tc>
                  <a:txBody>
                    <a:bodyPr/>
                    <a:lstStyle/>
                    <a:p>
                      <a:pPr algn="ctr"/>
                      <a:r>
                        <a:rPr lang="en-US" sz="1900" dirty="0"/>
                        <a:t>Partner</a:t>
                      </a:r>
                    </a:p>
                  </a:txBody>
                  <a:tcPr anchor="ctr"/>
                </a:tc>
                <a:tc>
                  <a:txBody>
                    <a:bodyPr/>
                    <a:lstStyle/>
                    <a:p>
                      <a:pPr algn="ctr"/>
                      <a:r>
                        <a:rPr lang="en-US" sz="1800" dirty="0"/>
                        <a:t>Expected</a:t>
                      </a:r>
                      <a:r>
                        <a:rPr lang="en-US" sz="1800" baseline="0" dirty="0"/>
                        <a:t> Regulatory Approval</a:t>
                      </a:r>
                      <a:endParaRPr lang="en-US" sz="1800" dirty="0"/>
                    </a:p>
                  </a:txBody>
                  <a:tcPr anchor="ctr"/>
                </a:tc>
                <a:extLst>
                  <a:ext uri="{0D108BD9-81ED-4DB2-BD59-A6C34878D82A}">
                    <a16:rowId xmlns="" xmlns:a16="http://schemas.microsoft.com/office/drawing/2014/main" val="10000"/>
                  </a:ext>
                </a:extLst>
              </a:tr>
              <a:tr h="322992">
                <a:tc>
                  <a:txBody>
                    <a:bodyPr/>
                    <a:lstStyle/>
                    <a:p>
                      <a:r>
                        <a:rPr lang="en-US" sz="1600" dirty="0"/>
                        <a:t>Australia / SE Asia</a:t>
                      </a:r>
                    </a:p>
                  </a:txBody>
                  <a:tcPr/>
                </a:tc>
                <a:tc>
                  <a:txBody>
                    <a:bodyPr/>
                    <a:lstStyle/>
                    <a:p>
                      <a:pPr marL="0" indent="0">
                        <a:buFont typeface="Arial" panose="020B0604020202020204" pitchFamily="34" charset="0"/>
                        <a:buNone/>
                      </a:pPr>
                      <a:endParaRPr lang="en-US" sz="1600" u="none" dirty="0"/>
                    </a:p>
                  </a:txBody>
                  <a:tcPr/>
                </a:tc>
                <a:tc>
                  <a:txBody>
                    <a:bodyPr/>
                    <a:lstStyle/>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u="none" strike="noStrike" kern="1200" cap="none" spc="0" normalizeH="0" baseline="0" noProof="0" dirty="0">
                          <a:ln>
                            <a:noFill/>
                          </a:ln>
                          <a:solidFill>
                            <a:srgbClr val="FF0000"/>
                          </a:solidFill>
                          <a:effectLst/>
                          <a:uLnTx/>
                          <a:uFillTx/>
                        </a:rPr>
                        <a:t>March 2019 </a:t>
                      </a:r>
                      <a:r>
                        <a:rPr kumimoji="0" lang="en-US" sz="1400" b="0" i="0" u="none" strike="noStrike" kern="1200" cap="none" spc="0" normalizeH="0" baseline="0" noProof="0" dirty="0">
                          <a:ln>
                            <a:noFill/>
                          </a:ln>
                          <a:solidFill>
                            <a:srgbClr val="FF0000"/>
                          </a:solidFill>
                          <a:effectLst/>
                          <a:uLnTx/>
                          <a:uFillTx/>
                          <a:latin typeface="+mn-lt"/>
                          <a:ea typeface="+mn-ea"/>
                          <a:cs typeface="+mn-cs"/>
                        </a:rPr>
                        <a:t>– </a:t>
                      </a:r>
                      <a:r>
                        <a:rPr kumimoji="0" lang="en-US" sz="1400" u="none" strike="noStrike" kern="1200" cap="none" spc="0" normalizeH="0" baseline="0" noProof="0" dirty="0">
                          <a:ln>
                            <a:noFill/>
                          </a:ln>
                          <a:solidFill>
                            <a:srgbClr val="FF0000"/>
                          </a:solidFill>
                          <a:effectLst/>
                          <a:uLnTx/>
                          <a:uFillTx/>
                        </a:rPr>
                        <a:t>Approved in Australia</a:t>
                      </a:r>
                    </a:p>
                    <a:p>
                      <a:pPr marL="0" marR="0" lvl="0" indent="0" algn="l" defTabSz="91433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400" b="0" i="0" u="none" strike="noStrike" kern="1200" cap="none" spc="0" normalizeH="0" baseline="0" noProof="0" dirty="0">
                        <a:ln>
                          <a:noFill/>
                        </a:ln>
                        <a:solidFill>
                          <a:prstClr val="black"/>
                        </a:solidFill>
                        <a:effectLst/>
                        <a:uLnTx/>
                        <a:uFillTx/>
                        <a:latin typeface="+mn-lt"/>
                        <a:ea typeface="+mn-ea"/>
                        <a:cs typeface="+mn-cs"/>
                      </a:endParaRPr>
                    </a:p>
                  </a:txBody>
                  <a:tcPr/>
                </a:tc>
                <a:extLst>
                  <a:ext uri="{0D108BD9-81ED-4DB2-BD59-A6C34878D82A}">
                    <a16:rowId xmlns="" xmlns:a16="http://schemas.microsoft.com/office/drawing/2014/main" val="10001"/>
                  </a:ext>
                </a:extLst>
              </a:tr>
              <a:tr h="414432">
                <a:tc>
                  <a:txBody>
                    <a:bodyPr/>
                    <a:lstStyle/>
                    <a:p>
                      <a:pPr marL="0" marR="0" indent="0" algn="l" defTabSz="914332" rtl="0" eaLnBrk="1" fontAlgn="auto" latinLnBrk="0" hangingPunct="1">
                        <a:lnSpc>
                          <a:spcPct val="100000"/>
                        </a:lnSpc>
                        <a:spcBef>
                          <a:spcPts val="0"/>
                        </a:spcBef>
                        <a:spcAft>
                          <a:spcPts val="0"/>
                        </a:spcAft>
                        <a:buClrTx/>
                        <a:buSzTx/>
                        <a:buFontTx/>
                        <a:buNone/>
                        <a:tabLst/>
                        <a:defRPr/>
                      </a:pPr>
                      <a:r>
                        <a:rPr lang="en-US" sz="1600" dirty="0"/>
                        <a:t>Israel</a:t>
                      </a:r>
                    </a:p>
                  </a:txBody>
                  <a:tcPr/>
                </a:tc>
                <a:tc>
                  <a:txBody>
                    <a:bodyPr/>
                    <a:lstStyle/>
                    <a:p>
                      <a:pPr marL="0" marR="0" indent="0" algn="l" defTabSz="914332"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u="none" dirty="0"/>
                    </a:p>
                  </a:txBody>
                  <a:tcPr/>
                </a:tc>
                <a:tc>
                  <a:txBody>
                    <a:bodyPr/>
                    <a:lstStyle/>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u="none" strike="noStrike" kern="1200" cap="none" spc="0" normalizeH="0" baseline="0" noProof="0" dirty="0">
                          <a:ln>
                            <a:noFill/>
                          </a:ln>
                          <a:effectLst/>
                          <a:uLnTx/>
                          <a:uFillTx/>
                        </a:rPr>
                        <a:t>Q4 2019</a:t>
                      </a:r>
                    </a:p>
                  </a:txBody>
                  <a:tcPr/>
                </a:tc>
                <a:extLst>
                  <a:ext uri="{0D108BD9-81ED-4DB2-BD59-A6C34878D82A}">
                    <a16:rowId xmlns="" xmlns:a16="http://schemas.microsoft.com/office/drawing/2014/main" val="10002"/>
                  </a:ext>
                </a:extLst>
              </a:tr>
              <a:tr h="520605">
                <a:tc>
                  <a:txBody>
                    <a:bodyPr/>
                    <a:lstStyle/>
                    <a:p>
                      <a:r>
                        <a:rPr lang="en-US" sz="1600" dirty="0"/>
                        <a:t>Canada</a:t>
                      </a:r>
                    </a:p>
                  </a:txBody>
                  <a:tcPr/>
                </a:tc>
                <a:tc>
                  <a:txBody>
                    <a:bodyPr/>
                    <a:lstStyle/>
                    <a:p>
                      <a:pPr marL="0" indent="0">
                        <a:buFont typeface="Arial" panose="020B0604020202020204" pitchFamily="34" charset="0"/>
                        <a:buNone/>
                      </a:pPr>
                      <a:endParaRPr lang="en-US" sz="1600" u="none" dirty="0"/>
                    </a:p>
                  </a:txBody>
                  <a:tcPr/>
                </a:tc>
                <a:tc>
                  <a:txBody>
                    <a:bodyPr/>
                    <a:lstStyle/>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u="none" strike="noStrike" kern="1200" cap="none" spc="0" normalizeH="0" baseline="0" noProof="0" dirty="0">
                          <a:ln>
                            <a:noFill/>
                          </a:ln>
                          <a:solidFill>
                            <a:srgbClr val="FF0000"/>
                          </a:solidFill>
                          <a:effectLst/>
                          <a:uLnTx/>
                          <a:uFillTx/>
                        </a:rPr>
                        <a:t>July 2019</a:t>
                      </a:r>
                      <a:r>
                        <a:rPr kumimoji="0" lang="en-US" sz="1400" b="0" i="0" u="none" strike="noStrike" kern="1200" cap="none" spc="0" normalizeH="0" baseline="0" noProof="0" dirty="0">
                          <a:ln>
                            <a:noFill/>
                          </a:ln>
                          <a:solidFill>
                            <a:srgbClr val="FF0000"/>
                          </a:solidFill>
                          <a:effectLst/>
                          <a:uLnTx/>
                          <a:uFillTx/>
                          <a:latin typeface="+mn-lt"/>
                          <a:ea typeface="+mn-ea"/>
                          <a:cs typeface="+mn-cs"/>
                        </a:rPr>
                        <a:t> – </a:t>
                      </a:r>
                      <a:r>
                        <a:rPr kumimoji="0" lang="en-US" sz="1400" u="none" strike="noStrike" kern="1200" cap="none" spc="0" normalizeH="0" baseline="0" noProof="0" dirty="0">
                          <a:ln>
                            <a:noFill/>
                          </a:ln>
                          <a:solidFill>
                            <a:srgbClr val="FF0000"/>
                          </a:solidFill>
                          <a:effectLst/>
                          <a:uLnTx/>
                          <a:uFillTx/>
                        </a:rPr>
                        <a:t>Approved</a:t>
                      </a:r>
                      <a:endParaRPr kumimoji="0" lang="en-US" sz="1400" b="0" i="0" u="none" strike="noStrike" kern="1200" cap="none" spc="0" normalizeH="0" baseline="0" noProof="0" dirty="0">
                        <a:ln>
                          <a:noFill/>
                        </a:ln>
                        <a:solidFill>
                          <a:srgbClr val="FF0000"/>
                        </a:solidFill>
                        <a:effectLst/>
                        <a:uLnTx/>
                        <a:uFillTx/>
                        <a:latin typeface="+mn-lt"/>
                        <a:ea typeface="+mn-ea"/>
                        <a:cs typeface="+mn-cs"/>
                      </a:endParaRPr>
                    </a:p>
                  </a:txBody>
                  <a:tcPr/>
                </a:tc>
                <a:extLst>
                  <a:ext uri="{0D108BD9-81ED-4DB2-BD59-A6C34878D82A}">
                    <a16:rowId xmlns="" xmlns:a16="http://schemas.microsoft.com/office/drawing/2014/main" val="1794704442"/>
                  </a:ext>
                </a:extLst>
              </a:tr>
              <a:tr h="457200">
                <a:tc>
                  <a:txBody>
                    <a:bodyPr/>
                    <a:lstStyle/>
                    <a:p>
                      <a:pPr marL="0" marR="0" indent="0" algn="l" defTabSz="914332" rtl="0" eaLnBrk="1" fontAlgn="auto" latinLnBrk="0" hangingPunct="1">
                        <a:lnSpc>
                          <a:spcPct val="100000"/>
                        </a:lnSpc>
                        <a:spcBef>
                          <a:spcPts val="0"/>
                        </a:spcBef>
                        <a:spcAft>
                          <a:spcPts val="0"/>
                        </a:spcAft>
                        <a:buClrTx/>
                        <a:buSzTx/>
                        <a:buFontTx/>
                        <a:buNone/>
                        <a:tabLst/>
                        <a:defRPr/>
                      </a:pPr>
                      <a:r>
                        <a:rPr lang="en-US" sz="1600" baseline="0" dirty="0"/>
                        <a:t>Greater </a:t>
                      </a:r>
                      <a:r>
                        <a:rPr lang="en-US" sz="1600" dirty="0"/>
                        <a:t>China</a:t>
                      </a:r>
                    </a:p>
                  </a:txBody>
                  <a:tcPr/>
                </a:tc>
                <a:tc>
                  <a:txBody>
                    <a:bodyPr/>
                    <a:lstStyle/>
                    <a:p>
                      <a:pPr marL="0" indent="0">
                        <a:buFont typeface="Arial" panose="020B0604020202020204" pitchFamily="34" charset="0"/>
                        <a:buNone/>
                      </a:pPr>
                      <a:endParaRPr lang="en-US" sz="1600" u="none" dirty="0"/>
                    </a:p>
                  </a:txBody>
                  <a:tcPr/>
                </a:tc>
                <a:tc>
                  <a:txBody>
                    <a:bodyPr/>
                    <a:lstStyle/>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FF0000"/>
                          </a:solidFill>
                          <a:effectLst/>
                          <a:uLnTx/>
                          <a:uFillTx/>
                          <a:latin typeface="+mn-lt"/>
                          <a:ea typeface="+mn-ea"/>
                          <a:cs typeface="+mn-cs"/>
                        </a:rPr>
                        <a:t>November 2019 </a:t>
                      </a:r>
                      <a:r>
                        <a:rPr kumimoji="0" lang="en-US" sz="1400" b="0" i="0" u="none" strike="noStrike" kern="1200" cap="none" spc="0" normalizeH="0" baseline="0" noProof="0" dirty="0">
                          <a:ln>
                            <a:noFill/>
                          </a:ln>
                          <a:solidFill>
                            <a:srgbClr val="FF0000"/>
                          </a:solidFill>
                          <a:effectLst/>
                          <a:uLnTx/>
                          <a:uFillTx/>
                          <a:latin typeface="+mn-lt"/>
                          <a:ea typeface="+mn-ea"/>
                          <a:cs typeface="+mn-cs"/>
                        </a:rPr>
                        <a:t>– </a:t>
                      </a:r>
                      <a:r>
                        <a:rPr kumimoji="0" lang="en-US" sz="1400" b="0" i="0" u="none" strike="noStrike" kern="1200" cap="none" spc="0" normalizeH="0" baseline="0" noProof="0" dirty="0" smtClean="0">
                          <a:ln>
                            <a:noFill/>
                          </a:ln>
                          <a:solidFill>
                            <a:srgbClr val="FF0000"/>
                          </a:solidFill>
                          <a:effectLst/>
                          <a:uLnTx/>
                          <a:uFillTx/>
                          <a:latin typeface="+mn-lt"/>
                          <a:ea typeface="+mn-ea"/>
                          <a:cs typeface="+mn-cs"/>
                        </a:rPr>
                        <a:t>Approved in Hong </a:t>
                      </a:r>
                      <a:r>
                        <a:rPr kumimoji="0" lang="en-US" sz="1400" b="0" i="0" u="none" strike="noStrike" kern="1200" cap="none" spc="0" normalizeH="0" baseline="0" noProof="0" dirty="0">
                          <a:ln>
                            <a:noFill/>
                          </a:ln>
                          <a:solidFill>
                            <a:srgbClr val="FF0000"/>
                          </a:solidFill>
                          <a:effectLst/>
                          <a:uLnTx/>
                          <a:uFillTx/>
                          <a:latin typeface="+mn-lt"/>
                          <a:ea typeface="+mn-ea"/>
                          <a:cs typeface="+mn-cs"/>
                        </a:rPr>
                        <a:t>Kong</a:t>
                      </a:r>
                    </a:p>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u="none" strike="noStrike" kern="1200" cap="none" spc="0" normalizeH="0" baseline="0" noProof="0" dirty="0">
                          <a:ln>
                            <a:noFill/>
                          </a:ln>
                          <a:effectLst/>
                          <a:uLnTx/>
                          <a:uFillTx/>
                        </a:rPr>
                        <a:t>1H 2020 – China</a:t>
                      </a:r>
                    </a:p>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1H 2020 – Taiwan</a:t>
                      </a:r>
                    </a:p>
                  </a:txBody>
                  <a:tcPr/>
                </a:tc>
                <a:extLst>
                  <a:ext uri="{0D108BD9-81ED-4DB2-BD59-A6C34878D82A}">
                    <a16:rowId xmlns="" xmlns:a16="http://schemas.microsoft.com/office/drawing/2014/main" val="10003"/>
                  </a:ext>
                </a:extLst>
              </a:tr>
              <a:tr h="1061448">
                <a:tc>
                  <a:txBody>
                    <a:bodyPr/>
                    <a:lstStyle/>
                    <a:p>
                      <a:r>
                        <a:rPr lang="en-US" sz="1600" dirty="0"/>
                        <a:t>Latin</a:t>
                      </a:r>
                      <a:r>
                        <a:rPr lang="en-US" sz="1600" baseline="0" dirty="0"/>
                        <a:t> America</a:t>
                      </a:r>
                    </a:p>
                    <a:p>
                      <a:r>
                        <a:rPr lang="en-US" sz="1600" baseline="0" dirty="0"/>
                        <a:t>South America</a:t>
                      </a:r>
                      <a:endParaRPr lang="en-US" sz="1600" dirty="0"/>
                    </a:p>
                  </a:txBody>
                  <a:tcPr/>
                </a:tc>
                <a:tc>
                  <a:txBody>
                    <a:bodyPr/>
                    <a:lstStyle/>
                    <a:p>
                      <a:pPr marL="285750" indent="-285750">
                        <a:buFont typeface="Arial" panose="020B0604020202020204" pitchFamily="34" charset="0"/>
                        <a:buChar char="•"/>
                      </a:pPr>
                      <a:endParaRPr lang="en-US" sz="1600" baseline="0" dirty="0"/>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Arial"/>
                        <a:buChar char="•"/>
                        <a:tabLst>
                          <a:tab pos="457200" algn="l"/>
                        </a:tabLst>
                        <a:defRPr/>
                      </a:pPr>
                      <a:r>
                        <a:rPr lang="en-US" sz="1400" dirty="0">
                          <a:solidFill>
                            <a:srgbClr val="FF0000"/>
                          </a:solidFill>
                          <a:effectLst/>
                          <a:latin typeface="+mn-lt"/>
                          <a:ea typeface="Calibri"/>
                          <a:cs typeface="Times New Roman"/>
                        </a:rPr>
                        <a:t>September 2019 – Approved in Argentina </a:t>
                      </a:r>
                    </a:p>
                    <a:p>
                      <a:pPr marL="342900" marR="0" lvl="0" indent="-342900">
                        <a:spcBef>
                          <a:spcPts val="0"/>
                        </a:spcBef>
                        <a:spcAft>
                          <a:spcPts val="0"/>
                        </a:spcAft>
                        <a:buFont typeface="Arial"/>
                        <a:buChar char="•"/>
                        <a:tabLst>
                          <a:tab pos="457200" algn="l"/>
                        </a:tabLst>
                      </a:pPr>
                      <a:r>
                        <a:rPr lang="en-US" sz="1400" dirty="0">
                          <a:effectLst/>
                          <a:latin typeface="+mn-lt"/>
                          <a:ea typeface="Calibri"/>
                          <a:cs typeface="Times New Roman"/>
                        </a:rPr>
                        <a:t>1H 2020 – Chile, Peru</a:t>
                      </a:r>
                    </a:p>
                    <a:p>
                      <a:pPr marL="342900" marR="0" lvl="0" indent="-342900" algn="l" defTabSz="914400" rtl="0" eaLnBrk="1" fontAlgn="auto" latinLnBrk="0" hangingPunct="1">
                        <a:lnSpc>
                          <a:spcPct val="100000"/>
                        </a:lnSpc>
                        <a:spcBef>
                          <a:spcPts val="0"/>
                        </a:spcBef>
                        <a:spcAft>
                          <a:spcPts val="0"/>
                        </a:spcAft>
                        <a:buClrTx/>
                        <a:buSzTx/>
                        <a:buFont typeface="Arial"/>
                        <a:buChar char="•"/>
                        <a:tabLst>
                          <a:tab pos="457200" algn="l"/>
                        </a:tabLst>
                        <a:defRPr/>
                      </a:pPr>
                      <a:r>
                        <a:rPr lang="en-US" sz="1400" dirty="0">
                          <a:effectLst/>
                          <a:latin typeface="+mn-lt"/>
                          <a:ea typeface="Calibri"/>
                          <a:cs typeface="Times New Roman"/>
                        </a:rPr>
                        <a:t>2H 2020 – Mexico</a:t>
                      </a:r>
                    </a:p>
                    <a:p>
                      <a:pPr marL="342900" marR="0" lvl="0" indent="-342900">
                        <a:spcBef>
                          <a:spcPts val="0"/>
                        </a:spcBef>
                        <a:spcAft>
                          <a:spcPts val="0"/>
                        </a:spcAft>
                        <a:buFont typeface="Arial"/>
                        <a:buChar char="•"/>
                        <a:tabLst>
                          <a:tab pos="457200" algn="l"/>
                        </a:tabLst>
                      </a:pPr>
                      <a:r>
                        <a:rPr lang="en-US" sz="1400" dirty="0">
                          <a:effectLst/>
                          <a:latin typeface="+mn-lt"/>
                          <a:ea typeface="Calibri"/>
                          <a:cs typeface="Times New Roman"/>
                        </a:rPr>
                        <a:t>2H 2020 – Colombia, Brazil, Ecuador</a:t>
                      </a:r>
                    </a:p>
                  </a:txBody>
                  <a:tcPr/>
                </a:tc>
                <a:extLst>
                  <a:ext uri="{0D108BD9-81ED-4DB2-BD59-A6C34878D82A}">
                    <a16:rowId xmlns="" xmlns:a16="http://schemas.microsoft.com/office/drawing/2014/main" val="10004"/>
                  </a:ext>
                </a:extLst>
              </a:tr>
              <a:tr h="838200">
                <a:tc>
                  <a:txBody>
                    <a:bodyPr/>
                    <a:lstStyle/>
                    <a:p>
                      <a:r>
                        <a:rPr lang="en-US" sz="1600" dirty="0"/>
                        <a:t>Europe</a:t>
                      </a:r>
                    </a:p>
                  </a:txBody>
                  <a:tcPr/>
                </a:tc>
                <a:tc>
                  <a:txBody>
                    <a:bodyPr/>
                    <a:lstStyle/>
                    <a:p>
                      <a:pPr marL="285750" indent="-285750">
                        <a:buFont typeface="Arial" panose="020B0604020202020204" pitchFamily="34" charset="0"/>
                        <a:buChar char="•"/>
                      </a:pPr>
                      <a:endParaRPr lang="en-US" sz="1600" baseline="0" dirty="0"/>
                    </a:p>
                  </a:txBody>
                  <a:tcPr/>
                </a:tc>
                <a:tc>
                  <a:txBody>
                    <a:bodyPr/>
                    <a:lstStyle/>
                    <a:p>
                      <a:pPr marL="0" marR="0" lvl="0" indent="0">
                        <a:spcBef>
                          <a:spcPts val="0"/>
                        </a:spcBef>
                        <a:spcAft>
                          <a:spcPts val="0"/>
                        </a:spcAft>
                        <a:buFont typeface="Arial"/>
                        <a:buNone/>
                        <a:tabLst>
                          <a:tab pos="457200" algn="l"/>
                        </a:tabLst>
                      </a:pPr>
                      <a:r>
                        <a:rPr lang="en-US" sz="1400" b="1" dirty="0">
                          <a:effectLst/>
                          <a:latin typeface="+mn-lt"/>
                          <a:ea typeface="Calibri"/>
                          <a:cs typeface="Times New Roman"/>
                        </a:rPr>
                        <a:t>Launch Timelines</a:t>
                      </a:r>
                    </a:p>
                    <a:p>
                      <a:pPr marL="342900" marR="0" lvl="0" indent="-342900">
                        <a:spcBef>
                          <a:spcPts val="0"/>
                        </a:spcBef>
                        <a:spcAft>
                          <a:spcPts val="0"/>
                        </a:spcAft>
                        <a:buFont typeface="Arial"/>
                        <a:buChar char="•"/>
                        <a:tabLst>
                          <a:tab pos="457200" algn="l"/>
                        </a:tabLst>
                      </a:pPr>
                      <a:r>
                        <a:rPr lang="en-US" sz="1400" dirty="0">
                          <a:effectLst/>
                          <a:latin typeface="+mn-lt"/>
                          <a:ea typeface="Calibri"/>
                          <a:cs typeface="Times New Roman"/>
                        </a:rPr>
                        <a:t>Q4 2019 – Germany</a:t>
                      </a:r>
                    </a:p>
                    <a:p>
                      <a:pPr marL="342900" marR="0" lvl="0" indent="-342900">
                        <a:spcBef>
                          <a:spcPts val="0"/>
                        </a:spcBef>
                        <a:spcAft>
                          <a:spcPts val="0"/>
                        </a:spcAft>
                        <a:buFont typeface="Arial"/>
                        <a:buChar char="•"/>
                        <a:tabLst>
                          <a:tab pos="457200" algn="l"/>
                        </a:tabLst>
                      </a:pPr>
                      <a:r>
                        <a:rPr lang="en-US" sz="1400" dirty="0">
                          <a:effectLst/>
                          <a:latin typeface="+mn-lt"/>
                          <a:ea typeface="Calibri"/>
                          <a:cs typeface="Times New Roman"/>
                        </a:rPr>
                        <a:t>Q4 2019 – United</a:t>
                      </a:r>
                      <a:r>
                        <a:rPr lang="en-US" sz="1400" baseline="0" dirty="0">
                          <a:effectLst/>
                          <a:latin typeface="+mn-lt"/>
                          <a:ea typeface="Calibri"/>
                          <a:cs typeface="Times New Roman"/>
                        </a:rPr>
                        <a:t> Kingdom</a:t>
                      </a:r>
                    </a:p>
                    <a:p>
                      <a:pPr marL="342900" marR="0" lvl="0" indent="-342900" algn="l" defTabSz="914400" rtl="0" eaLnBrk="1" fontAlgn="auto" latinLnBrk="0" hangingPunct="1">
                        <a:lnSpc>
                          <a:spcPct val="100000"/>
                        </a:lnSpc>
                        <a:spcBef>
                          <a:spcPts val="0"/>
                        </a:spcBef>
                        <a:spcAft>
                          <a:spcPts val="0"/>
                        </a:spcAft>
                        <a:buClrTx/>
                        <a:buSzTx/>
                        <a:buFont typeface="Arial"/>
                        <a:buChar char="•"/>
                        <a:tabLst>
                          <a:tab pos="457200" algn="l"/>
                        </a:tabLst>
                        <a:defRPr/>
                      </a:pPr>
                      <a:r>
                        <a:rPr lang="en-US" sz="1400" baseline="0" dirty="0">
                          <a:effectLst/>
                          <a:latin typeface="+mn-lt"/>
                          <a:ea typeface="Calibri"/>
                          <a:cs typeface="Times New Roman"/>
                        </a:rPr>
                        <a:t>Q4 2019 </a:t>
                      </a:r>
                      <a:r>
                        <a:rPr lang="en-US" sz="1400" dirty="0">
                          <a:effectLst/>
                          <a:latin typeface="+mn-lt"/>
                          <a:ea typeface="Calibri"/>
                          <a:cs typeface="Times New Roman"/>
                        </a:rPr>
                        <a:t>– Austria</a:t>
                      </a:r>
                    </a:p>
                    <a:p>
                      <a:pPr marL="342900" marR="0" lvl="0" indent="-342900" algn="l" defTabSz="914400" rtl="0" eaLnBrk="1" fontAlgn="auto" latinLnBrk="0" hangingPunct="1">
                        <a:lnSpc>
                          <a:spcPct val="100000"/>
                        </a:lnSpc>
                        <a:spcBef>
                          <a:spcPts val="0"/>
                        </a:spcBef>
                        <a:spcAft>
                          <a:spcPts val="0"/>
                        </a:spcAft>
                        <a:buClrTx/>
                        <a:buSzTx/>
                        <a:buFont typeface="Arial"/>
                        <a:buChar char="•"/>
                        <a:tabLst>
                          <a:tab pos="457200" algn="l"/>
                        </a:tabLst>
                        <a:defRPr/>
                      </a:pPr>
                      <a:r>
                        <a:rPr lang="en-US" sz="1400" dirty="0">
                          <a:effectLst/>
                          <a:latin typeface="+mn-lt"/>
                          <a:ea typeface="Calibri"/>
                          <a:cs typeface="Times New Roman"/>
                        </a:rPr>
                        <a:t>2020-2022– Rest</a:t>
                      </a:r>
                      <a:r>
                        <a:rPr lang="en-US" sz="1400" baseline="0" dirty="0">
                          <a:effectLst/>
                          <a:latin typeface="+mn-lt"/>
                          <a:ea typeface="Calibri"/>
                          <a:cs typeface="Times New Roman"/>
                        </a:rPr>
                        <a:t> of Europe</a:t>
                      </a:r>
                      <a:endParaRPr lang="en-US" sz="1400" dirty="0">
                        <a:effectLst/>
                        <a:latin typeface="+mn-lt"/>
                        <a:ea typeface="Calibri"/>
                        <a:cs typeface="Times New Roman"/>
                      </a:endParaRPr>
                    </a:p>
                  </a:txBody>
                  <a:tcPr/>
                </a:tc>
                <a:extLst>
                  <a:ext uri="{0D108BD9-81ED-4DB2-BD59-A6C34878D82A}">
                    <a16:rowId xmlns="" xmlns:a16="http://schemas.microsoft.com/office/drawing/2014/main" val="10006"/>
                  </a:ext>
                </a:extLst>
              </a:tr>
            </a:tbl>
          </a:graphicData>
        </a:graphic>
      </p:graphicFrame>
      <p:pic>
        <p:nvPicPr>
          <p:cNvPr id="12" name="Picture 2" descr="http://www.canbridgepharma.com/Home/images/header/logo.png">
            <a:extLst>
              <a:ext uri="{FF2B5EF4-FFF2-40B4-BE49-F238E27FC236}">
                <a16:creationId xmlns="" xmlns:a16="http://schemas.microsoft.com/office/drawing/2014/main" id="{4EEDFA0C-7396-466F-8602-ED12B15B86E8}"/>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174644" y="3352800"/>
            <a:ext cx="1109499" cy="48239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a:extLst>
              <a:ext uri="{FF2B5EF4-FFF2-40B4-BE49-F238E27FC236}">
                <a16:creationId xmlns="" xmlns:a16="http://schemas.microsoft.com/office/drawing/2014/main" id="{47EB5C11-8B4E-4F68-8702-F388997C1BC8}"/>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179027" y="2209800"/>
            <a:ext cx="1333716" cy="4053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4">
            <a:extLst>
              <a:ext uri="{FF2B5EF4-FFF2-40B4-BE49-F238E27FC236}">
                <a16:creationId xmlns="" xmlns:a16="http://schemas.microsoft.com/office/drawing/2014/main" id="{F825F1D4-D419-4396-963F-DF5B55CF74AA}"/>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037483" y="4180064"/>
            <a:ext cx="1627660" cy="3848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6" descr="logo">
            <a:extLst>
              <a:ext uri="{FF2B5EF4-FFF2-40B4-BE49-F238E27FC236}">
                <a16:creationId xmlns="" xmlns:a16="http://schemas.microsoft.com/office/drawing/2014/main" id="{64209D9A-023C-45C6-B5BD-4F97E0C5D27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71800" y="1753348"/>
            <a:ext cx="1617144" cy="45645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 xmlns:a16="http://schemas.microsoft.com/office/drawing/2014/main" id="{6C915F4B-1913-4853-AB37-4156066AEE74}"/>
              </a:ext>
            </a:extLst>
          </p:cNvPr>
          <p:cNvPicPr>
            <a:picLocks noChangeAspect="1"/>
          </p:cNvPicPr>
          <p:nvPr/>
        </p:nvPicPr>
        <p:blipFill rotWithShape="1">
          <a:blip r:embed="rId6"/>
          <a:srcRect b="-2"/>
          <a:stretch/>
        </p:blipFill>
        <p:spPr>
          <a:xfrm>
            <a:off x="3495584" y="2695300"/>
            <a:ext cx="593107" cy="420036"/>
          </a:xfrm>
          <a:prstGeom prst="rect">
            <a:avLst/>
          </a:prstGeom>
        </p:spPr>
      </p:pic>
      <p:pic>
        <p:nvPicPr>
          <p:cNvPr id="17" name="Picture 2" descr="C:\Users\dweinseimer\AppData\Local\Microsoft\Windows\Temporary Internet Files\Content.Outlook\VA5ZMVAQ\LOGO-NEW-PF-QUADRI-2008-sig.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07257" y="5294964"/>
            <a:ext cx="1540943" cy="496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4310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53899"/>
            <a:ext cx="9144000" cy="1446550"/>
          </a:xfrm>
        </p:spPr>
        <p:txBody>
          <a:bodyPr/>
          <a:lstStyle/>
          <a:p>
            <a:r>
              <a:rPr lang="en-US" sz="3200" dirty="0"/>
              <a:t>Puma Biotechnology</a:t>
            </a:r>
            <a:br>
              <a:rPr lang="en-US" sz="3200" dirty="0"/>
            </a:br>
            <a:r>
              <a:rPr lang="en-US" sz="2800" b="0" dirty="0"/>
              <a:t>Earnings Call</a:t>
            </a:r>
            <a:r>
              <a:rPr lang="en-US" sz="3200" dirty="0"/>
              <a:t/>
            </a:r>
            <a:br>
              <a:rPr lang="en-US" sz="3200" dirty="0"/>
            </a:br>
            <a:r>
              <a:rPr lang="en-US" sz="2800" b="0" dirty="0"/>
              <a:t>Commercial Update</a:t>
            </a:r>
            <a:endParaRPr lang="en-US" sz="2000" b="0" dirty="0"/>
          </a:p>
        </p:txBody>
      </p:sp>
      <p:sp>
        <p:nvSpPr>
          <p:cNvPr id="3" name="Subtitle 2"/>
          <p:cNvSpPr>
            <a:spLocks noGrp="1"/>
          </p:cNvSpPr>
          <p:nvPr>
            <p:ph type="subTitle" idx="1"/>
          </p:nvPr>
        </p:nvSpPr>
        <p:spPr>
          <a:xfrm>
            <a:off x="428935" y="4553830"/>
            <a:ext cx="8229600" cy="676960"/>
          </a:xfrm>
        </p:spPr>
        <p:txBody>
          <a:bodyPr>
            <a:normAutofit/>
          </a:bodyPr>
          <a:lstStyle/>
          <a:p>
            <a:r>
              <a:rPr lang="en-US" sz="2400" dirty="0"/>
              <a:t>November 6, 2019</a:t>
            </a:r>
          </a:p>
        </p:txBody>
      </p:sp>
      <p:pic>
        <p:nvPicPr>
          <p:cNvPr id="5" name="Picture 2" descr="C:\Users\slo\AppData\Local\Microsoft\Windows\Temporary Internet Files\Content.Outlook\MU19QQ3Y\Nerlynx_180_BottleBox_2_SixPills_Dia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7563" y="3767917"/>
            <a:ext cx="1499190" cy="224878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107096" y="6446534"/>
            <a:ext cx="3220278" cy="261610"/>
          </a:xfrm>
          <a:prstGeom prst="rect">
            <a:avLst/>
          </a:prstGeom>
          <a:noFill/>
        </p:spPr>
        <p:txBody>
          <a:bodyPr wrap="square" rtlCol="0">
            <a:spAutoFit/>
          </a:bodyPr>
          <a:lstStyle/>
          <a:p>
            <a:r>
              <a:rPr lang="en-US" sz="1100" dirty="0">
                <a:solidFill>
                  <a:prstClr val="white"/>
                </a:solidFill>
              </a:rPr>
              <a:t>Copyright 2019 Puma Biotechnology</a:t>
            </a:r>
          </a:p>
        </p:txBody>
      </p:sp>
      <p:pic>
        <p:nvPicPr>
          <p:cNvPr id="6" name="Picture 5">
            <a:extLst>
              <a:ext uri="{FF2B5EF4-FFF2-40B4-BE49-F238E27FC236}">
                <a16:creationId xmlns="" xmlns:a16="http://schemas.microsoft.com/office/drawing/2014/main" id="{636144D8-6719-4181-964E-81F9101EE434}"/>
              </a:ext>
            </a:extLst>
          </p:cNvPr>
          <p:cNvPicPr>
            <a:picLocks noChangeAspect="1"/>
          </p:cNvPicPr>
          <p:nvPr/>
        </p:nvPicPr>
        <p:blipFill>
          <a:blip r:embed="rId3"/>
          <a:stretch>
            <a:fillRect/>
          </a:stretch>
        </p:blipFill>
        <p:spPr>
          <a:xfrm>
            <a:off x="6387885" y="4358918"/>
            <a:ext cx="1959293" cy="932832"/>
          </a:xfrm>
          <a:prstGeom prst="rect">
            <a:avLst/>
          </a:prstGeom>
        </p:spPr>
      </p:pic>
    </p:spTree>
    <p:extLst>
      <p:ext uri="{BB962C8B-B14F-4D97-AF65-F5344CB8AC3E}">
        <p14:creationId xmlns:p14="http://schemas.microsoft.com/office/powerpoint/2010/main" val="1950356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15409</TotalTime>
  <Words>449</Words>
  <Application>Microsoft Office PowerPoint</Application>
  <PresentationFormat>On-screen Show (4:3)</PresentationFormat>
  <Paragraphs>81</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Puma Biotechnology Earnings Call Commercial Update</vt:lpstr>
      <vt:lpstr>Forward-Looking Safe Harbor Statement</vt:lpstr>
      <vt:lpstr>Puma’s Pharmacy and Distributor Network</vt:lpstr>
      <vt:lpstr>$53.5 Million Net Revenue in Q3  2019</vt:lpstr>
      <vt:lpstr>From CONTROL Poster Presented at ASCO 2019</vt:lpstr>
      <vt:lpstr>18% of Patients in Q3 Started NERLYNX at a Reduced Dose</vt:lpstr>
      <vt:lpstr>Bottles Sold By Quarter</vt:lpstr>
      <vt:lpstr>Rest of World Partnerships – Timelines</vt:lpstr>
      <vt:lpstr>Puma Biotechnology Earnings Call Commercial Update</vt:lpstr>
    </vt:vector>
  </TitlesOfParts>
  <Company>Operatrix Consulting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Lo</dc:creator>
  <cp:lastModifiedBy>Mariann Ohanesian</cp:lastModifiedBy>
  <cp:revision>565</cp:revision>
  <cp:lastPrinted>2019-05-07T18:25:13Z</cp:lastPrinted>
  <dcterms:created xsi:type="dcterms:W3CDTF">2015-11-20T17:26:34Z</dcterms:created>
  <dcterms:modified xsi:type="dcterms:W3CDTF">2019-11-06T22:37:21Z</dcterms:modified>
</cp:coreProperties>
</file>