
<file path=[Content_Types].xml><?xml version="1.0" encoding="utf-8"?>
<Types xmlns="http://schemas.openxmlformats.org/package/2006/content-types">
  <Default Extension="png" ContentType="image/png"/>
  <Default Extension="tmp"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85" r:id="rId3"/>
    <p:sldMasterId id="2147483692" r:id="rId4"/>
    <p:sldMasterId id="2147483696" r:id="rId5"/>
  </p:sldMasterIdLst>
  <p:notesMasterIdLst>
    <p:notesMasterId r:id="rId24"/>
  </p:notesMasterIdLst>
  <p:handoutMasterIdLst>
    <p:handoutMasterId r:id="rId25"/>
  </p:handoutMasterIdLst>
  <p:sldIdLst>
    <p:sldId id="2645" r:id="rId6"/>
    <p:sldId id="2646" r:id="rId7"/>
    <p:sldId id="2644" r:id="rId8"/>
    <p:sldId id="517" r:id="rId9"/>
    <p:sldId id="669" r:id="rId10"/>
    <p:sldId id="2633" r:id="rId11"/>
    <p:sldId id="2634" r:id="rId12"/>
    <p:sldId id="2635" r:id="rId13"/>
    <p:sldId id="2639" r:id="rId14"/>
    <p:sldId id="2643" r:id="rId15"/>
    <p:sldId id="2637" r:id="rId16"/>
    <p:sldId id="2638" r:id="rId17"/>
    <p:sldId id="2641" r:id="rId18"/>
    <p:sldId id="314" r:id="rId19"/>
    <p:sldId id="315" r:id="rId20"/>
    <p:sldId id="316" r:id="rId21"/>
    <p:sldId id="2640" r:id="rId22"/>
    <p:sldId id="850"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lan Auerbach" initials="MOU [7]" lastIdx="1" clrIdx="6"/>
  <p:cmAuthor id="1" name="Alan Auerbach" initials="MOU [3]" lastIdx="1" clrIdx="0"/>
  <p:cmAuthor id="8" name="Alan Auerbach" initials="MOU [8]" lastIdx="1" clrIdx="7"/>
  <p:cmAuthor id="2" name="Alan Auerbach" initials="MOU" lastIdx="3" clrIdx="1"/>
  <p:cmAuthor id="9" name="Alan Auerbach" initials="MOU [9]" lastIdx="1" clrIdx="8"/>
  <p:cmAuthor id="3" name="Alan Auerbach" initials="MOU [2]" lastIdx="1" clrIdx="2"/>
  <p:cmAuthor id="10" name="Alan Auerbach" initials="MOU [10]" lastIdx="1" clrIdx="9"/>
  <p:cmAuthor id="4" name="Alan Auerbach" initials="MOU [4]" lastIdx="1" clrIdx="3"/>
  <p:cmAuthor id="11" name="Alan Auerbach" initials="MOU [11]" lastIdx="1" clrIdx="10"/>
  <p:cmAuthor id="5" name="Alan Auerbach" initials="MOU [5]" lastIdx="1" clrIdx="4"/>
  <p:cmAuthor id="12" name="Douglas Hunt" initials="DH" lastIdx="4" clrIdx="11">
    <p:extLst/>
  </p:cmAuthor>
  <p:cmAuthor id="6" name="Alan Auerbach" initials="MOU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9D9FA2"/>
    <a:srgbClr val="FDB71A"/>
    <a:srgbClr val="0083BF"/>
    <a:srgbClr val="8CB4E3"/>
    <a:srgbClr val="FFFF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3587"/>
  </p:normalViewPr>
  <p:slideViewPr>
    <p:cSldViewPr snapToGrid="0">
      <p:cViewPr varScale="1">
        <p:scale>
          <a:sx n="88" d="100"/>
          <a:sy n="88" d="100"/>
        </p:scale>
        <p:origin x="-126" y="-534"/>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28" tIns="45714" rIns="91428" bIns="45714" rtlCol="0"/>
          <a:lstStyle>
            <a:lvl1pPr algn="r">
              <a:defRPr sz="1200"/>
            </a:lvl1pPr>
          </a:lstStyle>
          <a:p>
            <a:fld id="{33DD6DAA-A44F-482C-B2C2-7887EAB42777}" type="datetimeFigureOut">
              <a:rPr lang="en-US" smtClean="0"/>
              <a:t>11/6/2019</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8" tIns="45714" rIns="91428"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8" tIns="45714" rIns="91428" bIns="45714" rtlCol="0" anchor="b"/>
          <a:lstStyle>
            <a:lvl1pPr algn="r">
              <a:defRPr sz="1200"/>
            </a:lvl1pPr>
          </a:lstStyle>
          <a:p>
            <a:fld id="{FBA7E6EA-80B5-4B09-978E-931734DD1FB5}" type="slidenum">
              <a:rPr lang="en-US" smtClean="0"/>
              <a:t>‹#›</a:t>
            </a:fld>
            <a:endParaRPr lang="en-US"/>
          </a:p>
        </p:txBody>
      </p:sp>
    </p:spTree>
    <p:extLst>
      <p:ext uri="{BB962C8B-B14F-4D97-AF65-F5344CB8AC3E}">
        <p14:creationId xmlns:p14="http://schemas.microsoft.com/office/powerpoint/2010/main" val="2151610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70320F96-6CF2-4246-90F2-D1FED17BC04B}" type="datetimeFigureOut">
              <a:rPr lang="en-US" smtClean="0"/>
              <a:t>11/6/2019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6" tIns="46583" rIns="93166" bIns="46583" rtlCol="0" anchor="b"/>
          <a:lstStyle>
            <a:lvl1pPr algn="r">
              <a:defRPr sz="1200"/>
            </a:lvl1pPr>
          </a:lstStyle>
          <a:p>
            <a:fld id="{25E57157-63FC-442C-8485-614B0F20B078}" type="slidenum">
              <a:rPr lang="en-US" smtClean="0"/>
              <a:t>‹#›</a:t>
            </a:fld>
            <a:endParaRPr lang="en-US"/>
          </a:p>
        </p:txBody>
      </p:sp>
    </p:spTree>
    <p:extLst>
      <p:ext uri="{BB962C8B-B14F-4D97-AF65-F5344CB8AC3E}">
        <p14:creationId xmlns:p14="http://schemas.microsoft.com/office/powerpoint/2010/main" val="1159282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E57157-63FC-442C-8485-614B0F20B078}" type="slidenum">
              <a:rPr lang="en-US" smtClean="0"/>
              <a:t>2</a:t>
            </a:fld>
            <a:endParaRPr lang="en-US"/>
          </a:p>
        </p:txBody>
      </p:sp>
    </p:spTree>
    <p:extLst>
      <p:ext uri="{BB962C8B-B14F-4D97-AF65-F5344CB8AC3E}">
        <p14:creationId xmlns:p14="http://schemas.microsoft.com/office/powerpoint/2010/main" val="2026956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39775"/>
            <a:ext cx="4937125" cy="3703638"/>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7B962-3B3E-4243-8103-AE59C0A9B4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387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 1 patient in the neratinib monotherapy cohort (n=17) and 2 patients in the N+F cohort (n=35) are not shown because they did not have a postbaseline target lesion measurement available.</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25E57157-63FC-442C-8485-614B0F20B078}" type="slidenum">
              <a:rPr lang="en-US" smtClean="0"/>
              <a:t>6</a:t>
            </a:fld>
            <a:endParaRPr lang="en-US"/>
          </a:p>
        </p:txBody>
      </p:sp>
    </p:spTree>
    <p:extLst>
      <p:ext uri="{BB962C8B-B14F-4D97-AF65-F5344CB8AC3E}">
        <p14:creationId xmlns:p14="http://schemas.microsoft.com/office/powerpoint/2010/main" val="251559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 1 patient in the neratinib monotherapy cohort (n=17) and 2 patients in the N+F cohort (n=35) are not shown because they did not have a postbaseline target lesion measurement available.</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25E57157-63FC-442C-8485-614B0F20B078}" type="slidenum">
              <a:rPr lang="en-US" smtClean="0"/>
              <a:t>7</a:t>
            </a:fld>
            <a:endParaRPr lang="en-US"/>
          </a:p>
        </p:txBody>
      </p:sp>
    </p:spTree>
    <p:extLst>
      <p:ext uri="{BB962C8B-B14F-4D97-AF65-F5344CB8AC3E}">
        <p14:creationId xmlns:p14="http://schemas.microsoft.com/office/powerpoint/2010/main" val="1105543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 1 patient in the neratinib monotherapy cohort (n=17) and 2 patients in the N+F cohort (n=35) are not shown because they did not have a postbaseline target lesion measurement available.</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25E57157-63FC-442C-8485-614B0F20B078}" type="slidenum">
              <a:rPr lang="en-US" smtClean="0"/>
              <a:t>8</a:t>
            </a:fld>
            <a:endParaRPr lang="en-US"/>
          </a:p>
        </p:txBody>
      </p:sp>
    </p:spTree>
    <p:extLst>
      <p:ext uri="{BB962C8B-B14F-4D97-AF65-F5344CB8AC3E}">
        <p14:creationId xmlns:p14="http://schemas.microsoft.com/office/powerpoint/2010/main" val="2820108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80681-9DC6-4FBF-94D9-962AA5A655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358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 1 patient in the neratinib monotherapy cohort (n=17) and 2 patients in the N+F cohort (n=35) are not shown because they did not have a postbaseline target lesion measurement available.</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25E57157-63FC-442C-8485-614B0F20B078}" type="slidenum">
              <a:rPr lang="en-US" smtClean="0"/>
              <a:t>11</a:t>
            </a:fld>
            <a:endParaRPr lang="en-US"/>
          </a:p>
        </p:txBody>
      </p:sp>
    </p:spTree>
    <p:extLst>
      <p:ext uri="{BB962C8B-B14F-4D97-AF65-F5344CB8AC3E}">
        <p14:creationId xmlns:p14="http://schemas.microsoft.com/office/powerpoint/2010/main" val="4159262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 1 patient in the neratinib monotherapy cohort (n=17) and 2 patients in the N+F cohort (n=35) are not shown because they did not have a postbaseline target lesion measurement available.</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25E57157-63FC-442C-8485-614B0F20B078}" type="slidenum">
              <a:rPr lang="en-US" smtClean="0"/>
              <a:t>12</a:t>
            </a:fld>
            <a:endParaRPr lang="en-US"/>
          </a:p>
        </p:txBody>
      </p:sp>
    </p:spTree>
    <p:extLst>
      <p:ext uri="{BB962C8B-B14F-4D97-AF65-F5344CB8AC3E}">
        <p14:creationId xmlns:p14="http://schemas.microsoft.com/office/powerpoint/2010/main" val="2206424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305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9878" rtl="0" eaLnBrk="1" fontAlgn="auto" latinLnBrk="0" hangingPunct="1">
              <a:lnSpc>
                <a:spcPct val="100000"/>
              </a:lnSpc>
              <a:spcBef>
                <a:spcPts val="0"/>
              </a:spcBef>
              <a:spcAft>
                <a:spcPts val="0"/>
              </a:spcAft>
              <a:buClrTx/>
              <a:buSzTx/>
              <a:buFontTx/>
              <a:buNone/>
              <a:tabLst/>
              <a:defRPr/>
            </a:pPr>
            <a:fld id="{28407CB2-BF7E-E844-B445-968630787637}" type="slidenum">
              <a:rPr kumimoji="0" lang="uk-U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878" rtl="0" eaLnBrk="1" fontAlgn="auto" latinLnBrk="0" hangingPunct="1">
                <a:lnSpc>
                  <a:spcPct val="100000"/>
                </a:lnSpc>
                <a:spcBef>
                  <a:spcPts val="0"/>
                </a:spcBef>
                <a:spcAft>
                  <a:spcPts val="0"/>
                </a:spcAft>
                <a:buClrTx/>
                <a:buSzTx/>
                <a:buFontTx/>
                <a:buNone/>
                <a:tabLst/>
                <a:defRPr/>
              </a:pPr>
              <a:t>14</a:t>
            </a:fld>
            <a:endParaRPr kumimoji="0" lang="uk-U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814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046452"/>
            <a:ext cx="9144000" cy="553998"/>
          </a:xfrm>
          <a:gradFill>
            <a:gsLst>
              <a:gs pos="60000">
                <a:srgbClr val="8CB4E3">
                  <a:alpha val="80000"/>
                </a:srgbClr>
              </a:gs>
              <a:gs pos="40000">
                <a:srgbClr val="8CB4E3">
                  <a:alpha val="80000"/>
                </a:srgbClr>
              </a:gs>
              <a:gs pos="0">
                <a:schemeClr val="bg1">
                  <a:alpha val="80000"/>
                </a:schemeClr>
              </a:gs>
              <a:gs pos="100000">
                <a:schemeClr val="bg1">
                  <a:alpha val="80000"/>
                </a:schemeClr>
              </a:gs>
            </a:gsLst>
          </a:gradFill>
        </p:spPr>
        <p:txBody>
          <a:bodyPr>
            <a:spAutoFit/>
          </a:bodyPr>
          <a:lstStyle>
            <a:lvl1pPr algn="ctr">
              <a:defRPr b="1"/>
            </a:lvl1pPr>
          </a:lstStyle>
          <a:p>
            <a:r>
              <a:rPr lang="en-US" dirty="0"/>
              <a:t>Click to edit Master title style</a:t>
            </a:r>
          </a:p>
        </p:txBody>
      </p:sp>
      <p:sp>
        <p:nvSpPr>
          <p:cNvPr id="3" name="Subtitle 2"/>
          <p:cNvSpPr>
            <a:spLocks noGrp="1"/>
          </p:cNvSpPr>
          <p:nvPr>
            <p:ph type="subTitle" idx="1"/>
          </p:nvPr>
        </p:nvSpPr>
        <p:spPr>
          <a:xfrm>
            <a:off x="457200" y="3749040"/>
            <a:ext cx="8229600" cy="1828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72457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 – FOR PUMA INTERNAL USE ONLY</a:t>
            </a:r>
          </a:p>
        </p:txBody>
      </p:sp>
      <p:sp>
        <p:nvSpPr>
          <p:cNvPr id="6" name="Slide Number Placeholder 5"/>
          <p:cNvSpPr>
            <a:spLocks noGrp="1"/>
          </p:cNvSpPr>
          <p:nvPr>
            <p:ph type="sldNum" sz="quarter" idx="12"/>
          </p:nvPr>
        </p:nvSpPr>
        <p:spPr/>
        <p:txBody>
          <a:bodyPr/>
          <a:lstStyle/>
          <a:p>
            <a:fld id="{C5256D79-6D78-4C39-B8F4-F5DD92BCEE6B}" type="slidenum">
              <a:rPr lang="en-US" smtClean="0"/>
              <a:t>‹#›</a:t>
            </a:fld>
            <a:endParaRPr lang="en-US"/>
          </a:p>
        </p:txBody>
      </p:sp>
    </p:spTree>
    <p:extLst>
      <p:ext uri="{BB962C8B-B14F-4D97-AF65-F5344CB8AC3E}">
        <p14:creationId xmlns:p14="http://schemas.microsoft.com/office/powerpoint/2010/main" val="333500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 – FOR PUMA INTERNAL USE ONLY</a:t>
            </a:r>
            <a:endParaRPr lang="en-US" dirty="0"/>
          </a:p>
        </p:txBody>
      </p:sp>
      <p:sp>
        <p:nvSpPr>
          <p:cNvPr id="6" name="Slide Number Placeholder 5"/>
          <p:cNvSpPr>
            <a:spLocks noGrp="1"/>
          </p:cNvSpPr>
          <p:nvPr>
            <p:ph type="sldNum" sz="quarter" idx="12"/>
          </p:nvPr>
        </p:nvSpPr>
        <p:spPr/>
        <p:txBody>
          <a:bodyPr/>
          <a:lstStyle/>
          <a:p>
            <a:fld id="{C5256D79-6D78-4C39-B8F4-F5DD92BCEE6B}" type="slidenum">
              <a:rPr lang="en-US" smtClean="0"/>
              <a:t>‹#›</a:t>
            </a:fld>
            <a:endParaRPr lang="en-US"/>
          </a:p>
        </p:txBody>
      </p:sp>
    </p:spTree>
    <p:extLst>
      <p:ext uri="{BB962C8B-B14F-4D97-AF65-F5344CB8AC3E}">
        <p14:creationId xmlns:p14="http://schemas.microsoft.com/office/powerpoint/2010/main" val="941003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046452"/>
            <a:ext cx="9144000" cy="553998"/>
          </a:xfrm>
          <a:gradFill>
            <a:gsLst>
              <a:gs pos="60000">
                <a:srgbClr val="8CB4E3">
                  <a:alpha val="80000"/>
                </a:srgbClr>
              </a:gs>
              <a:gs pos="40000">
                <a:srgbClr val="8CB4E3">
                  <a:alpha val="80000"/>
                </a:srgbClr>
              </a:gs>
              <a:gs pos="0">
                <a:schemeClr val="bg1">
                  <a:alpha val="80000"/>
                </a:schemeClr>
              </a:gs>
              <a:gs pos="100000">
                <a:schemeClr val="bg1">
                  <a:alpha val="80000"/>
                </a:schemeClr>
              </a:gs>
            </a:gsLst>
          </a:gradFill>
        </p:spPr>
        <p:txBody>
          <a:bodyPr>
            <a:spAutoFit/>
          </a:bodyPr>
          <a:lstStyle>
            <a:lvl1pPr algn="ctr">
              <a:defRPr b="1"/>
            </a:lvl1pPr>
          </a:lstStyle>
          <a:p>
            <a:r>
              <a:rPr lang="en-US" dirty="0"/>
              <a:t>Click to edit Master title style</a:t>
            </a:r>
          </a:p>
        </p:txBody>
      </p:sp>
      <p:sp>
        <p:nvSpPr>
          <p:cNvPr id="3" name="Subtitle 2"/>
          <p:cNvSpPr>
            <a:spLocks noGrp="1"/>
          </p:cNvSpPr>
          <p:nvPr>
            <p:ph type="subTitle" idx="1"/>
          </p:nvPr>
        </p:nvSpPr>
        <p:spPr>
          <a:xfrm>
            <a:off x="457200" y="3749040"/>
            <a:ext cx="8229600" cy="1828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3"/>
          </p:nvPr>
        </p:nvSpPr>
        <p:spPr>
          <a:xfrm>
            <a:off x="2743200" y="6365873"/>
            <a:ext cx="3657600" cy="365760"/>
          </a:xfrm>
          <a:prstGeom prst="rect">
            <a:avLst/>
          </a:prstGeom>
        </p:spPr>
        <p:txBody>
          <a:bodyPr vert="horz" lIns="91440" tIns="45720" rIns="91440" bIns="45720" rtlCol="0" anchor="ctr"/>
          <a:lstStyle>
            <a:lvl1pPr algn="ctr">
              <a:defRPr sz="1200">
                <a:solidFill>
                  <a:schemeClr val="bg1"/>
                </a:solidFill>
              </a:defRPr>
            </a:lvl1pPr>
          </a:lstStyle>
          <a:p>
            <a:r>
              <a:rPr lang="en-US" dirty="0">
                <a:solidFill>
                  <a:prstClr val="white"/>
                </a:solidFill>
                <a:latin typeface="Calibri"/>
              </a:rPr>
              <a:t>CONFIDENTIAL – FOR PUMA INTERNAL USE ONLY</a:t>
            </a:r>
          </a:p>
        </p:txBody>
      </p:sp>
      <p:sp>
        <p:nvSpPr>
          <p:cNvPr id="5" name="Slide Number Placeholder 5"/>
          <p:cNvSpPr>
            <a:spLocks noGrp="1"/>
          </p:cNvSpPr>
          <p:nvPr>
            <p:ph type="sldNum" sz="quarter" idx="4"/>
          </p:nvPr>
        </p:nvSpPr>
        <p:spPr>
          <a:xfrm>
            <a:off x="8153400" y="6365874"/>
            <a:ext cx="640080" cy="365125"/>
          </a:xfrm>
          <a:prstGeom prst="rect">
            <a:avLst/>
          </a:prstGeom>
        </p:spPr>
        <p:txBody>
          <a:bodyPr vert="horz" lIns="91440" tIns="45720" rIns="91440" bIns="45720" rtlCol="0" anchor="ctr"/>
          <a:lstStyle>
            <a:lvl1pPr algn="r">
              <a:defRPr sz="1200">
                <a:solidFill>
                  <a:schemeClr val="bg1"/>
                </a:solidFill>
              </a:defRPr>
            </a:lvl1pPr>
          </a:lstStyle>
          <a:p>
            <a:fld id="{C5256D79-6D78-4C39-B8F4-F5DD92BCEE6B}"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776331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solidFill>
                  <a:prstClr val="white"/>
                </a:solidFill>
                <a:latin typeface="Calibri"/>
              </a:rPr>
              <a:t>CONFIDENTIAL – FOR PUMA INTERNAL USE ONLY</a:t>
            </a:r>
          </a:p>
        </p:txBody>
      </p:sp>
      <p:sp>
        <p:nvSpPr>
          <p:cNvPr id="6" name="Slide Number Placeholder 5"/>
          <p:cNvSpPr>
            <a:spLocks noGrp="1"/>
          </p:cNvSpPr>
          <p:nvPr>
            <p:ph type="sldNum" sz="quarter" idx="12"/>
          </p:nvPr>
        </p:nvSpPr>
        <p:spPr/>
        <p:txBody>
          <a:bodyPr/>
          <a:lstStyle/>
          <a:p>
            <a:fld id="{C5256D79-6D78-4C39-B8F4-F5DD92BCEE6B}"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751112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baseline="0"/>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solidFill>
                  <a:prstClr val="white"/>
                </a:solidFill>
                <a:latin typeface="Calibri"/>
              </a:rPr>
              <a:t>CONFIDENTIAL – FOR PUMA INTERNAL USE ONLY</a:t>
            </a:r>
          </a:p>
        </p:txBody>
      </p:sp>
      <p:sp>
        <p:nvSpPr>
          <p:cNvPr id="6" name="Slide Number Placeholder 5"/>
          <p:cNvSpPr>
            <a:spLocks noGrp="1"/>
          </p:cNvSpPr>
          <p:nvPr>
            <p:ph type="sldNum" sz="quarter" idx="12"/>
          </p:nvPr>
        </p:nvSpPr>
        <p:spPr/>
        <p:txBody>
          <a:bodyPr/>
          <a:lstStyle/>
          <a:p>
            <a:fld id="{C5256D79-6D78-4C39-B8F4-F5DD92BCEE6B}"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577171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solidFill>
                  <a:prstClr val="white"/>
                </a:solidFill>
                <a:latin typeface="Calibri"/>
              </a:rPr>
              <a:t>CONFIDENTIAL – FOR PUMA INTERNAL USE ONLY</a:t>
            </a:r>
          </a:p>
        </p:txBody>
      </p:sp>
      <p:sp>
        <p:nvSpPr>
          <p:cNvPr id="7" name="Slide Number Placeholder 6"/>
          <p:cNvSpPr>
            <a:spLocks noGrp="1"/>
          </p:cNvSpPr>
          <p:nvPr>
            <p:ph type="sldNum" sz="quarter" idx="12"/>
          </p:nvPr>
        </p:nvSpPr>
        <p:spPr/>
        <p:txBody>
          <a:bodyPr/>
          <a:lstStyle/>
          <a:p>
            <a:fld id="{C5256D79-6D78-4C39-B8F4-F5DD92BCEE6B}"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095809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lgn="l" fontAlgn="auto">
              <a:spcBef>
                <a:spcPts val="0"/>
              </a:spcBef>
              <a:spcAft>
                <a:spcPts val="0"/>
              </a:spcAft>
            </a:pPr>
            <a:endParaRPr lang="en-US" sz="1800" b="0" dirty="0">
              <a:solidFill>
                <a:prstClr val="black"/>
              </a:solidFill>
              <a:latin typeface="Calibri"/>
              <a:ea typeface="+mn-ea"/>
              <a:cs typeface="+mn-cs"/>
            </a:endParaRPr>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dirty="0">
                <a:solidFill>
                  <a:prstClr val="white"/>
                </a:solidFill>
                <a:latin typeface="Calibri"/>
              </a:rPr>
              <a:t>CONFIDENTIAL – FOR PUMA INTERNAL USE ONLY</a:t>
            </a:r>
          </a:p>
        </p:txBody>
      </p:sp>
      <p:sp>
        <p:nvSpPr>
          <p:cNvPr id="9" name="Slide Number Placeholder 8"/>
          <p:cNvSpPr>
            <a:spLocks noGrp="1"/>
          </p:cNvSpPr>
          <p:nvPr>
            <p:ph type="sldNum" sz="quarter" idx="12"/>
          </p:nvPr>
        </p:nvSpPr>
        <p:spPr/>
        <p:txBody>
          <a:bodyPr/>
          <a:lstStyle/>
          <a:p>
            <a:fld id="{C5256D79-6D78-4C39-B8F4-F5DD92BCEE6B}"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619280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prstClr val="white"/>
                </a:solidFill>
                <a:latin typeface="Calibri"/>
              </a:rPr>
              <a:t>CONFIDENTIAL – FOR PUMA INTERNAL USE ONLY</a:t>
            </a:r>
          </a:p>
        </p:txBody>
      </p:sp>
      <p:sp>
        <p:nvSpPr>
          <p:cNvPr id="5" name="Slide Number Placeholder 4"/>
          <p:cNvSpPr>
            <a:spLocks noGrp="1"/>
          </p:cNvSpPr>
          <p:nvPr>
            <p:ph type="sldNum" sz="quarter" idx="12"/>
          </p:nvPr>
        </p:nvSpPr>
        <p:spPr/>
        <p:txBody>
          <a:bodyPr/>
          <a:lstStyle/>
          <a:p>
            <a:fld id="{C5256D79-6D78-4C39-B8F4-F5DD92BCEE6B}"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223005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1"/>
                </a:solidFill>
              </a:defRPr>
            </a:lvl1pPr>
          </a:lstStyle>
          <a:p>
            <a:r>
              <a:rPr lang="en-US" dirty="0">
                <a:solidFill>
                  <a:prstClr val="white"/>
                </a:solidFill>
                <a:latin typeface="Calibri"/>
              </a:rPr>
              <a:t>CONFIDENTIAL – FOR PUMA INTERNAL USE ONLY</a:t>
            </a:r>
          </a:p>
        </p:txBody>
      </p:sp>
      <p:sp>
        <p:nvSpPr>
          <p:cNvPr id="4" name="Slide Number Placeholder 3"/>
          <p:cNvSpPr>
            <a:spLocks noGrp="1"/>
          </p:cNvSpPr>
          <p:nvPr>
            <p:ph type="sldNum" sz="quarter" idx="12"/>
          </p:nvPr>
        </p:nvSpPr>
        <p:spPr/>
        <p:txBody>
          <a:bodyPr/>
          <a:lstStyle/>
          <a:p>
            <a:fld id="{C5256D79-6D78-4C39-B8F4-F5DD92BCEE6B}"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194760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lgn="l" fontAlgn="auto">
              <a:spcBef>
                <a:spcPts val="0"/>
              </a:spcBef>
              <a:spcAft>
                <a:spcPts val="0"/>
              </a:spcAft>
            </a:pPr>
            <a:endParaRPr lang="en-US" sz="1800" b="0" dirty="0">
              <a:solidFill>
                <a:prstClr val="black"/>
              </a:solidFill>
              <a:latin typeface="Calibri"/>
              <a:ea typeface="+mn-ea"/>
              <a:cs typeface="+mn-cs"/>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solidFill>
                  <a:prstClr val="white"/>
                </a:solidFill>
                <a:latin typeface="Calibri"/>
              </a:rPr>
              <a:t>CONFIDENTIAL – FOR PUMA INTERNAL USE ONLY</a:t>
            </a:r>
          </a:p>
        </p:txBody>
      </p:sp>
      <p:sp>
        <p:nvSpPr>
          <p:cNvPr id="7" name="Slide Number Placeholder 6"/>
          <p:cNvSpPr>
            <a:spLocks noGrp="1"/>
          </p:cNvSpPr>
          <p:nvPr>
            <p:ph type="sldNum" sz="quarter" idx="12"/>
          </p:nvPr>
        </p:nvSpPr>
        <p:spPr/>
        <p:txBody>
          <a:bodyPr/>
          <a:lstStyle/>
          <a:p>
            <a:fld id="{C5256D79-6D78-4C39-B8F4-F5DD92BCEE6B}"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118672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 – FOR PUMA INTERNAL USE ONLY</a:t>
            </a:r>
          </a:p>
        </p:txBody>
      </p:sp>
      <p:sp>
        <p:nvSpPr>
          <p:cNvPr id="6" name="Slide Number Placeholder 5"/>
          <p:cNvSpPr>
            <a:spLocks noGrp="1"/>
          </p:cNvSpPr>
          <p:nvPr>
            <p:ph type="sldNum" sz="quarter" idx="12"/>
          </p:nvPr>
        </p:nvSpPr>
        <p:spPr/>
        <p:txBody>
          <a:bodyPr/>
          <a:lstStyle/>
          <a:p>
            <a:fld id="{C5256D79-6D78-4C39-B8F4-F5DD92BCEE6B}" type="slidenum">
              <a:rPr lang="en-US" smtClean="0"/>
              <a:t>‹#›</a:t>
            </a:fld>
            <a:endParaRPr lang="en-US"/>
          </a:p>
        </p:txBody>
      </p:sp>
    </p:spTree>
    <p:extLst>
      <p:ext uri="{BB962C8B-B14F-4D97-AF65-F5344CB8AC3E}">
        <p14:creationId xmlns:p14="http://schemas.microsoft.com/office/powerpoint/2010/main" val="1060860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lgn="l" fontAlgn="auto">
              <a:spcBef>
                <a:spcPts val="0"/>
              </a:spcBef>
              <a:spcAft>
                <a:spcPts val="0"/>
              </a:spcAft>
            </a:pPr>
            <a:endParaRPr lang="en-US" sz="1800" b="0" dirty="0">
              <a:solidFill>
                <a:prstClr val="black"/>
              </a:solidFill>
              <a:latin typeface="Calibri"/>
              <a:ea typeface="+mn-ea"/>
              <a:cs typeface="+mn-cs"/>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solidFill>
                  <a:prstClr val="white"/>
                </a:solidFill>
                <a:latin typeface="Calibri"/>
              </a:rPr>
              <a:t>CONFIDENTIAL – FOR PUMA INTERNAL USE ONLY</a:t>
            </a:r>
          </a:p>
        </p:txBody>
      </p:sp>
      <p:sp>
        <p:nvSpPr>
          <p:cNvPr id="7" name="Slide Number Placeholder 6"/>
          <p:cNvSpPr>
            <a:spLocks noGrp="1"/>
          </p:cNvSpPr>
          <p:nvPr>
            <p:ph type="sldNum" sz="quarter" idx="12"/>
          </p:nvPr>
        </p:nvSpPr>
        <p:spPr/>
        <p:txBody>
          <a:bodyPr/>
          <a:lstStyle/>
          <a:p>
            <a:fld id="{C5256D79-6D78-4C39-B8F4-F5DD92BCEE6B}"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4140182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l" fontAlgn="auto">
              <a:spcBef>
                <a:spcPts val="0"/>
              </a:spcBef>
              <a:spcAft>
                <a:spcPts val="0"/>
              </a:spcAft>
            </a:pPr>
            <a:endParaRPr lang="en-US" sz="1800" b="0" dirty="0">
              <a:solidFill>
                <a:prstClr val="black"/>
              </a:solidFill>
              <a:latin typeface="Calibri"/>
              <a:ea typeface="+mn-ea"/>
              <a:cs typeface="+mn-cs"/>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solidFill>
                  <a:prstClr val="white"/>
                </a:solidFill>
                <a:latin typeface="Calibri"/>
              </a:rPr>
              <a:t>CONFIDENTIAL – FOR PUMA INTERNAL USE ONLY</a:t>
            </a:r>
          </a:p>
        </p:txBody>
      </p:sp>
      <p:sp>
        <p:nvSpPr>
          <p:cNvPr id="6" name="Slide Number Placeholder 5"/>
          <p:cNvSpPr>
            <a:spLocks noGrp="1"/>
          </p:cNvSpPr>
          <p:nvPr>
            <p:ph type="sldNum" sz="quarter" idx="12"/>
          </p:nvPr>
        </p:nvSpPr>
        <p:spPr/>
        <p:txBody>
          <a:bodyPr/>
          <a:lstStyle/>
          <a:p>
            <a:fld id="{C5256D79-6D78-4C39-B8F4-F5DD92BCEE6B}"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1058271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l" fontAlgn="auto">
              <a:spcBef>
                <a:spcPts val="0"/>
              </a:spcBef>
              <a:spcAft>
                <a:spcPts val="0"/>
              </a:spcAft>
            </a:pPr>
            <a:endParaRPr lang="en-US" sz="1800" b="0" dirty="0">
              <a:solidFill>
                <a:prstClr val="black"/>
              </a:solidFill>
              <a:latin typeface="Calibri"/>
              <a:ea typeface="+mn-ea"/>
              <a:cs typeface="+mn-cs"/>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solidFill>
                  <a:prstClr val="white"/>
                </a:solidFill>
                <a:latin typeface="Calibri"/>
              </a:rPr>
              <a:t>CONFIDENTIAL – FOR PUMA INTERNAL USE ONLY</a:t>
            </a:r>
          </a:p>
        </p:txBody>
      </p:sp>
      <p:sp>
        <p:nvSpPr>
          <p:cNvPr id="6" name="Slide Number Placeholder 5"/>
          <p:cNvSpPr>
            <a:spLocks noGrp="1"/>
          </p:cNvSpPr>
          <p:nvPr>
            <p:ph type="sldNum" sz="quarter" idx="12"/>
          </p:nvPr>
        </p:nvSpPr>
        <p:spPr/>
        <p:txBody>
          <a:bodyPr/>
          <a:lstStyle/>
          <a:p>
            <a:fld id="{C5256D79-6D78-4C39-B8F4-F5DD92BCEE6B}"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256903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solidFill>
                  <a:schemeClr val="tx2">
                    <a:lumMod val="60000"/>
                    <a:lumOff val="40000"/>
                  </a:schemeClr>
                </a:solidFill>
              </a:defRPr>
            </a:lvl1p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lvl1pPr marL="342900" indent="-342900">
              <a:buFont typeface="Wingdings" pitchFamily="2" charset="2"/>
              <a:buChar char="§"/>
              <a:defRPr>
                <a:solidFill>
                  <a:schemeClr val="bg1"/>
                </a:solidFill>
              </a:defRPr>
            </a:lvl1pPr>
            <a:lvl2pPr marL="742950" indent="-285750">
              <a:buFont typeface="Wingdings" pitchFamily="2" charset="2"/>
              <a:buChar char="§"/>
              <a:defRPr>
                <a:solidFill>
                  <a:schemeClr val="bg1"/>
                </a:solidFill>
              </a:defRPr>
            </a:lvl2pPr>
            <a:lvl3pPr marL="1143000" indent="-228600">
              <a:buFont typeface="Wingdings" pitchFamily="2" charset="2"/>
              <a:buChar char="§"/>
              <a:defRPr>
                <a:solidFill>
                  <a:schemeClr val="bg1"/>
                </a:solidFill>
              </a:defRPr>
            </a:lvl3pPr>
            <a:lvl4pPr marL="1600200" indent="-228600">
              <a:buFont typeface="Wingdings" pitchFamily="2" charset="2"/>
              <a:buChar char="§"/>
              <a:defRPr>
                <a:solidFill>
                  <a:schemeClr val="bg1"/>
                </a:solidFill>
              </a:defRPr>
            </a:lvl4pPr>
            <a:lvl5pPr marL="2057400" indent="-228600">
              <a:buFont typeface="Wingdings" pitchFamily="2" charset="2"/>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1531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userDrawn="1">
            <p:ph type="title"/>
          </p:nvPr>
        </p:nvSpPr>
        <p:spPr>
          <a:xfrm>
            <a:off x="246888" y="1"/>
            <a:ext cx="8811387" cy="1028700"/>
          </a:xfrm>
        </p:spPr>
        <p:txBody>
          <a:bodyPr/>
          <a:lstStyle/>
          <a:p>
            <a:r>
              <a:rPr lang="en-US" dirty="0"/>
              <a:t>Click to edit Master title style</a:t>
            </a:r>
          </a:p>
        </p:txBody>
      </p:sp>
    </p:spTree>
    <p:extLst>
      <p:ext uri="{BB962C8B-B14F-4D97-AF65-F5344CB8AC3E}">
        <p14:creationId xmlns:p14="http://schemas.microsoft.com/office/powerpoint/2010/main" val="96916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9" name="Rectangle 8"/>
          <p:cNvSpPr/>
          <p:nvPr userDrawn="1"/>
        </p:nvSpPr>
        <p:spPr>
          <a:xfrm>
            <a:off x="2" y="1"/>
            <a:ext cx="9143997" cy="1937009"/>
          </a:xfrm>
          <a:prstGeom prst="rect">
            <a:avLst/>
          </a:prstGeom>
          <a:gradFill flip="none" rotWithShape="1">
            <a:gsLst>
              <a:gs pos="52000">
                <a:schemeClr val="bg1"/>
              </a:gs>
              <a:gs pos="0">
                <a:schemeClr val="bg1">
                  <a:lumMod val="75000"/>
                </a:schemeClr>
              </a:gs>
              <a:gs pos="100000">
                <a:schemeClr val="bg1"/>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dirty="0">
              <a:solidFill>
                <a:prstClr val="white"/>
              </a:solidFill>
            </a:endParaRPr>
          </a:p>
        </p:txBody>
      </p:sp>
      <p:sp>
        <p:nvSpPr>
          <p:cNvPr id="12" name="Rectangle 11"/>
          <p:cNvSpPr/>
          <p:nvPr userDrawn="1"/>
        </p:nvSpPr>
        <p:spPr>
          <a:xfrm flipH="1">
            <a:off x="2" y="4897805"/>
            <a:ext cx="9143997" cy="1960196"/>
          </a:xfrm>
          <a:prstGeom prst="rect">
            <a:avLst/>
          </a:prstGeom>
          <a:gradFill flip="none" rotWithShape="1">
            <a:gsLst>
              <a:gs pos="52000">
                <a:schemeClr val="bg1"/>
              </a:gs>
              <a:gs pos="0">
                <a:schemeClr val="bg1">
                  <a:lumMod val="75000"/>
                </a:schemeClr>
              </a:gs>
              <a:gs pos="100000">
                <a:schemeClr val="bg1"/>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dirty="0">
              <a:solidFill>
                <a:prstClr val="white"/>
              </a:solidFill>
            </a:endParaRPr>
          </a:p>
        </p:txBody>
      </p:sp>
      <p:sp>
        <p:nvSpPr>
          <p:cNvPr id="2" name="Title 1"/>
          <p:cNvSpPr>
            <a:spLocks noGrp="1"/>
          </p:cNvSpPr>
          <p:nvPr>
            <p:ph type="ctrTitle"/>
          </p:nvPr>
        </p:nvSpPr>
        <p:spPr>
          <a:xfrm>
            <a:off x="478172" y="1936378"/>
            <a:ext cx="8095774" cy="1640509"/>
          </a:xfrm>
        </p:spPr>
        <p:txBody>
          <a:bodyPr anchor="b">
            <a:normAutofit/>
          </a:bodyPr>
          <a:lstStyle>
            <a:lvl1pPr algn="ctr">
              <a:defRPr sz="23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78173" y="3660107"/>
            <a:ext cx="8060038" cy="1243589"/>
          </a:xfrm>
        </p:spPr>
        <p:txBody>
          <a:bodyPr/>
          <a:lstStyle>
            <a:lvl1pPr marL="0" indent="0" algn="ctr">
              <a:buNone/>
              <a:defRPr sz="2000">
                <a:solidFill>
                  <a:schemeClr val="bg1">
                    <a:lumMod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cxnSp>
        <p:nvCxnSpPr>
          <p:cNvPr id="6" name="Straight Connector 5"/>
          <p:cNvCxnSpPr/>
          <p:nvPr userDrawn="1"/>
        </p:nvCxnSpPr>
        <p:spPr>
          <a:xfrm>
            <a:off x="1" y="1948932"/>
            <a:ext cx="9143999" cy="0"/>
          </a:xfrm>
          <a:prstGeom prst="line">
            <a:avLst/>
          </a:prstGeom>
          <a:ln w="38100">
            <a:gradFill>
              <a:gsLst>
                <a:gs pos="26000">
                  <a:schemeClr val="accent1"/>
                </a:gs>
                <a:gs pos="100000">
                  <a:schemeClr val="tx1">
                    <a:lumMod val="50000"/>
                    <a:lumOff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3" y="4897805"/>
            <a:ext cx="9143999" cy="0"/>
          </a:xfrm>
          <a:prstGeom prst="line">
            <a:avLst/>
          </a:prstGeom>
          <a:ln w="38100">
            <a:gradFill>
              <a:gsLst>
                <a:gs pos="26000">
                  <a:schemeClr val="accent1"/>
                </a:gs>
                <a:gs pos="100000">
                  <a:schemeClr val="tx1">
                    <a:lumMod val="50000"/>
                    <a:lumOff val="5000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xmlns="" id="{A3C2B693-58CA-4262-B793-06BE719782BE}"/>
              </a:ext>
            </a:extLst>
          </p:cNvPr>
          <p:cNvPicPr>
            <a:picLocks noChangeAspect="1"/>
          </p:cNvPicPr>
          <p:nvPr userDrawn="1"/>
        </p:nvPicPr>
        <p:blipFill>
          <a:blip r:embed="rId2"/>
          <a:srcRect/>
          <a:stretch/>
        </p:blipFill>
        <p:spPr>
          <a:xfrm>
            <a:off x="7380533" y="5967365"/>
            <a:ext cx="1569449" cy="734244"/>
          </a:xfrm>
          <a:prstGeom prst="rect">
            <a:avLst/>
          </a:prstGeom>
        </p:spPr>
      </p:pic>
    </p:spTree>
    <p:extLst>
      <p:ext uri="{BB962C8B-B14F-4D97-AF65-F5344CB8AC3E}">
        <p14:creationId xmlns:p14="http://schemas.microsoft.com/office/powerpoint/2010/main" val="1396496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Bumper Slide">
    <p:spTree>
      <p:nvGrpSpPr>
        <p:cNvPr id="1" name=""/>
        <p:cNvGrpSpPr/>
        <p:nvPr/>
      </p:nvGrpSpPr>
      <p:grpSpPr>
        <a:xfrm>
          <a:off x="0" y="0"/>
          <a:ext cx="0" cy="0"/>
          <a:chOff x="0" y="0"/>
          <a:chExt cx="0" cy="0"/>
        </a:xfrm>
      </p:grpSpPr>
      <p:sp>
        <p:nvSpPr>
          <p:cNvPr id="8" name="Rectangle 7"/>
          <p:cNvSpPr/>
          <p:nvPr/>
        </p:nvSpPr>
        <p:spPr>
          <a:xfrm>
            <a:off x="3" y="0"/>
            <a:ext cx="843377" cy="6858000"/>
          </a:xfrm>
          <a:prstGeom prst="rect">
            <a:avLst/>
          </a:prstGeom>
          <a:gradFill flip="none" rotWithShape="1">
            <a:gsLst>
              <a:gs pos="50000">
                <a:schemeClr val="bg1">
                  <a:lumMod val="85000"/>
                </a:schemeClr>
              </a:gs>
              <a:gs pos="0">
                <a:schemeClr val="bg1">
                  <a:lumMod val="65000"/>
                </a:schemeClr>
              </a:gs>
              <a:gs pos="100000">
                <a:schemeClr val="bg1"/>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dirty="0">
              <a:solidFill>
                <a:prstClr val="white"/>
              </a:solidFill>
            </a:endParaRPr>
          </a:p>
        </p:txBody>
      </p:sp>
      <p:sp>
        <p:nvSpPr>
          <p:cNvPr id="2" name="Title 1"/>
          <p:cNvSpPr>
            <a:spLocks noGrp="1"/>
          </p:cNvSpPr>
          <p:nvPr>
            <p:ph type="ctrTitle"/>
          </p:nvPr>
        </p:nvSpPr>
        <p:spPr>
          <a:xfrm>
            <a:off x="1736223" y="2259933"/>
            <a:ext cx="7262670" cy="1470025"/>
          </a:xfrm>
        </p:spPr>
        <p:txBody>
          <a:bodyPr>
            <a:normAutofit/>
          </a:bodyPr>
          <a:lstStyle>
            <a:lvl1pPr>
              <a:defRPr sz="23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36225" y="3792059"/>
            <a:ext cx="7270617" cy="1752600"/>
          </a:xfrm>
        </p:spPr>
        <p:txBody>
          <a:bodyPr>
            <a:noAutofit/>
          </a:bodyPr>
          <a:lstStyle>
            <a:lvl1pPr marL="0" indent="0" algn="l">
              <a:buNone/>
              <a:defRPr sz="1800" b="0">
                <a:solidFill>
                  <a:schemeClr val="bg1">
                    <a:lumMod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cxnSp>
        <p:nvCxnSpPr>
          <p:cNvPr id="5" name="Straight Connector 4"/>
          <p:cNvCxnSpPr/>
          <p:nvPr/>
        </p:nvCxnSpPr>
        <p:spPr>
          <a:xfrm>
            <a:off x="843378" y="0"/>
            <a:ext cx="0" cy="6858000"/>
          </a:xfrm>
          <a:prstGeom prst="line">
            <a:avLst/>
          </a:prstGeom>
          <a:ln w="38100">
            <a:gradFill>
              <a:gsLst>
                <a:gs pos="26000">
                  <a:schemeClr val="accent1"/>
                </a:gs>
                <a:gs pos="100000">
                  <a:schemeClr val="tx1">
                    <a:lumMod val="50000"/>
                    <a:lumOff val="5000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22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47650" y="1389888"/>
            <a:ext cx="8801100" cy="4752595"/>
          </a:xfrm>
        </p:spPr>
        <p:txBody>
          <a:bodyPr/>
          <a:lstStyle>
            <a:lvl2pPr marL="470297" indent="-211931">
              <a:defRPr sz="1400"/>
            </a:lvl2pPr>
            <a:lvl3pPr marL="685800" indent="-215504">
              <a:defRPr sz="1200"/>
            </a:lvl3pPr>
            <a:lvl4pPr marL="901304" indent="-215504">
              <a:defRPr sz="1100"/>
            </a:lvl4pPr>
            <a:lvl5pPr marL="1113235" indent="-211931">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0"/>
          </p:nvPr>
        </p:nvSpPr>
        <p:spPr>
          <a:xfrm>
            <a:off x="247669" y="6331926"/>
            <a:ext cx="6163200" cy="450575"/>
          </a:xfrm>
        </p:spPr>
        <p:txBody>
          <a:bodyPr anchor="b">
            <a:noAutofit/>
          </a:bodyPr>
          <a:lstStyle>
            <a:lvl1pPr marL="86916" indent="-86916">
              <a:spcBef>
                <a:spcPts val="150"/>
              </a:spcBef>
              <a:spcAft>
                <a:spcPts val="0"/>
              </a:spcAft>
              <a:buClrTx/>
              <a:buFont typeface="+mj-lt"/>
              <a:buAutoNum type="arabicPeriod"/>
              <a:defRPr sz="700">
                <a:solidFill>
                  <a:schemeClr val="tx1"/>
                </a:solidFill>
              </a:defRPr>
            </a:lvl1pPr>
          </a:lstStyle>
          <a:p>
            <a:pPr lvl="0"/>
            <a:r>
              <a:rPr lang="en-US" dirty="0"/>
              <a:t>Edit Master text styles</a:t>
            </a:r>
          </a:p>
        </p:txBody>
      </p:sp>
      <p:sp>
        <p:nvSpPr>
          <p:cNvPr id="9" name="Slide Number Placeholder 6"/>
          <p:cNvSpPr>
            <a:spLocks noGrp="1"/>
          </p:cNvSpPr>
          <p:nvPr>
            <p:ph type="sldNum" sz="quarter" idx="4"/>
          </p:nvPr>
        </p:nvSpPr>
        <p:spPr>
          <a:xfrm>
            <a:off x="8593164" y="6557924"/>
            <a:ext cx="507023" cy="220435"/>
          </a:xfrm>
          <a:prstGeom prst="rect">
            <a:avLst/>
          </a:prstGeom>
        </p:spPr>
        <p:txBody>
          <a:bodyPr vert="horz" lIns="68580" tIns="34290" rIns="68580" bIns="34290" rtlCol="0" anchor="ctr"/>
          <a:lstStyle>
            <a:lvl1pPr algn="r">
              <a:defRPr sz="700">
                <a:solidFill>
                  <a:schemeClr val="tx1">
                    <a:lumMod val="65000"/>
                    <a:lumOff val="35000"/>
                  </a:schemeClr>
                </a:solidFill>
              </a:defRPr>
            </a:lvl1pPr>
          </a:lstStyle>
          <a:p>
            <a:pPr defTabSz="685800"/>
            <a:fld id="{3E264653-C4B0-4D90-B468-12AF7B760148}" type="slidenum">
              <a:rPr lang="en-US" smtClean="0">
                <a:solidFill>
                  <a:prstClr val="black">
                    <a:lumMod val="65000"/>
                    <a:lumOff val="35000"/>
                  </a:prstClr>
                </a:solidFill>
              </a:rPr>
              <a:pPr defTabSz="685800"/>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00866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743200" y="6365873"/>
            <a:ext cx="3657600" cy="365760"/>
          </a:xfrm>
          <a:prstGeom prst="rect">
            <a:avLst/>
          </a:prstGeom>
        </p:spPr>
        <p:txBody>
          <a:bodyPr/>
          <a:lstStyle>
            <a:lvl1pPr>
              <a:defRPr>
                <a:solidFill>
                  <a:schemeClr val="bg1"/>
                </a:solidFill>
              </a:defRPr>
            </a:lvl1pPr>
          </a:lstStyle>
          <a:p>
            <a:r>
              <a:rPr lang="en-US">
                <a:solidFill>
                  <a:prstClr val="white"/>
                </a:solidFill>
              </a:rPr>
              <a:t>CONFIDENTIAL – FOR PUMA INTERNAL USE ONLY</a:t>
            </a:r>
          </a:p>
        </p:txBody>
      </p:sp>
      <p:sp>
        <p:nvSpPr>
          <p:cNvPr id="6" name="Slide Number Placeholder 5"/>
          <p:cNvSpPr>
            <a:spLocks noGrp="1"/>
          </p:cNvSpPr>
          <p:nvPr>
            <p:ph type="sldNum" sz="quarter" idx="12"/>
          </p:nvPr>
        </p:nvSpPr>
        <p:spPr>
          <a:xfrm>
            <a:off x="8153400" y="6365876"/>
            <a:ext cx="640080" cy="365125"/>
          </a:xfrm>
          <a:prstGeom prst="rect">
            <a:avLst/>
          </a:prstGeom>
        </p:spPr>
        <p:txBody>
          <a:bodyPr/>
          <a:lstStyle/>
          <a:p>
            <a:fld id="{C5256D79-6D78-4C39-B8F4-F5DD92BCEE6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46241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47650" y="1389891"/>
            <a:ext cx="8801100" cy="4752595"/>
          </a:xfrm>
        </p:spPr>
        <p:txBody>
          <a:bodyPr/>
          <a:lstStyle>
            <a:lvl2pPr marL="627063" indent="-282575">
              <a:defRPr sz="1800"/>
            </a:lvl2pPr>
            <a:lvl3pPr marL="914400" indent="-287338">
              <a:defRPr sz="1600"/>
            </a:lvl3pPr>
            <a:lvl4pPr marL="1201738" indent="-287338">
              <a:defRPr sz="1400"/>
            </a:lvl4pPr>
            <a:lvl5pPr marL="1484313" indent="-282575">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0"/>
          </p:nvPr>
        </p:nvSpPr>
        <p:spPr>
          <a:xfrm>
            <a:off x="247669" y="6331935"/>
            <a:ext cx="6163200" cy="450575"/>
          </a:xfrm>
        </p:spPr>
        <p:txBody>
          <a:bodyPr anchor="b">
            <a:noAutofit/>
          </a:bodyPr>
          <a:lstStyle>
            <a:lvl1pPr marL="115888" indent="-115888">
              <a:spcBef>
                <a:spcPts val="200"/>
              </a:spcBef>
              <a:spcAft>
                <a:spcPts val="0"/>
              </a:spcAft>
              <a:buClrTx/>
              <a:buFont typeface="+mj-lt"/>
              <a:buAutoNum type="arabicPeriod"/>
              <a:defRPr sz="900">
                <a:solidFill>
                  <a:schemeClr val="tx1"/>
                </a:solidFill>
              </a:defRPr>
            </a:lvl1pPr>
          </a:lstStyle>
          <a:p>
            <a:pPr lvl="0"/>
            <a:r>
              <a:rPr lang="en-US" dirty="0"/>
              <a:t>Edit Master text styles</a:t>
            </a:r>
          </a:p>
        </p:txBody>
      </p:sp>
      <p:sp>
        <p:nvSpPr>
          <p:cNvPr id="9" name="Slide Number Placeholder 6"/>
          <p:cNvSpPr>
            <a:spLocks noGrp="1"/>
          </p:cNvSpPr>
          <p:nvPr>
            <p:ph type="sldNum" sz="quarter" idx="4"/>
          </p:nvPr>
        </p:nvSpPr>
        <p:spPr>
          <a:xfrm>
            <a:off x="8593176" y="6557944"/>
            <a:ext cx="507023" cy="220435"/>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3E264653-C4B0-4D90-B468-12AF7B76014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4673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 – FOR PUMA INTERNAL USE ONLY</a:t>
            </a:r>
          </a:p>
        </p:txBody>
      </p:sp>
      <p:sp>
        <p:nvSpPr>
          <p:cNvPr id="6" name="Slide Number Placeholder 5"/>
          <p:cNvSpPr>
            <a:spLocks noGrp="1"/>
          </p:cNvSpPr>
          <p:nvPr>
            <p:ph type="sldNum" sz="quarter" idx="12"/>
          </p:nvPr>
        </p:nvSpPr>
        <p:spPr/>
        <p:txBody>
          <a:bodyPr/>
          <a:lstStyle/>
          <a:p>
            <a:fld id="{C5256D79-6D78-4C39-B8F4-F5DD92BCEE6B}" type="slidenum">
              <a:rPr lang="en-US" smtClean="0"/>
              <a:t>‹#›</a:t>
            </a:fld>
            <a:endParaRPr lang="en-US"/>
          </a:p>
        </p:txBody>
      </p:sp>
    </p:spTree>
    <p:extLst>
      <p:ext uri="{BB962C8B-B14F-4D97-AF65-F5344CB8AC3E}">
        <p14:creationId xmlns:p14="http://schemas.microsoft.com/office/powerpoint/2010/main" val="2407028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9" name="Rectangle 8"/>
          <p:cNvSpPr/>
          <p:nvPr userDrawn="1"/>
        </p:nvSpPr>
        <p:spPr>
          <a:xfrm>
            <a:off x="7" y="2"/>
            <a:ext cx="9143997" cy="1975420"/>
          </a:xfrm>
          <a:prstGeom prst="rect">
            <a:avLst/>
          </a:prstGeom>
          <a:gradFill flip="none" rotWithShape="1">
            <a:gsLst>
              <a:gs pos="52000">
                <a:schemeClr val="bg1"/>
              </a:gs>
              <a:gs pos="0">
                <a:schemeClr val="bg1">
                  <a:lumMod val="75000"/>
                </a:schemeClr>
              </a:gs>
              <a:gs pos="100000">
                <a:schemeClr val="bg1"/>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flipH="1">
            <a:off x="7" y="4882582"/>
            <a:ext cx="9143997" cy="1975420"/>
          </a:xfrm>
          <a:prstGeom prst="rect">
            <a:avLst/>
          </a:prstGeom>
          <a:gradFill flip="none" rotWithShape="1">
            <a:gsLst>
              <a:gs pos="52000">
                <a:schemeClr val="bg1"/>
              </a:gs>
              <a:gs pos="0">
                <a:schemeClr val="bg1">
                  <a:lumMod val="75000"/>
                </a:schemeClr>
              </a:gs>
              <a:gs pos="100000">
                <a:schemeClr val="bg1"/>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8171" y="1416053"/>
            <a:ext cx="8095774" cy="2160835"/>
          </a:xfrm>
        </p:spPr>
        <p:txBody>
          <a:bodyPr anchor="b">
            <a:normAutofit/>
          </a:bodyPr>
          <a:lstStyle>
            <a:lvl1pPr algn="ctr">
              <a:defRPr sz="3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78173" y="3660105"/>
            <a:ext cx="8060038" cy="1752600"/>
          </a:xfrm>
        </p:spPr>
        <p:txBody>
          <a:bodyPr/>
          <a:lstStyle>
            <a:lvl1pPr marL="0" indent="0" algn="ctr">
              <a:buNone/>
              <a:defRPr sz="26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122" name="Picture 2" descr="E:\OneDrive\puma\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96150" y="6182121"/>
            <a:ext cx="1619250" cy="55621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userDrawn="1"/>
        </p:nvCxnSpPr>
        <p:spPr>
          <a:xfrm>
            <a:off x="9" y="1948932"/>
            <a:ext cx="9143999" cy="0"/>
          </a:xfrm>
          <a:prstGeom prst="line">
            <a:avLst/>
          </a:prstGeom>
          <a:ln w="38100">
            <a:gradFill>
              <a:gsLst>
                <a:gs pos="26000">
                  <a:schemeClr val="accent1"/>
                </a:gs>
                <a:gs pos="100000">
                  <a:schemeClr val="tx1">
                    <a:lumMod val="50000"/>
                    <a:lumOff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14" y="4897805"/>
            <a:ext cx="9143999" cy="0"/>
          </a:xfrm>
          <a:prstGeom prst="line">
            <a:avLst/>
          </a:prstGeom>
          <a:ln w="38100">
            <a:gradFill>
              <a:gsLst>
                <a:gs pos="26000">
                  <a:schemeClr val="accent1"/>
                </a:gs>
                <a:gs pos="100000">
                  <a:schemeClr val="tx1">
                    <a:lumMod val="50000"/>
                    <a:lumOff val="5000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84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13" name="Text Placeholder 12"/>
          <p:cNvSpPr>
            <a:spLocks noGrp="1"/>
          </p:cNvSpPr>
          <p:nvPr>
            <p:ph type="body" sz="quarter" idx="10"/>
          </p:nvPr>
        </p:nvSpPr>
        <p:spPr>
          <a:xfrm>
            <a:off x="247669" y="6331935"/>
            <a:ext cx="6163200" cy="450575"/>
          </a:xfrm>
        </p:spPr>
        <p:txBody>
          <a:bodyPr anchor="b">
            <a:noAutofit/>
          </a:bodyPr>
          <a:lstStyle>
            <a:lvl1pPr marL="115888" indent="-115888">
              <a:spcBef>
                <a:spcPts val="200"/>
              </a:spcBef>
              <a:spcAft>
                <a:spcPts val="0"/>
              </a:spcAft>
              <a:buClrTx/>
              <a:buFont typeface="+mj-lt"/>
              <a:buAutoNum type="arabicPeriod"/>
              <a:defRPr sz="900">
                <a:solidFill>
                  <a:schemeClr val="tx1"/>
                </a:solidFill>
              </a:defRPr>
            </a:lvl1pPr>
          </a:lstStyle>
          <a:p>
            <a:pPr lvl="0"/>
            <a:r>
              <a:rPr lang="en-US" dirty="0"/>
              <a:t>Edit Master text styles</a:t>
            </a:r>
          </a:p>
        </p:txBody>
      </p:sp>
      <p:sp>
        <p:nvSpPr>
          <p:cNvPr id="9" name="Slide Number Placeholder 6"/>
          <p:cNvSpPr>
            <a:spLocks noGrp="1"/>
          </p:cNvSpPr>
          <p:nvPr>
            <p:ph type="sldNum" sz="quarter" idx="4"/>
          </p:nvPr>
        </p:nvSpPr>
        <p:spPr>
          <a:xfrm>
            <a:off x="8593176" y="6557944"/>
            <a:ext cx="507023" cy="220435"/>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3E264653-C4B0-4D90-B468-12AF7B76014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77093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47650" y="1389888"/>
            <a:ext cx="8801100" cy="4752594"/>
          </a:xfrm>
        </p:spPr>
        <p:txBody>
          <a:bodyPr/>
          <a:lstStyle>
            <a:lvl2pPr>
              <a:defRPr sz="2000"/>
            </a:lvl2pPr>
            <a:lvl3pPr>
              <a:defRPr sz="2000"/>
            </a:lvl3pPr>
            <a:lvl4pPr marL="1543050" indent="-339725">
              <a:defRPr sz="1800"/>
            </a:lvl4pPr>
            <a:lvl5pPr marL="1946275" indent="-285750">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0"/>
          </p:nvPr>
        </p:nvSpPr>
        <p:spPr>
          <a:xfrm>
            <a:off x="247669" y="6331926"/>
            <a:ext cx="6163200" cy="450574"/>
          </a:xfrm>
        </p:spPr>
        <p:txBody>
          <a:bodyPr anchor="b">
            <a:noAutofit/>
          </a:bodyPr>
          <a:lstStyle>
            <a:lvl1pPr marL="115888" indent="-115888">
              <a:spcBef>
                <a:spcPts val="200"/>
              </a:spcBef>
              <a:spcAft>
                <a:spcPts val="0"/>
              </a:spcAft>
              <a:buClrTx/>
              <a:buFont typeface="+mj-lt"/>
              <a:buAutoNum type="arabicPeriod"/>
              <a:defRPr sz="900">
                <a:solidFill>
                  <a:schemeClr val="tx1"/>
                </a:solidFill>
              </a:defRPr>
            </a:lvl1pPr>
          </a:lstStyle>
          <a:p>
            <a:pPr lvl="0"/>
            <a:r>
              <a:rPr lang="en-US" dirty="0"/>
              <a:t>Edit Master text styles</a:t>
            </a:r>
          </a:p>
        </p:txBody>
      </p:sp>
      <p:sp>
        <p:nvSpPr>
          <p:cNvPr id="9" name="Slide Number Placeholder 6"/>
          <p:cNvSpPr>
            <a:spLocks noGrp="1"/>
          </p:cNvSpPr>
          <p:nvPr>
            <p:ph type="sldNum" sz="quarter" idx="4"/>
          </p:nvPr>
        </p:nvSpPr>
        <p:spPr>
          <a:xfrm>
            <a:off x="8593162" y="6557922"/>
            <a:ext cx="507023" cy="220435"/>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3E264653-C4B0-4D90-B468-12AF7B76014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18212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CONFIDENTIAL – FOR PUMA INTERNAL USE ONLY</a:t>
            </a:r>
            <a:endParaRPr lang="en-US" dirty="0"/>
          </a:p>
        </p:txBody>
      </p:sp>
      <p:sp>
        <p:nvSpPr>
          <p:cNvPr id="7" name="Slide Number Placeholder 6"/>
          <p:cNvSpPr>
            <a:spLocks noGrp="1"/>
          </p:cNvSpPr>
          <p:nvPr>
            <p:ph type="sldNum" sz="quarter" idx="12"/>
          </p:nvPr>
        </p:nvSpPr>
        <p:spPr/>
        <p:txBody>
          <a:bodyPr/>
          <a:lstStyle/>
          <a:p>
            <a:fld id="{C5256D79-6D78-4C39-B8F4-F5DD92BCEE6B}" type="slidenum">
              <a:rPr lang="en-US" smtClean="0"/>
              <a:t>‹#›</a:t>
            </a:fld>
            <a:endParaRPr lang="en-US"/>
          </a:p>
        </p:txBody>
      </p:sp>
    </p:spTree>
    <p:extLst>
      <p:ext uri="{BB962C8B-B14F-4D97-AF65-F5344CB8AC3E}">
        <p14:creationId xmlns:p14="http://schemas.microsoft.com/office/powerpoint/2010/main" val="360928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a:t>CONFIDENTIAL – FOR PUMA INTERNAL USE ONLY</a:t>
            </a:r>
            <a:endParaRPr lang="en-US" dirty="0"/>
          </a:p>
        </p:txBody>
      </p:sp>
      <p:sp>
        <p:nvSpPr>
          <p:cNvPr id="9" name="Slide Number Placeholder 8"/>
          <p:cNvSpPr>
            <a:spLocks noGrp="1"/>
          </p:cNvSpPr>
          <p:nvPr>
            <p:ph type="sldNum" sz="quarter" idx="12"/>
          </p:nvPr>
        </p:nvSpPr>
        <p:spPr/>
        <p:txBody>
          <a:bodyPr/>
          <a:lstStyle/>
          <a:p>
            <a:fld id="{C5256D79-6D78-4C39-B8F4-F5DD92BCEE6B}" type="slidenum">
              <a:rPr lang="en-US" smtClean="0"/>
              <a:t>‹#›</a:t>
            </a:fld>
            <a:endParaRPr lang="en-US"/>
          </a:p>
        </p:txBody>
      </p:sp>
    </p:spTree>
    <p:extLst>
      <p:ext uri="{BB962C8B-B14F-4D97-AF65-F5344CB8AC3E}">
        <p14:creationId xmlns:p14="http://schemas.microsoft.com/office/powerpoint/2010/main" val="1240815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CONFIDENTIAL – FOR PUMA INTERNAL USE ONLY</a:t>
            </a:r>
            <a:endParaRPr lang="en-US" dirty="0"/>
          </a:p>
        </p:txBody>
      </p:sp>
      <p:sp>
        <p:nvSpPr>
          <p:cNvPr id="5" name="Slide Number Placeholder 4"/>
          <p:cNvSpPr>
            <a:spLocks noGrp="1"/>
          </p:cNvSpPr>
          <p:nvPr>
            <p:ph type="sldNum" sz="quarter" idx="12"/>
          </p:nvPr>
        </p:nvSpPr>
        <p:spPr/>
        <p:txBody>
          <a:bodyPr/>
          <a:lstStyle/>
          <a:p>
            <a:fld id="{C5256D79-6D78-4C39-B8F4-F5DD92BCEE6B}" type="slidenum">
              <a:rPr lang="en-US" smtClean="0"/>
              <a:t>‹#›</a:t>
            </a:fld>
            <a:endParaRPr lang="en-US"/>
          </a:p>
        </p:txBody>
      </p:sp>
    </p:spTree>
    <p:extLst>
      <p:ext uri="{BB962C8B-B14F-4D97-AF65-F5344CB8AC3E}">
        <p14:creationId xmlns:p14="http://schemas.microsoft.com/office/powerpoint/2010/main" val="1041073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1"/>
                </a:solidFill>
              </a:defRPr>
            </a:lvl1pPr>
          </a:lstStyle>
          <a:p>
            <a:r>
              <a:rPr lang="en-US"/>
              <a:t>CONFIDENTIAL – FOR PUMA INTERNAL USE ONLY</a:t>
            </a:r>
            <a:endParaRPr lang="en-US" dirty="0"/>
          </a:p>
        </p:txBody>
      </p:sp>
      <p:sp>
        <p:nvSpPr>
          <p:cNvPr id="4" name="Slide Number Placeholder 3"/>
          <p:cNvSpPr>
            <a:spLocks noGrp="1"/>
          </p:cNvSpPr>
          <p:nvPr>
            <p:ph type="sldNum" sz="quarter" idx="12"/>
          </p:nvPr>
        </p:nvSpPr>
        <p:spPr/>
        <p:txBody>
          <a:bodyPr/>
          <a:lstStyle/>
          <a:p>
            <a:fld id="{C5256D79-6D78-4C39-B8F4-F5DD92BCEE6B}" type="slidenum">
              <a:rPr lang="en-US" smtClean="0"/>
              <a:t>‹#›</a:t>
            </a:fld>
            <a:endParaRPr lang="en-US"/>
          </a:p>
        </p:txBody>
      </p:sp>
    </p:spTree>
    <p:extLst>
      <p:ext uri="{BB962C8B-B14F-4D97-AF65-F5344CB8AC3E}">
        <p14:creationId xmlns:p14="http://schemas.microsoft.com/office/powerpoint/2010/main" val="360133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CONFIDENTIAL – FOR PUMA INTERNAL USE ONLY</a:t>
            </a:r>
          </a:p>
        </p:txBody>
      </p:sp>
      <p:sp>
        <p:nvSpPr>
          <p:cNvPr id="7" name="Slide Number Placeholder 6"/>
          <p:cNvSpPr>
            <a:spLocks noGrp="1"/>
          </p:cNvSpPr>
          <p:nvPr>
            <p:ph type="sldNum" sz="quarter" idx="12"/>
          </p:nvPr>
        </p:nvSpPr>
        <p:spPr/>
        <p:txBody>
          <a:bodyPr/>
          <a:lstStyle/>
          <a:p>
            <a:fld id="{C5256D79-6D78-4C39-B8F4-F5DD92BCEE6B}" type="slidenum">
              <a:rPr lang="en-US" smtClean="0"/>
              <a:t>‹#›</a:t>
            </a:fld>
            <a:endParaRPr lang="en-US"/>
          </a:p>
        </p:txBody>
      </p:sp>
    </p:spTree>
    <p:extLst>
      <p:ext uri="{BB962C8B-B14F-4D97-AF65-F5344CB8AC3E}">
        <p14:creationId xmlns:p14="http://schemas.microsoft.com/office/powerpoint/2010/main" val="141172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CONFIDENTIAL – FOR PUMA INTERNAL USE ONLY</a:t>
            </a:r>
          </a:p>
        </p:txBody>
      </p:sp>
      <p:sp>
        <p:nvSpPr>
          <p:cNvPr id="7" name="Slide Number Placeholder 6"/>
          <p:cNvSpPr>
            <a:spLocks noGrp="1"/>
          </p:cNvSpPr>
          <p:nvPr>
            <p:ph type="sldNum" sz="quarter" idx="12"/>
          </p:nvPr>
        </p:nvSpPr>
        <p:spPr/>
        <p:txBody>
          <a:bodyPr/>
          <a:lstStyle/>
          <a:p>
            <a:fld id="{C5256D79-6D78-4C39-B8F4-F5DD92BCEE6B}" type="slidenum">
              <a:rPr lang="en-US" smtClean="0"/>
              <a:t>‹#›</a:t>
            </a:fld>
            <a:endParaRPr lang="en-US"/>
          </a:p>
        </p:txBody>
      </p:sp>
    </p:spTree>
    <p:extLst>
      <p:ext uri="{BB962C8B-B14F-4D97-AF65-F5344CB8AC3E}">
        <p14:creationId xmlns:p14="http://schemas.microsoft.com/office/powerpoint/2010/main" val="4077958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238874"/>
            <a:ext cx="9144000" cy="619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sz="1800" b="0" dirty="0">
              <a:solidFill>
                <a:prstClr val="white"/>
              </a:solidFill>
            </a:endParaRPr>
          </a:p>
        </p:txBody>
      </p:sp>
      <p:pic>
        <p:nvPicPr>
          <p:cNvPr id="8" name="Picture 7"/>
          <p:cNvPicPr>
            <a:picLocks noChangeAspect="1"/>
          </p:cNvPicPr>
          <p:nvPr userDrawn="1"/>
        </p:nvPicPr>
        <p:blipFill>
          <a:blip r:embed="rId13"/>
          <a:stretch>
            <a:fillRect/>
          </a:stretch>
        </p:blipFill>
        <p:spPr>
          <a:xfrm>
            <a:off x="-1" y="6238874"/>
            <a:ext cx="1860013" cy="619125"/>
          </a:xfrm>
          <a:prstGeom prst="rect">
            <a:avLst/>
          </a:prstGeom>
        </p:spPr>
      </p:pic>
      <p:sp>
        <p:nvSpPr>
          <p:cNvPr id="2" name="Title Placeholder 1"/>
          <p:cNvSpPr>
            <a:spLocks noGrp="1"/>
          </p:cNvSpPr>
          <p:nvPr>
            <p:ph type="title"/>
          </p:nvPr>
        </p:nvSpPr>
        <p:spPr>
          <a:xfrm>
            <a:off x="0" y="228600"/>
            <a:ext cx="9144000" cy="914400"/>
          </a:xfrm>
          <a:prstGeom prst="rect">
            <a:avLst/>
          </a:prstGeom>
          <a:gradFill flip="none" rotWithShape="1">
            <a:gsLst>
              <a:gs pos="25000">
                <a:srgbClr val="8CB4E3"/>
              </a:gs>
              <a:gs pos="100000">
                <a:schemeClr val="bg1"/>
              </a:gs>
            </a:gsLst>
            <a:lin ang="0" scaled="1"/>
            <a:tileRect/>
          </a:gradFill>
        </p:spPr>
        <p:txBody>
          <a:bodyPr vert="horz" lIns="457200" tIns="45720" rIns="45720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371600"/>
            <a:ext cx="8229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743200" y="6365873"/>
            <a:ext cx="3657600" cy="365760"/>
          </a:xfrm>
          <a:prstGeom prst="rect">
            <a:avLst/>
          </a:prstGeom>
        </p:spPr>
        <p:txBody>
          <a:bodyPr vert="horz" lIns="91440" tIns="45720" rIns="91440" bIns="45720" rtlCol="0" anchor="ctr"/>
          <a:lstStyle>
            <a:lvl1pPr algn="ctr">
              <a:defRPr sz="1200">
                <a:solidFill>
                  <a:schemeClr val="bg1"/>
                </a:solidFill>
              </a:defRPr>
            </a:lvl1pPr>
          </a:lstStyle>
          <a:p>
            <a:r>
              <a:rPr lang="en-US" dirty="0">
                <a:solidFill>
                  <a:schemeClr val="bg1"/>
                </a:solidFill>
              </a:rPr>
              <a:t>CONFIDENTIAL – FOR PUMA INTERNAL USE ONLY</a:t>
            </a:r>
            <a:endParaRPr lang="en-GB" dirty="0">
              <a:solidFill>
                <a:schemeClr val="bg1"/>
              </a:solidFill>
            </a:endParaRPr>
          </a:p>
        </p:txBody>
      </p:sp>
      <p:sp>
        <p:nvSpPr>
          <p:cNvPr id="6" name="Slide Number Placeholder 5"/>
          <p:cNvSpPr>
            <a:spLocks noGrp="1"/>
          </p:cNvSpPr>
          <p:nvPr>
            <p:ph type="sldNum" sz="quarter" idx="4"/>
          </p:nvPr>
        </p:nvSpPr>
        <p:spPr>
          <a:xfrm>
            <a:off x="8153400" y="6365874"/>
            <a:ext cx="640080" cy="365125"/>
          </a:xfrm>
          <a:prstGeom prst="rect">
            <a:avLst/>
          </a:prstGeom>
        </p:spPr>
        <p:txBody>
          <a:bodyPr vert="horz" lIns="91440" tIns="45720" rIns="91440" bIns="45720" rtlCol="0" anchor="ctr"/>
          <a:lstStyle>
            <a:lvl1pPr algn="r">
              <a:defRPr sz="1200">
                <a:solidFill>
                  <a:schemeClr val="bg1"/>
                </a:solidFill>
              </a:defRPr>
            </a:lvl1pPr>
          </a:lstStyle>
          <a:p>
            <a:fld id="{C5256D79-6D78-4C39-B8F4-F5DD92BCEE6B}" type="slidenum">
              <a:rPr lang="en-US" smtClean="0"/>
              <a:pPr/>
              <a:t>‹#›</a:t>
            </a:fld>
            <a:endParaRPr lang="en-US" dirty="0"/>
          </a:p>
        </p:txBody>
      </p:sp>
    </p:spTree>
    <p:extLst>
      <p:ext uri="{BB962C8B-B14F-4D97-AF65-F5344CB8AC3E}">
        <p14:creationId xmlns:p14="http://schemas.microsoft.com/office/powerpoint/2010/main" val="2902599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8CB4E3"/>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238874"/>
            <a:ext cx="9144000" cy="619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endParaRPr lang="en-GB" sz="1800" b="0" dirty="0">
              <a:solidFill>
                <a:prstClr val="white"/>
              </a:solidFill>
              <a:latin typeface="Calibri"/>
            </a:endParaRPr>
          </a:p>
        </p:txBody>
      </p:sp>
      <p:pic>
        <p:nvPicPr>
          <p:cNvPr id="8" name="Picture 7"/>
          <p:cNvPicPr>
            <a:picLocks noChangeAspect="1"/>
          </p:cNvPicPr>
          <p:nvPr userDrawn="1"/>
        </p:nvPicPr>
        <p:blipFill>
          <a:blip r:embed="rId14"/>
          <a:stretch>
            <a:fillRect/>
          </a:stretch>
        </p:blipFill>
        <p:spPr>
          <a:xfrm>
            <a:off x="-1" y="6238874"/>
            <a:ext cx="1860013" cy="619125"/>
          </a:xfrm>
          <a:prstGeom prst="rect">
            <a:avLst/>
          </a:prstGeom>
        </p:spPr>
      </p:pic>
      <p:sp>
        <p:nvSpPr>
          <p:cNvPr id="2" name="Title Placeholder 1"/>
          <p:cNvSpPr>
            <a:spLocks noGrp="1"/>
          </p:cNvSpPr>
          <p:nvPr>
            <p:ph type="title"/>
          </p:nvPr>
        </p:nvSpPr>
        <p:spPr>
          <a:xfrm>
            <a:off x="0" y="228600"/>
            <a:ext cx="9144000" cy="914400"/>
          </a:xfrm>
          <a:prstGeom prst="rect">
            <a:avLst/>
          </a:prstGeom>
          <a:gradFill flip="none" rotWithShape="1">
            <a:gsLst>
              <a:gs pos="25000">
                <a:srgbClr val="8CB4E3"/>
              </a:gs>
              <a:gs pos="100000">
                <a:schemeClr val="bg1"/>
              </a:gs>
            </a:gsLst>
            <a:lin ang="0" scaled="1"/>
            <a:tileRect/>
          </a:gradFill>
        </p:spPr>
        <p:txBody>
          <a:bodyPr vert="horz" lIns="457200" tIns="45720" rIns="45720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371600"/>
            <a:ext cx="8229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743200" y="6365873"/>
            <a:ext cx="3657600" cy="365760"/>
          </a:xfrm>
          <a:prstGeom prst="rect">
            <a:avLst/>
          </a:prstGeom>
        </p:spPr>
        <p:txBody>
          <a:bodyPr vert="horz" lIns="91440" tIns="45720" rIns="91440" bIns="45720" rtlCol="0" anchor="ctr"/>
          <a:lstStyle>
            <a:lvl1pPr algn="ctr">
              <a:defRPr sz="1200">
                <a:solidFill>
                  <a:schemeClr val="bg1"/>
                </a:solidFill>
              </a:defRPr>
            </a:lvl1pPr>
          </a:lstStyle>
          <a:p>
            <a:pPr fontAlgn="auto">
              <a:spcBef>
                <a:spcPts val="0"/>
              </a:spcBef>
              <a:spcAft>
                <a:spcPts val="0"/>
              </a:spcAft>
            </a:pPr>
            <a:r>
              <a:rPr lang="en-US" b="0" dirty="0">
                <a:solidFill>
                  <a:prstClr val="white"/>
                </a:solidFill>
                <a:latin typeface="Calibri"/>
                <a:ea typeface="+mn-ea"/>
                <a:cs typeface="+mn-cs"/>
              </a:rPr>
              <a:t>CONFIDENTIAL – FOR PUMA INTERNAL USE ONLY</a:t>
            </a:r>
          </a:p>
        </p:txBody>
      </p:sp>
      <p:sp>
        <p:nvSpPr>
          <p:cNvPr id="6" name="Slide Number Placeholder 5"/>
          <p:cNvSpPr>
            <a:spLocks noGrp="1"/>
          </p:cNvSpPr>
          <p:nvPr>
            <p:ph type="sldNum" sz="quarter" idx="4"/>
          </p:nvPr>
        </p:nvSpPr>
        <p:spPr>
          <a:xfrm>
            <a:off x="8153400" y="6365874"/>
            <a:ext cx="640080" cy="365125"/>
          </a:xfrm>
          <a:prstGeom prst="rect">
            <a:avLst/>
          </a:prstGeom>
        </p:spPr>
        <p:txBody>
          <a:bodyPr vert="horz" lIns="91440" tIns="45720" rIns="91440" bIns="45720" rtlCol="0" anchor="ctr"/>
          <a:lstStyle>
            <a:lvl1pPr algn="r">
              <a:defRPr sz="1200">
                <a:solidFill>
                  <a:schemeClr val="bg1"/>
                </a:solidFill>
              </a:defRPr>
            </a:lvl1pPr>
          </a:lstStyle>
          <a:p>
            <a:pPr fontAlgn="auto">
              <a:spcBef>
                <a:spcPts val="0"/>
              </a:spcBef>
              <a:spcAft>
                <a:spcPts val="0"/>
              </a:spcAft>
            </a:pPr>
            <a:fld id="{C5256D79-6D78-4C39-B8F4-F5DD92BCEE6B}" type="slidenum">
              <a:rPr lang="en-US" b="0" smtClean="0">
                <a:solidFill>
                  <a:prstClr val="white"/>
                </a:solidFill>
                <a:latin typeface="Calibri"/>
                <a:ea typeface="+mn-ea"/>
                <a:cs typeface="+mn-cs"/>
              </a:rPr>
              <a:pPr fontAlgn="auto">
                <a:spcBef>
                  <a:spcPts val="0"/>
                </a:spcBef>
                <a:spcAft>
                  <a:spcPts val="0"/>
                </a:spcAft>
              </a:pPr>
              <a:t>‹#›</a:t>
            </a:fld>
            <a:endParaRPr lang="en-US" b="0" dirty="0">
              <a:solidFill>
                <a:prstClr val="white"/>
              </a:solidFill>
              <a:latin typeface="Calibri"/>
              <a:ea typeface="+mn-ea"/>
              <a:cs typeface="+mn-cs"/>
            </a:endParaRPr>
          </a:p>
        </p:txBody>
      </p:sp>
    </p:spTree>
    <p:extLst>
      <p:ext uri="{BB962C8B-B14F-4D97-AF65-F5344CB8AC3E}">
        <p14:creationId xmlns:p14="http://schemas.microsoft.com/office/powerpoint/2010/main" val="3070317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228600" indent="-228600" algn="l" defTabSz="914400" rtl="0" eaLnBrk="1" latinLnBrk="0" hangingPunct="1">
        <a:spcBef>
          <a:spcPct val="20000"/>
        </a:spcBef>
        <a:buClr>
          <a:srgbClr val="8CB4E3"/>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4pPr>
      <a:lvl5pPr marL="11430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6888" y="1"/>
            <a:ext cx="8811387" cy="1028700"/>
          </a:xfrm>
          <a:prstGeom prst="rect">
            <a:avLst/>
          </a:prstGeom>
        </p:spPr>
        <p:txBody>
          <a:bodyPr vert="horz" lIns="68580" tIns="34290" rIns="68580" bIns="34290" rtlCol="0" anchor="b" anchorCtr="0">
            <a:noAutofit/>
          </a:bodyPr>
          <a:lstStyle/>
          <a:p>
            <a:r>
              <a:rPr lang="en-US" dirty="0"/>
              <a:t>Click to edit Master title style</a:t>
            </a:r>
          </a:p>
        </p:txBody>
      </p:sp>
      <p:sp>
        <p:nvSpPr>
          <p:cNvPr id="3" name="Text Placeholder 2"/>
          <p:cNvSpPr>
            <a:spLocks noGrp="1"/>
          </p:cNvSpPr>
          <p:nvPr>
            <p:ph type="body" idx="1"/>
          </p:nvPr>
        </p:nvSpPr>
        <p:spPr>
          <a:xfrm>
            <a:off x="247650" y="1353312"/>
            <a:ext cx="8801100" cy="4990339"/>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p:nvCxnSpPr>
        <p:spPr>
          <a:xfrm>
            <a:off x="3" y="1096680"/>
            <a:ext cx="9143999" cy="0"/>
          </a:xfrm>
          <a:prstGeom prst="line">
            <a:avLst/>
          </a:prstGeom>
          <a:ln w="38100">
            <a:gradFill>
              <a:gsLst>
                <a:gs pos="26000">
                  <a:schemeClr val="accent1"/>
                </a:gs>
                <a:gs pos="100000">
                  <a:schemeClr val="tx1">
                    <a:lumMod val="50000"/>
                    <a:lumOff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userDrawn="1"/>
        </p:nvCxnSpPr>
        <p:spPr>
          <a:xfrm>
            <a:off x="8580441" y="6590071"/>
            <a:ext cx="0" cy="197304"/>
          </a:xfrm>
          <a:prstGeom prst="line">
            <a:avLst/>
          </a:prstGeom>
          <a:ln w="6350">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8580443" y="6573307"/>
            <a:ext cx="477833" cy="176972"/>
          </a:xfrm>
          <a:prstGeom prst="rect">
            <a:avLst/>
          </a:prstGeom>
          <a:noFill/>
        </p:spPr>
        <p:txBody>
          <a:bodyPr wrap="square" lIns="68580" tIns="34290" rIns="68580" bIns="34290" rtlCol="0">
            <a:spAutoFit/>
          </a:bodyPr>
          <a:lstStyle/>
          <a:p>
            <a:pPr algn="r" defTabSz="685800">
              <a:buFont typeface="+mj-lt"/>
              <a:buNone/>
            </a:pPr>
            <a:fld id="{7D00C0DF-08D6-4B05-B405-6BF9AE662B49}" type="slidenum">
              <a:rPr lang="en-US" sz="700" smtClean="0">
                <a:solidFill>
                  <a:prstClr val="black">
                    <a:lumMod val="65000"/>
                    <a:lumOff val="35000"/>
                  </a:prstClr>
                </a:solidFill>
              </a:rPr>
              <a:pPr algn="r" defTabSz="685800">
                <a:buFont typeface="+mj-lt"/>
                <a:buNone/>
              </a:pPr>
              <a:t>‹#›</a:t>
            </a:fld>
            <a:endParaRPr lang="en-US" sz="700" dirty="0">
              <a:solidFill>
                <a:prstClr val="black">
                  <a:lumMod val="65000"/>
                  <a:lumOff val="35000"/>
                </a:prstClr>
              </a:solidFill>
            </a:endParaRPr>
          </a:p>
        </p:txBody>
      </p:sp>
    </p:spTree>
    <p:extLst>
      <p:ext uri="{BB962C8B-B14F-4D97-AF65-F5344CB8AC3E}">
        <p14:creationId xmlns:p14="http://schemas.microsoft.com/office/powerpoint/2010/main" val="49081307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hf hdr="0" ftr="0" dt="0"/>
  <p:txStyles>
    <p:titleStyle>
      <a:lvl1pPr algn="l" defTabSz="685800" rtl="0" eaLnBrk="1" latinLnBrk="0" hangingPunct="1">
        <a:lnSpc>
          <a:spcPct val="100000"/>
        </a:lnSpc>
        <a:spcBef>
          <a:spcPct val="0"/>
        </a:spcBef>
        <a:buNone/>
        <a:defRPr sz="2000" b="1" kern="1200">
          <a:solidFill>
            <a:schemeClr val="tx1"/>
          </a:solidFill>
          <a:latin typeface="+mn-lt"/>
          <a:ea typeface="+mj-ea"/>
          <a:cs typeface="+mj-cs"/>
        </a:defRPr>
      </a:lvl1pPr>
    </p:titleStyle>
    <p:bodyStyle>
      <a:lvl1pPr marL="257175" indent="-257175" algn="l" defTabSz="685800" rtl="0" eaLnBrk="1" latinLnBrk="0" hangingPunct="1">
        <a:spcBef>
          <a:spcPts val="900"/>
        </a:spcBef>
        <a:spcAft>
          <a:spcPts val="0"/>
        </a:spcAft>
        <a:buClr>
          <a:schemeClr val="bg1">
            <a:lumMod val="65000"/>
          </a:schemeClr>
        </a:buClr>
        <a:buFontTx/>
        <a:buBlip>
          <a:blip r:embed="rId7"/>
        </a:buBlip>
        <a:defRPr sz="1500" kern="1200">
          <a:solidFill>
            <a:schemeClr val="tx1">
              <a:lumMod val="75000"/>
              <a:lumOff val="25000"/>
            </a:schemeClr>
          </a:solidFill>
          <a:latin typeface="+mn-lt"/>
          <a:ea typeface="+mn-ea"/>
          <a:cs typeface="+mn-cs"/>
        </a:defRPr>
      </a:lvl1pPr>
      <a:lvl2pPr marL="515541" indent="-213122" algn="l" defTabSz="685800" rtl="0" eaLnBrk="1" latinLnBrk="0" hangingPunct="1">
        <a:spcBef>
          <a:spcPts val="900"/>
        </a:spcBef>
        <a:spcAft>
          <a:spcPts val="0"/>
        </a:spcAft>
        <a:buClr>
          <a:schemeClr val="bg1">
            <a:lumMod val="6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2pPr>
      <a:lvl3pPr marL="773906" indent="-214313" algn="l" defTabSz="685800" rtl="0" eaLnBrk="1" latinLnBrk="0" hangingPunct="1">
        <a:spcBef>
          <a:spcPts val="900"/>
        </a:spcBef>
        <a:spcAft>
          <a:spcPts val="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157288" indent="-254794" algn="l" defTabSz="685800" rtl="0" eaLnBrk="1" latinLnBrk="0" hangingPunct="1">
        <a:spcBef>
          <a:spcPts val="900"/>
        </a:spcBef>
        <a:spcAft>
          <a:spcPts val="0"/>
        </a:spcAft>
        <a:buClr>
          <a:schemeClr val="bg1">
            <a:lumMod val="65000"/>
          </a:schemeClr>
        </a:buClr>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459706" indent="-214313" algn="l" defTabSz="685800" rtl="0" eaLnBrk="1" latinLnBrk="0" hangingPunct="1">
        <a:spcBef>
          <a:spcPts val="900"/>
        </a:spcBef>
        <a:spcAft>
          <a:spcPts val="0"/>
        </a:spcAft>
        <a:buClr>
          <a:schemeClr val="bg1">
            <a:lumMod val="65000"/>
          </a:schemeClr>
        </a:buClr>
        <a:buFont typeface="Arial" panose="020B0604020202020204" pitchFamily="34" charset="0"/>
        <a:buChar char="•"/>
        <a:defRPr sz="1200" kern="1200">
          <a:solidFill>
            <a:schemeClr val="tx1">
              <a:lumMod val="75000"/>
              <a:lumOff val="2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6893" y="75344"/>
            <a:ext cx="8811387" cy="953357"/>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247650" y="1389889"/>
            <a:ext cx="8801100" cy="4990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p:nvCxnSpPr>
        <p:spPr>
          <a:xfrm>
            <a:off x="14" y="1096680"/>
            <a:ext cx="9143999" cy="0"/>
          </a:xfrm>
          <a:prstGeom prst="line">
            <a:avLst/>
          </a:prstGeom>
          <a:ln w="38100">
            <a:gradFill>
              <a:gsLst>
                <a:gs pos="26000">
                  <a:schemeClr val="accent1"/>
                </a:gs>
                <a:gs pos="100000">
                  <a:schemeClr val="tx1">
                    <a:lumMod val="50000"/>
                    <a:lumOff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userDrawn="1"/>
        </p:nvCxnSpPr>
        <p:spPr>
          <a:xfrm>
            <a:off x="8580441" y="6585353"/>
            <a:ext cx="0" cy="197304"/>
          </a:xfrm>
          <a:prstGeom prst="line">
            <a:avLst/>
          </a:prstGeom>
          <a:ln w="6350">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8580455" y="6559445"/>
            <a:ext cx="477833" cy="230832"/>
          </a:xfrm>
          <a:prstGeom prst="rect">
            <a:avLst/>
          </a:prstGeom>
          <a:noFill/>
        </p:spPr>
        <p:txBody>
          <a:bodyPr wrap="square" rtlCol="0">
            <a:spAutoFit/>
          </a:bodyPr>
          <a:lstStyle/>
          <a:p>
            <a:pPr algn="r">
              <a:buFont typeface="+mj-lt"/>
              <a:buNone/>
            </a:pPr>
            <a:fld id="{7D00C0DF-08D6-4B05-B405-6BF9AE662B49}" type="slidenum">
              <a:rPr lang="en-US" sz="900" smtClean="0">
                <a:solidFill>
                  <a:prstClr val="black">
                    <a:lumMod val="65000"/>
                    <a:lumOff val="35000"/>
                  </a:prstClr>
                </a:solidFill>
              </a:rPr>
              <a:pPr algn="r">
                <a:buFont typeface="+mj-lt"/>
                <a:buNone/>
              </a:pPr>
              <a:t>‹#›</a:t>
            </a:fld>
            <a:endParaRPr lang="en-US" sz="900" dirty="0">
              <a:solidFill>
                <a:prstClr val="black">
                  <a:lumMod val="65000"/>
                  <a:lumOff val="35000"/>
                </a:prstClr>
              </a:solidFill>
            </a:endParaRPr>
          </a:p>
        </p:txBody>
      </p:sp>
    </p:spTree>
    <p:extLst>
      <p:ext uri="{BB962C8B-B14F-4D97-AF65-F5344CB8AC3E}">
        <p14:creationId xmlns:p14="http://schemas.microsoft.com/office/powerpoint/2010/main" val="120042522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2400" b="1" kern="1200">
          <a:solidFill>
            <a:schemeClr val="tx1"/>
          </a:solidFill>
          <a:latin typeface="+mn-lt"/>
          <a:ea typeface="+mj-ea"/>
          <a:cs typeface="+mj-cs"/>
        </a:defRPr>
      </a:lvl1pPr>
    </p:titleStyle>
    <p:bodyStyle>
      <a:lvl1pPr marL="342900" indent="-342900" algn="l" defTabSz="914400" rtl="0" eaLnBrk="1" latinLnBrk="0" hangingPunct="1">
        <a:spcBef>
          <a:spcPts val="0"/>
        </a:spcBef>
        <a:spcAft>
          <a:spcPts val="600"/>
        </a:spcAft>
        <a:buClr>
          <a:schemeClr val="bg1">
            <a:lumMod val="65000"/>
          </a:schemeClr>
        </a:buClr>
        <a:buFontTx/>
        <a:buBlip>
          <a:blip r:embed="rId5"/>
        </a:buBlip>
        <a:defRPr sz="2000" kern="1200">
          <a:solidFill>
            <a:schemeClr val="tx1">
              <a:lumMod val="75000"/>
              <a:lumOff val="25000"/>
            </a:schemeClr>
          </a:solidFill>
          <a:latin typeface="+mn-lt"/>
          <a:ea typeface="+mn-ea"/>
          <a:cs typeface="+mn-cs"/>
        </a:defRPr>
      </a:lvl1pPr>
      <a:lvl2pPr marL="627063" indent="-282575" algn="l" defTabSz="914400" rtl="0" eaLnBrk="1" latinLnBrk="0" hangingPunct="1">
        <a:spcBef>
          <a:spcPts val="0"/>
        </a:spcBef>
        <a:spcAft>
          <a:spcPts val="600"/>
        </a:spcAft>
        <a:buClr>
          <a:schemeClr val="bg1">
            <a:lumMod val="6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2pPr>
      <a:lvl3pPr marL="914400" indent="-287338" algn="l" defTabSz="914400" rtl="0" eaLnBrk="1" latinLnBrk="0" hangingPunct="1">
        <a:spcBef>
          <a:spcPts val="0"/>
        </a:spcBef>
        <a:spcAft>
          <a:spcPts val="6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201738" indent="-287338" algn="l" defTabSz="914400" rtl="0" eaLnBrk="1" latinLnBrk="0" hangingPunct="1">
        <a:spcBef>
          <a:spcPts val="0"/>
        </a:spcBef>
        <a:spcAft>
          <a:spcPts val="600"/>
        </a:spcAft>
        <a:buClr>
          <a:schemeClr val="bg1">
            <a:lumMod val="6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484313" indent="-282575" algn="l" defTabSz="914400" rtl="0" eaLnBrk="1" latinLnBrk="0" hangingPunct="1">
        <a:spcBef>
          <a:spcPts val="0"/>
        </a:spcBef>
        <a:spcAft>
          <a:spcPts val="600"/>
        </a:spcAft>
        <a:buClr>
          <a:schemeClr val="bg1">
            <a:lumMod val="6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6887" y="0"/>
            <a:ext cx="8811387" cy="102870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247650" y="1353312"/>
            <a:ext cx="8801100" cy="4990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p:nvCxnSpPr>
        <p:spPr>
          <a:xfrm>
            <a:off x="1" y="1096680"/>
            <a:ext cx="9143999" cy="0"/>
          </a:xfrm>
          <a:prstGeom prst="line">
            <a:avLst/>
          </a:prstGeom>
          <a:ln w="38100">
            <a:gradFill>
              <a:gsLst>
                <a:gs pos="26000">
                  <a:schemeClr val="accent1"/>
                </a:gs>
                <a:gs pos="100000">
                  <a:schemeClr val="tx1">
                    <a:lumMod val="50000"/>
                    <a:lumOff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userDrawn="1"/>
        </p:nvCxnSpPr>
        <p:spPr>
          <a:xfrm>
            <a:off x="8580441" y="6585353"/>
            <a:ext cx="0" cy="197304"/>
          </a:xfrm>
          <a:prstGeom prst="line">
            <a:avLst/>
          </a:prstGeom>
          <a:ln w="6350">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8580441" y="6559445"/>
            <a:ext cx="477833" cy="230832"/>
          </a:xfrm>
          <a:prstGeom prst="rect">
            <a:avLst/>
          </a:prstGeom>
          <a:noFill/>
        </p:spPr>
        <p:txBody>
          <a:bodyPr wrap="square" rtlCol="0">
            <a:spAutoFit/>
          </a:bodyPr>
          <a:lstStyle/>
          <a:p>
            <a:pPr algn="r">
              <a:buFont typeface="+mj-lt"/>
              <a:buNone/>
            </a:pPr>
            <a:fld id="{7D00C0DF-08D6-4B05-B405-6BF9AE662B49}" type="slidenum">
              <a:rPr lang="en-US" sz="900" smtClean="0">
                <a:solidFill>
                  <a:prstClr val="black">
                    <a:lumMod val="65000"/>
                    <a:lumOff val="35000"/>
                  </a:prstClr>
                </a:solidFill>
              </a:rPr>
              <a:pPr algn="r">
                <a:buFont typeface="+mj-lt"/>
                <a:buNone/>
              </a:pPr>
              <a:t>‹#›</a:t>
            </a:fld>
            <a:endParaRPr lang="en-US" sz="900" dirty="0">
              <a:solidFill>
                <a:prstClr val="black">
                  <a:lumMod val="65000"/>
                  <a:lumOff val="35000"/>
                </a:prstClr>
              </a:solidFill>
            </a:endParaRPr>
          </a:p>
        </p:txBody>
      </p:sp>
    </p:spTree>
    <p:extLst>
      <p:ext uri="{BB962C8B-B14F-4D97-AF65-F5344CB8AC3E}">
        <p14:creationId xmlns:p14="http://schemas.microsoft.com/office/powerpoint/2010/main" val="211686681"/>
      </p:ext>
    </p:extLst>
  </p:cSld>
  <p:clrMap bg1="lt1" tx1="dk1" bg2="lt2" tx2="dk2" accent1="accent1" accent2="accent2" accent3="accent3" accent4="accent4" accent5="accent5" accent6="accent6" hlink="hlink" folHlink="folHlink"/>
  <p:sldLayoutIdLst>
    <p:sldLayoutId id="214748369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2600" b="1" kern="1200">
          <a:solidFill>
            <a:schemeClr val="tx1"/>
          </a:solidFill>
          <a:latin typeface="+mn-lt"/>
          <a:ea typeface="+mj-ea"/>
          <a:cs typeface="+mj-cs"/>
        </a:defRPr>
      </a:lvl1pPr>
    </p:titleStyle>
    <p:bodyStyle>
      <a:lvl1pPr marL="342900" indent="-342900" algn="l" defTabSz="914400" rtl="0" eaLnBrk="1" latinLnBrk="0" hangingPunct="1">
        <a:spcBef>
          <a:spcPts val="0"/>
        </a:spcBef>
        <a:spcAft>
          <a:spcPts val="600"/>
        </a:spcAft>
        <a:buClr>
          <a:schemeClr val="bg1">
            <a:lumMod val="65000"/>
          </a:schemeClr>
        </a:buClr>
        <a:buFontTx/>
        <a:buBlip>
          <a:blip r:embed="rId3"/>
        </a:buBlip>
        <a:defRPr sz="2000" kern="1200">
          <a:solidFill>
            <a:schemeClr val="tx1">
              <a:lumMod val="75000"/>
              <a:lumOff val="25000"/>
            </a:schemeClr>
          </a:solidFill>
          <a:latin typeface="+mn-lt"/>
          <a:ea typeface="+mn-ea"/>
          <a:cs typeface="+mn-cs"/>
        </a:defRPr>
      </a:lvl1pPr>
      <a:lvl2pPr marL="687388" indent="-284163" algn="l" defTabSz="914400" rtl="0" eaLnBrk="1" latinLnBrk="0" hangingPunct="1">
        <a:spcBef>
          <a:spcPts val="0"/>
        </a:spcBef>
        <a:spcAft>
          <a:spcPts val="600"/>
        </a:spcAft>
        <a:buClr>
          <a:schemeClr val="bg1">
            <a:lumMod val="6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031875" indent="-285750" algn="l" defTabSz="914400" rtl="0" eaLnBrk="1" latinLnBrk="0" hangingPunct="1">
        <a:spcBef>
          <a:spcPts val="0"/>
        </a:spcBef>
        <a:spcAft>
          <a:spcPts val="60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543050" indent="-339725" algn="l" defTabSz="914400" rtl="0" eaLnBrk="1" latinLnBrk="0" hangingPunct="1">
        <a:spcBef>
          <a:spcPts val="0"/>
        </a:spcBef>
        <a:spcAft>
          <a:spcPts val="600"/>
        </a:spcAft>
        <a:buClr>
          <a:schemeClr val="bg1">
            <a:lumMod val="6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946275" indent="-285750" algn="l" defTabSz="914400" rtl="0" eaLnBrk="1" latinLnBrk="0" hangingPunct="1">
        <a:spcBef>
          <a:spcPts val="0"/>
        </a:spcBef>
        <a:spcAft>
          <a:spcPts val="600"/>
        </a:spcAft>
        <a:buClr>
          <a:schemeClr val="bg1">
            <a:lumMod val="6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1.xml"/><Relationship Id="rId1" Type="http://schemas.openxmlformats.org/officeDocument/2006/relationships/tags" Target="../tags/tag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7.xml"/><Relationship Id="rId1" Type="http://schemas.openxmlformats.org/officeDocument/2006/relationships/tags" Target="../tags/tag3.xml"/><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84567"/>
            <a:ext cx="9144000" cy="1815882"/>
          </a:xfrm>
        </p:spPr>
        <p:txBody>
          <a:bodyPr/>
          <a:lstStyle/>
          <a:p>
            <a:r>
              <a:rPr lang="en-US" sz="3200" dirty="0"/>
              <a:t>Puma Biotechnology </a:t>
            </a:r>
            <a:br>
              <a:rPr lang="en-US" sz="3200" dirty="0"/>
            </a:br>
            <a:r>
              <a:rPr lang="en-US" sz="3200" dirty="0"/>
              <a:t>SUMMIT Trial</a:t>
            </a:r>
            <a:br>
              <a:rPr lang="en-US" sz="3200" dirty="0"/>
            </a:br>
            <a:r>
              <a:rPr lang="en-US" sz="2800" b="0" dirty="0"/>
              <a:t>Update on Regulatory Strategy</a:t>
            </a:r>
            <a:r>
              <a:rPr lang="en-US" sz="3200" dirty="0"/>
              <a:t/>
            </a:r>
            <a:br>
              <a:rPr lang="en-US" sz="3200" dirty="0"/>
            </a:br>
            <a:endParaRPr lang="en-US" sz="2000" b="0" dirty="0"/>
          </a:p>
        </p:txBody>
      </p:sp>
      <p:sp>
        <p:nvSpPr>
          <p:cNvPr id="4" name="TextBox 3"/>
          <p:cNvSpPr txBox="1"/>
          <p:nvPr/>
        </p:nvSpPr>
        <p:spPr>
          <a:xfrm>
            <a:off x="2107096" y="6446534"/>
            <a:ext cx="32202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Copyright 2019 Puma Biotechnology</a:t>
            </a:r>
          </a:p>
        </p:txBody>
      </p:sp>
      <p:sp>
        <p:nvSpPr>
          <p:cNvPr id="3" name="Rectangle 2">
            <a:extLst>
              <a:ext uri="{FF2B5EF4-FFF2-40B4-BE49-F238E27FC236}">
                <a16:creationId xmlns:a16="http://schemas.microsoft.com/office/drawing/2014/main" xmlns="" id="{8F3C72B6-E186-BF47-A4E3-ED707108EC6E}"/>
              </a:ext>
            </a:extLst>
          </p:cNvPr>
          <p:cNvSpPr/>
          <p:nvPr/>
        </p:nvSpPr>
        <p:spPr>
          <a:xfrm>
            <a:off x="3131576" y="4330994"/>
            <a:ext cx="2495043" cy="461665"/>
          </a:xfrm>
          <a:prstGeom prst="rect">
            <a:avLst/>
          </a:prstGeom>
        </p:spPr>
        <p:txBody>
          <a:bodyPr wrap="none">
            <a:spAutoFit/>
          </a:bodyPr>
          <a:lstStyle/>
          <a:p>
            <a:pPr lvl="0" algn="ctr">
              <a:spcBef>
                <a:spcPct val="20000"/>
              </a:spcBef>
              <a:buClr>
                <a:srgbClr val="8CB4E3"/>
              </a:buClr>
            </a:pPr>
            <a:r>
              <a:rPr lang="en-US" sz="2400" dirty="0">
                <a:solidFill>
                  <a:prstClr val="black">
                    <a:tint val="75000"/>
                  </a:prstClr>
                </a:solidFill>
              </a:rPr>
              <a:t>November 6, 2019</a:t>
            </a:r>
          </a:p>
        </p:txBody>
      </p:sp>
    </p:spTree>
    <p:extLst>
      <p:ext uri="{BB962C8B-B14F-4D97-AF65-F5344CB8AC3E}">
        <p14:creationId xmlns:p14="http://schemas.microsoft.com/office/powerpoint/2010/main" val="559953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Characteristics of </a:t>
            </a:r>
            <a:r>
              <a:rPr lang="en-US" i="1" dirty="0"/>
              <a:t>HER2</a:t>
            </a:r>
            <a:r>
              <a:rPr lang="en-US" dirty="0"/>
              <a:t> </a:t>
            </a:r>
            <a:r>
              <a:rPr lang="en-US" dirty="0" smtClean="0"/>
              <a:t>Mutant </a:t>
            </a:r>
            <a:r>
              <a:rPr lang="en-US" dirty="0"/>
              <a:t>C</a:t>
            </a:r>
            <a:r>
              <a:rPr lang="en-US" dirty="0" smtClean="0"/>
              <a:t>ervical </a:t>
            </a:r>
            <a:r>
              <a:rPr lang="en-US" dirty="0"/>
              <a:t>C</a:t>
            </a:r>
            <a:r>
              <a:rPr lang="en-US" dirty="0" smtClean="0"/>
              <a:t>ancer</a:t>
            </a:r>
            <a:endParaRPr lang="en-US" dirty="0"/>
          </a:p>
        </p:txBody>
      </p:sp>
      <p:sp>
        <p:nvSpPr>
          <p:cNvPr id="28" name="TextBox 27">
            <a:extLst>
              <a:ext uri="{FF2B5EF4-FFF2-40B4-BE49-F238E27FC236}">
                <a16:creationId xmlns:a16="http://schemas.microsoft.com/office/drawing/2014/main" xmlns="" id="{94F2A8FE-3B72-44D7-A570-F037A2B4923E}"/>
              </a:ext>
            </a:extLst>
          </p:cNvPr>
          <p:cNvSpPr txBox="1"/>
          <p:nvPr/>
        </p:nvSpPr>
        <p:spPr>
          <a:xfrm>
            <a:off x="218283" y="3515948"/>
            <a:ext cx="2742556" cy="2678027"/>
          </a:xfrm>
          <a:prstGeom prst="rect">
            <a:avLst/>
          </a:prstGeom>
          <a:solidFill>
            <a:schemeClr val="bg1"/>
          </a:solidFill>
          <a:ln>
            <a:solidFill>
              <a:schemeClr val="bg1">
                <a:lumMod val="75000"/>
              </a:schemeClr>
            </a:solidFill>
          </a:ln>
        </p:spPr>
        <p:txBody>
          <a:bodyPr wrap="none" lIns="182880" tIns="137160" rIns="182880" bIns="137160" rtlCol="0" anchor="t" anchorCtr="0">
            <a:noAutofit/>
          </a:bodyPr>
          <a:lstStyle/>
          <a:p>
            <a:pPr marL="288925" marR="0" lvl="0" indent="-288925" algn="l" defTabSz="914400" rtl="0" eaLnBrk="1" fontAlgn="auto" latinLnBrk="0" hangingPunct="1">
              <a:lnSpc>
                <a:spcPct val="110000"/>
              </a:lnSpc>
              <a:spcBef>
                <a:spcPts val="600"/>
              </a:spcBef>
              <a:spcAft>
                <a:spcPts val="0"/>
              </a:spcAft>
              <a:buClr>
                <a:prstClr val="white">
                  <a:lumMod val="65000"/>
                </a:prstClr>
              </a:buClr>
              <a:buSzTx/>
              <a:buFontTx/>
              <a:buBlip>
                <a:blip r:embed="rId4"/>
              </a:buBlip>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rPr>
              <a:t>5% - Metastatic cervical </a:t>
            </a:r>
            <a:br>
              <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rPr>
            </a:br>
            <a:r>
              <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rPr>
              <a:t>cancers</a:t>
            </a:r>
          </a:p>
          <a:p>
            <a:pPr marL="288925" marR="0" lvl="0" indent="-288925" algn="l" defTabSz="914400" rtl="0" eaLnBrk="1" fontAlgn="auto" latinLnBrk="0" hangingPunct="1">
              <a:lnSpc>
                <a:spcPct val="110000"/>
              </a:lnSpc>
              <a:spcBef>
                <a:spcPts val="600"/>
              </a:spcBef>
              <a:spcAft>
                <a:spcPts val="0"/>
              </a:spcAft>
              <a:buClr>
                <a:prstClr val="white">
                  <a:lumMod val="65000"/>
                </a:prstClr>
              </a:buClr>
              <a:buSzTx/>
              <a:buFontTx/>
              <a:buBlip>
                <a:blip r:embed="rId4"/>
              </a:buBlip>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rPr>
              <a:t>May be negatively prognostic</a:t>
            </a:r>
            <a:br>
              <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rPr>
            </a:br>
            <a:r>
              <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rPr>
              <a:t>for survival</a:t>
            </a:r>
          </a:p>
          <a:p>
            <a:pPr marL="288925" marR="0" lvl="0" indent="-288925" algn="l" defTabSz="914400" rtl="0" eaLnBrk="1" fontAlgn="auto" latinLnBrk="0" hangingPunct="1">
              <a:lnSpc>
                <a:spcPct val="110000"/>
              </a:lnSpc>
              <a:spcBef>
                <a:spcPts val="600"/>
              </a:spcBef>
              <a:spcAft>
                <a:spcPts val="0"/>
              </a:spcAft>
              <a:buClr>
                <a:prstClr val="white">
                  <a:lumMod val="65000"/>
                </a:prstClr>
              </a:buClr>
              <a:buSzTx/>
              <a:buFontTx/>
              <a:buBlip>
                <a:blip r:embed="rId4"/>
              </a:buBlip>
              <a:tabLst/>
              <a:defRPr/>
            </a:pPr>
            <a:endPar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cxnSp>
        <p:nvCxnSpPr>
          <p:cNvPr id="32" name="Straight Connector 31">
            <a:extLst>
              <a:ext uri="{FF2B5EF4-FFF2-40B4-BE49-F238E27FC236}">
                <a16:creationId xmlns:a16="http://schemas.microsoft.com/office/drawing/2014/main" xmlns="" id="{F87F09D6-2103-4C25-9394-44C9E3AAB5AA}"/>
              </a:ext>
            </a:extLst>
          </p:cNvPr>
          <p:cNvCxnSpPr>
            <a:cxnSpLocks/>
          </p:cNvCxnSpPr>
          <p:nvPr/>
        </p:nvCxnSpPr>
        <p:spPr>
          <a:xfrm rot="5400000">
            <a:off x="1338795" y="2883556"/>
            <a:ext cx="501561" cy="0"/>
          </a:xfrm>
          <a:prstGeom prst="line">
            <a:avLst/>
          </a:prstGeom>
          <a:ln w="22225" cap="rnd">
            <a:solidFill>
              <a:schemeClr val="accent4"/>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xmlns="" id="{B27F8427-C95C-4145-AB39-4621F36B02DF}"/>
              </a:ext>
            </a:extLst>
          </p:cNvPr>
          <p:cNvGrpSpPr/>
          <p:nvPr/>
        </p:nvGrpSpPr>
        <p:grpSpPr>
          <a:xfrm>
            <a:off x="960096" y="1632157"/>
            <a:ext cx="1258930" cy="1258931"/>
            <a:chOff x="2456635" y="1634764"/>
            <a:chExt cx="1258930" cy="1258930"/>
          </a:xfrm>
        </p:grpSpPr>
        <p:sp>
          <p:nvSpPr>
            <p:cNvPr id="34" name="Oval 33">
              <a:extLst>
                <a:ext uri="{FF2B5EF4-FFF2-40B4-BE49-F238E27FC236}">
                  <a16:creationId xmlns:a16="http://schemas.microsoft.com/office/drawing/2014/main" xmlns="" id="{C65F700A-9508-4475-8B9D-A61B31F31C64}"/>
                </a:ext>
              </a:extLst>
            </p:cNvPr>
            <p:cNvSpPr/>
            <p:nvPr/>
          </p:nvSpPr>
          <p:spPr>
            <a:xfrm>
              <a:off x="2456635" y="1634764"/>
              <a:ext cx="1258930" cy="1258930"/>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35" name="Group 34">
              <a:extLst>
                <a:ext uri="{FF2B5EF4-FFF2-40B4-BE49-F238E27FC236}">
                  <a16:creationId xmlns:a16="http://schemas.microsoft.com/office/drawing/2014/main" xmlns="" id="{91CDC7C7-E17C-4759-805A-C9466A3FAC8D}"/>
                </a:ext>
              </a:extLst>
            </p:cNvPr>
            <p:cNvGrpSpPr/>
            <p:nvPr/>
          </p:nvGrpSpPr>
          <p:grpSpPr>
            <a:xfrm>
              <a:off x="2674620" y="1856016"/>
              <a:ext cx="822960" cy="685800"/>
              <a:chOff x="2604407" y="1846730"/>
              <a:chExt cx="822960" cy="685800"/>
            </a:xfrm>
            <a:gradFill>
              <a:gsLst>
                <a:gs pos="0">
                  <a:schemeClr val="accent1"/>
                </a:gs>
                <a:gs pos="100000">
                  <a:schemeClr val="accent1">
                    <a:lumMod val="75000"/>
                  </a:schemeClr>
                </a:gs>
              </a:gsLst>
              <a:lin ang="5400000" scaled="1"/>
            </a:gradFill>
          </p:grpSpPr>
          <p:grpSp>
            <p:nvGrpSpPr>
              <p:cNvPr id="36" name="Group 35">
                <a:extLst>
                  <a:ext uri="{FF2B5EF4-FFF2-40B4-BE49-F238E27FC236}">
                    <a16:creationId xmlns:a16="http://schemas.microsoft.com/office/drawing/2014/main" xmlns="" id="{481961C9-8F07-453B-A864-39069B2775BA}"/>
                  </a:ext>
                </a:extLst>
              </p:cNvPr>
              <p:cNvGrpSpPr/>
              <p:nvPr/>
            </p:nvGrpSpPr>
            <p:grpSpPr>
              <a:xfrm>
                <a:off x="2675368" y="1846730"/>
                <a:ext cx="681039" cy="685800"/>
                <a:chOff x="9536112" y="2484438"/>
                <a:chExt cx="681039" cy="685800"/>
              </a:xfrm>
              <a:grpFill/>
            </p:grpSpPr>
            <p:sp>
              <p:nvSpPr>
                <p:cNvPr id="38" name="Rectangle 9">
                  <a:extLst>
                    <a:ext uri="{FF2B5EF4-FFF2-40B4-BE49-F238E27FC236}">
                      <a16:creationId xmlns:a16="http://schemas.microsoft.com/office/drawing/2014/main" xmlns="" id="{79D22DF5-B41C-4BD7-B906-352959407B3E}"/>
                    </a:ext>
                  </a:extLst>
                </p:cNvPr>
                <p:cNvSpPr>
                  <a:spLocks noChangeArrowheads="1"/>
                </p:cNvSpPr>
                <p:nvPr/>
              </p:nvSpPr>
              <p:spPr bwMode="auto">
                <a:xfrm>
                  <a:off x="9536112" y="3027363"/>
                  <a:ext cx="58738" cy="142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Rectangle 10">
                  <a:extLst>
                    <a:ext uri="{FF2B5EF4-FFF2-40B4-BE49-F238E27FC236}">
                      <a16:creationId xmlns:a16="http://schemas.microsoft.com/office/drawing/2014/main" xmlns="" id="{1AC39BF0-F216-4EAF-859B-2A34C0099F1E}"/>
                    </a:ext>
                  </a:extLst>
                </p:cNvPr>
                <p:cNvSpPr>
                  <a:spLocks noChangeArrowheads="1"/>
                </p:cNvSpPr>
                <p:nvPr/>
              </p:nvSpPr>
              <p:spPr bwMode="auto">
                <a:xfrm>
                  <a:off x="9605963" y="2828925"/>
                  <a:ext cx="58738" cy="341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Rectangle 11">
                  <a:extLst>
                    <a:ext uri="{FF2B5EF4-FFF2-40B4-BE49-F238E27FC236}">
                      <a16:creationId xmlns:a16="http://schemas.microsoft.com/office/drawing/2014/main" xmlns="" id="{D0C2EEC6-2144-40EB-BC8F-7FCBEDD45D92}"/>
                    </a:ext>
                  </a:extLst>
                </p:cNvPr>
                <p:cNvSpPr>
                  <a:spLocks noChangeArrowheads="1"/>
                </p:cNvSpPr>
                <p:nvPr/>
              </p:nvSpPr>
              <p:spPr bwMode="auto">
                <a:xfrm>
                  <a:off x="9674225" y="2609850"/>
                  <a:ext cx="58738" cy="560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Rectangle 12">
                  <a:extLst>
                    <a:ext uri="{FF2B5EF4-FFF2-40B4-BE49-F238E27FC236}">
                      <a16:creationId xmlns:a16="http://schemas.microsoft.com/office/drawing/2014/main" xmlns="" id="{BD754E18-A750-4E99-8283-077EA880E113}"/>
                    </a:ext>
                  </a:extLst>
                </p:cNvPr>
                <p:cNvSpPr>
                  <a:spLocks noChangeArrowheads="1"/>
                </p:cNvSpPr>
                <p:nvPr/>
              </p:nvSpPr>
              <p:spPr bwMode="auto">
                <a:xfrm>
                  <a:off x="9744075" y="2733675"/>
                  <a:ext cx="58738" cy="436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Rectangle 13">
                  <a:extLst>
                    <a:ext uri="{FF2B5EF4-FFF2-40B4-BE49-F238E27FC236}">
                      <a16:creationId xmlns:a16="http://schemas.microsoft.com/office/drawing/2014/main" xmlns="" id="{F10B8D16-1121-4E38-835C-E2C7627735ED}"/>
                    </a:ext>
                  </a:extLst>
                </p:cNvPr>
                <p:cNvSpPr>
                  <a:spLocks noChangeArrowheads="1"/>
                </p:cNvSpPr>
                <p:nvPr/>
              </p:nvSpPr>
              <p:spPr bwMode="auto">
                <a:xfrm>
                  <a:off x="9812338" y="2867025"/>
                  <a:ext cx="58738"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Rectangle 14">
                  <a:extLst>
                    <a:ext uri="{FF2B5EF4-FFF2-40B4-BE49-F238E27FC236}">
                      <a16:creationId xmlns:a16="http://schemas.microsoft.com/office/drawing/2014/main" xmlns="" id="{9FE1C4E0-FDBF-4F77-B948-95AC2F58A76B}"/>
                    </a:ext>
                  </a:extLst>
                </p:cNvPr>
                <p:cNvSpPr>
                  <a:spLocks noChangeArrowheads="1"/>
                </p:cNvSpPr>
                <p:nvPr/>
              </p:nvSpPr>
              <p:spPr bwMode="auto">
                <a:xfrm>
                  <a:off x="9882188" y="2484438"/>
                  <a:ext cx="58738" cy="685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Rectangle 15">
                  <a:extLst>
                    <a:ext uri="{FF2B5EF4-FFF2-40B4-BE49-F238E27FC236}">
                      <a16:creationId xmlns:a16="http://schemas.microsoft.com/office/drawing/2014/main" xmlns="" id="{17337C2D-4027-4D08-B8C4-E1D83D164E3C}"/>
                    </a:ext>
                  </a:extLst>
                </p:cNvPr>
                <p:cNvSpPr>
                  <a:spLocks noChangeArrowheads="1"/>
                </p:cNvSpPr>
                <p:nvPr/>
              </p:nvSpPr>
              <p:spPr bwMode="auto">
                <a:xfrm>
                  <a:off x="9952038" y="2663825"/>
                  <a:ext cx="57150" cy="506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Rectangle 16">
                  <a:extLst>
                    <a:ext uri="{FF2B5EF4-FFF2-40B4-BE49-F238E27FC236}">
                      <a16:creationId xmlns:a16="http://schemas.microsoft.com/office/drawing/2014/main" xmlns="" id="{75BE6614-BBEB-4BA1-AD75-29F7CF735128}"/>
                    </a:ext>
                  </a:extLst>
                </p:cNvPr>
                <p:cNvSpPr>
                  <a:spLocks noChangeArrowheads="1"/>
                </p:cNvSpPr>
                <p:nvPr/>
              </p:nvSpPr>
              <p:spPr bwMode="auto">
                <a:xfrm>
                  <a:off x="10020300" y="2998788"/>
                  <a:ext cx="58738" cy="171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Rectangle 17">
                  <a:extLst>
                    <a:ext uri="{FF2B5EF4-FFF2-40B4-BE49-F238E27FC236}">
                      <a16:creationId xmlns:a16="http://schemas.microsoft.com/office/drawing/2014/main" xmlns="" id="{D2F280BD-FBC2-4DA9-B7EA-7AF446E62BFE}"/>
                    </a:ext>
                  </a:extLst>
                </p:cNvPr>
                <p:cNvSpPr>
                  <a:spLocks noChangeArrowheads="1"/>
                </p:cNvSpPr>
                <p:nvPr/>
              </p:nvSpPr>
              <p:spPr bwMode="auto">
                <a:xfrm>
                  <a:off x="10090150" y="2790825"/>
                  <a:ext cx="58738" cy="379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Rectangle 18">
                  <a:extLst>
                    <a:ext uri="{FF2B5EF4-FFF2-40B4-BE49-F238E27FC236}">
                      <a16:creationId xmlns:a16="http://schemas.microsoft.com/office/drawing/2014/main" xmlns="" id="{4CEEDE57-B8D5-4901-B608-8A663C8B0B1C}"/>
                    </a:ext>
                  </a:extLst>
                </p:cNvPr>
                <p:cNvSpPr>
                  <a:spLocks noChangeArrowheads="1"/>
                </p:cNvSpPr>
                <p:nvPr/>
              </p:nvSpPr>
              <p:spPr bwMode="auto">
                <a:xfrm>
                  <a:off x="10158413" y="3084513"/>
                  <a:ext cx="58738"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cxnSp>
            <p:nvCxnSpPr>
              <p:cNvPr id="37" name="Straight Connector 36">
                <a:extLst>
                  <a:ext uri="{FF2B5EF4-FFF2-40B4-BE49-F238E27FC236}">
                    <a16:creationId xmlns:a16="http://schemas.microsoft.com/office/drawing/2014/main" xmlns="" id="{F89B256A-13F4-4D5B-8BC3-584FA6942B86}"/>
                  </a:ext>
                </a:extLst>
              </p:cNvPr>
              <p:cNvCxnSpPr/>
              <p:nvPr/>
            </p:nvCxnSpPr>
            <p:spPr>
              <a:xfrm>
                <a:off x="2604407" y="2532530"/>
                <a:ext cx="822960" cy="0"/>
              </a:xfrm>
              <a:prstGeom prst="line">
                <a:avLst/>
              </a:prstGeom>
              <a:grpFill/>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grpSp>
      <p:sp>
        <p:nvSpPr>
          <p:cNvPr id="48" name="TextBox 47">
            <a:extLst>
              <a:ext uri="{FF2B5EF4-FFF2-40B4-BE49-F238E27FC236}">
                <a16:creationId xmlns:a16="http://schemas.microsoft.com/office/drawing/2014/main" xmlns="" id="{CA9F98D6-76F4-45C7-8395-41B4E82C6458}"/>
              </a:ext>
            </a:extLst>
          </p:cNvPr>
          <p:cNvSpPr txBox="1"/>
          <p:nvPr/>
        </p:nvSpPr>
        <p:spPr>
          <a:xfrm>
            <a:off x="218283" y="3208190"/>
            <a:ext cx="2742556" cy="307777"/>
          </a:xfrm>
          <a:prstGeom prst="rect">
            <a:avLst/>
          </a:prstGeom>
          <a:solidFill>
            <a:schemeClr val="accent1"/>
          </a:solidFill>
          <a:ln>
            <a:solidFill>
              <a:schemeClr val="accent1"/>
            </a:solidFill>
          </a:ln>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Arial"/>
                <a:ea typeface="ＭＳ Ｐゴシック" pitchFamily="34" charset="-128"/>
                <a:cs typeface="+mn-cs"/>
              </a:rPr>
              <a:t>Incidence </a:t>
            </a:r>
          </a:p>
        </p:txBody>
      </p:sp>
      <p:sp>
        <p:nvSpPr>
          <p:cNvPr id="49" name="TextBox 48">
            <a:extLst>
              <a:ext uri="{FF2B5EF4-FFF2-40B4-BE49-F238E27FC236}">
                <a16:creationId xmlns:a16="http://schemas.microsoft.com/office/drawing/2014/main" xmlns="" id="{B1B821D0-3861-4219-89C7-99EEB4B808DE}"/>
              </a:ext>
            </a:extLst>
          </p:cNvPr>
          <p:cNvSpPr txBox="1"/>
          <p:nvPr/>
        </p:nvSpPr>
        <p:spPr>
          <a:xfrm>
            <a:off x="3200724" y="3515948"/>
            <a:ext cx="2742556" cy="2678027"/>
          </a:xfrm>
          <a:prstGeom prst="rect">
            <a:avLst/>
          </a:prstGeom>
          <a:solidFill>
            <a:schemeClr val="bg1"/>
          </a:solidFill>
          <a:ln>
            <a:solidFill>
              <a:schemeClr val="bg1">
                <a:lumMod val="75000"/>
              </a:schemeClr>
            </a:solidFill>
          </a:ln>
        </p:spPr>
        <p:txBody>
          <a:bodyPr wrap="none" lIns="182880" tIns="137160" rIns="182880" bIns="137160" rtlCol="0" anchor="t" anchorCtr="0">
            <a:noAutofit/>
          </a:bodyPr>
          <a:lstStyle/>
          <a:p>
            <a:pPr marL="288925" marR="0" lvl="0" indent="-288925" algn="l" defTabSz="914400" rtl="0" eaLnBrk="1" fontAlgn="auto" latinLnBrk="0" hangingPunct="1">
              <a:lnSpc>
                <a:spcPct val="110000"/>
              </a:lnSpc>
              <a:spcBef>
                <a:spcPts val="600"/>
              </a:spcBef>
              <a:spcAft>
                <a:spcPts val="0"/>
              </a:spcAft>
              <a:buClr>
                <a:prstClr val="white">
                  <a:lumMod val="65000"/>
                </a:prstClr>
              </a:buClr>
              <a:buSzTx/>
              <a:buFontTx/>
              <a:buBlip>
                <a:blip r:embed="rId4"/>
              </a:buBlip>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rPr>
              <a:t>Enriched in adenocarcinomas</a:t>
            </a:r>
          </a:p>
          <a:p>
            <a:pPr marL="288925" marR="0" lvl="0" indent="-288925" algn="l" defTabSz="914400" rtl="0" eaLnBrk="1" fontAlgn="auto" latinLnBrk="0" hangingPunct="1">
              <a:lnSpc>
                <a:spcPct val="110000"/>
              </a:lnSpc>
              <a:spcBef>
                <a:spcPts val="600"/>
              </a:spcBef>
              <a:spcAft>
                <a:spcPts val="0"/>
              </a:spcAft>
              <a:buClr>
                <a:prstClr val="white">
                  <a:lumMod val="65000"/>
                </a:prstClr>
              </a:buClr>
              <a:buSzTx/>
              <a:buFontTx/>
              <a:buBlip>
                <a:blip r:embed="rId4"/>
              </a:buBlip>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rPr>
              <a:t>High occurrence in HPV+ </a:t>
            </a:r>
            <a:br>
              <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rPr>
            </a:br>
            <a:r>
              <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rPr>
              <a:t>tumors</a:t>
            </a:r>
          </a:p>
        </p:txBody>
      </p:sp>
      <p:cxnSp>
        <p:nvCxnSpPr>
          <p:cNvPr id="50" name="Straight Connector 49">
            <a:extLst>
              <a:ext uri="{FF2B5EF4-FFF2-40B4-BE49-F238E27FC236}">
                <a16:creationId xmlns:a16="http://schemas.microsoft.com/office/drawing/2014/main" xmlns="" id="{DC37A72C-9665-4C3D-9D9A-0E312C3FC156}"/>
              </a:ext>
            </a:extLst>
          </p:cNvPr>
          <p:cNvCxnSpPr>
            <a:cxnSpLocks/>
          </p:cNvCxnSpPr>
          <p:nvPr/>
        </p:nvCxnSpPr>
        <p:spPr>
          <a:xfrm rot="5400000">
            <a:off x="4321234" y="2883557"/>
            <a:ext cx="501561" cy="0"/>
          </a:xfrm>
          <a:prstGeom prst="line">
            <a:avLst/>
          </a:prstGeom>
          <a:ln w="22225" cap="rnd">
            <a:solidFill>
              <a:schemeClr val="accent4"/>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xmlns="" id="{CAD9D4CB-1537-46C2-BC72-6F7391891413}"/>
              </a:ext>
            </a:extLst>
          </p:cNvPr>
          <p:cNvSpPr txBox="1"/>
          <p:nvPr/>
        </p:nvSpPr>
        <p:spPr>
          <a:xfrm>
            <a:off x="3200724" y="3208190"/>
            <a:ext cx="2742556" cy="307777"/>
          </a:xfrm>
          <a:prstGeom prst="rect">
            <a:avLst/>
          </a:prstGeom>
          <a:solidFill>
            <a:schemeClr val="accent1"/>
          </a:solidFill>
          <a:ln>
            <a:solidFill>
              <a:schemeClr val="accent1"/>
            </a:solidFill>
          </a:ln>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Arial"/>
                <a:ea typeface="ＭＳ Ｐゴシック" pitchFamily="34" charset="-128"/>
                <a:cs typeface="+mn-cs"/>
              </a:rPr>
              <a:t>Histology </a:t>
            </a:r>
          </a:p>
        </p:txBody>
      </p:sp>
      <p:sp>
        <p:nvSpPr>
          <p:cNvPr id="52" name="TextBox 51">
            <a:extLst>
              <a:ext uri="{FF2B5EF4-FFF2-40B4-BE49-F238E27FC236}">
                <a16:creationId xmlns:a16="http://schemas.microsoft.com/office/drawing/2014/main" xmlns="" id="{F038A5B8-CC74-4985-998C-91B2BF713A6A}"/>
              </a:ext>
            </a:extLst>
          </p:cNvPr>
          <p:cNvSpPr txBox="1"/>
          <p:nvPr/>
        </p:nvSpPr>
        <p:spPr>
          <a:xfrm>
            <a:off x="6183162" y="3515948"/>
            <a:ext cx="2742556" cy="2678027"/>
          </a:xfrm>
          <a:prstGeom prst="rect">
            <a:avLst/>
          </a:prstGeom>
          <a:solidFill>
            <a:schemeClr val="bg1"/>
          </a:solidFill>
          <a:ln>
            <a:solidFill>
              <a:schemeClr val="bg1">
                <a:lumMod val="75000"/>
              </a:schemeClr>
            </a:solidFill>
          </a:ln>
        </p:spPr>
        <p:txBody>
          <a:bodyPr wrap="none" lIns="182880" tIns="137160" rIns="182880" bIns="137160" rtlCol="0" anchor="t" anchorCtr="0">
            <a:noAutofit/>
          </a:bodyPr>
          <a:lstStyle/>
          <a:p>
            <a:pPr marL="288925" marR="0" lvl="0" indent="-288925" algn="l" defTabSz="914400" rtl="0" eaLnBrk="1" fontAlgn="auto" latinLnBrk="0" hangingPunct="1">
              <a:lnSpc>
                <a:spcPct val="110000"/>
              </a:lnSpc>
              <a:spcBef>
                <a:spcPts val="600"/>
              </a:spcBef>
              <a:spcAft>
                <a:spcPts val="0"/>
              </a:spcAft>
              <a:buClr>
                <a:prstClr val="white">
                  <a:lumMod val="65000"/>
                </a:prstClr>
              </a:buClr>
              <a:buSzTx/>
              <a:buFontTx/>
              <a:buBlip>
                <a:blip r:embed="rId4"/>
              </a:buBlip>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rPr>
              <a:t>Most common HER2</a:t>
            </a:r>
            <a:r>
              <a:rPr kumimoji="0" lang="en-US" sz="1300" b="0" i="0" u="none" strike="noStrike" kern="1200" cap="none" spc="0" normalizeH="0" baseline="30000" noProof="0" dirty="0">
                <a:ln>
                  <a:noFill/>
                </a:ln>
                <a:solidFill>
                  <a:prstClr val="black">
                    <a:lumMod val="75000"/>
                    <a:lumOff val="25000"/>
                  </a:prstClr>
                </a:solidFill>
                <a:effectLst/>
                <a:uLnTx/>
                <a:uFillTx/>
                <a:latin typeface="Arial"/>
                <a:ea typeface="+mn-ea"/>
                <a:cs typeface="+mn-cs"/>
              </a:rPr>
              <a:t>mut</a:t>
            </a:r>
            <a:r>
              <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rPr>
              <a:t> is </a:t>
            </a:r>
            <a:br>
              <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rPr>
            </a:br>
            <a:r>
              <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rPr>
              <a:t>S310 extracellular domain </a:t>
            </a:r>
            <a:br>
              <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rPr>
            </a:br>
            <a:r>
              <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rPr>
              <a:t>hotspot mutation</a:t>
            </a:r>
          </a:p>
          <a:p>
            <a:pPr marL="288925" marR="0" lvl="0" indent="-288925" algn="l" defTabSz="914400" rtl="0" eaLnBrk="1" fontAlgn="auto" latinLnBrk="0" hangingPunct="1">
              <a:lnSpc>
                <a:spcPct val="110000"/>
              </a:lnSpc>
              <a:spcBef>
                <a:spcPts val="600"/>
              </a:spcBef>
              <a:spcAft>
                <a:spcPts val="0"/>
              </a:spcAft>
              <a:buClr>
                <a:prstClr val="white">
                  <a:lumMod val="65000"/>
                </a:prstClr>
              </a:buClr>
              <a:buSzTx/>
              <a:buFontTx/>
              <a:buBlip>
                <a:blip r:embed="rId4"/>
              </a:buBlip>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rPr>
              <a:t>Usually exclusive to</a:t>
            </a:r>
            <a:br>
              <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rPr>
            </a:br>
            <a:r>
              <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rPr>
              <a:t>HER2 amplifications</a:t>
            </a:r>
          </a:p>
          <a:p>
            <a:pPr marL="288925" marR="0" lvl="0" indent="-288925" algn="l" defTabSz="914400" rtl="0" eaLnBrk="1" fontAlgn="auto" latinLnBrk="0" hangingPunct="1">
              <a:lnSpc>
                <a:spcPct val="110000"/>
              </a:lnSpc>
              <a:spcBef>
                <a:spcPts val="600"/>
              </a:spcBef>
              <a:spcAft>
                <a:spcPts val="0"/>
              </a:spcAft>
              <a:buClr>
                <a:prstClr val="white">
                  <a:lumMod val="65000"/>
                </a:prstClr>
              </a:buClr>
              <a:buSzTx/>
              <a:buFontTx/>
              <a:buBlip>
                <a:blip r:embed="rId4"/>
              </a:buBlip>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rPr>
              <a:t>Most common co-mutations </a:t>
            </a:r>
            <a:br>
              <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rPr>
            </a:br>
            <a:r>
              <a:rPr kumimoji="0" lang="en-US" sz="1300" b="0" i="0" u="none" strike="noStrike" kern="1200" cap="none" spc="0" normalizeH="0" baseline="0" noProof="0" dirty="0">
                <a:ln>
                  <a:noFill/>
                </a:ln>
                <a:solidFill>
                  <a:prstClr val="black">
                    <a:lumMod val="75000"/>
                    <a:lumOff val="25000"/>
                  </a:prstClr>
                </a:solidFill>
                <a:effectLst/>
                <a:uLnTx/>
                <a:uFillTx/>
                <a:latin typeface="Arial"/>
                <a:ea typeface="+mn-ea"/>
                <a:cs typeface="+mn-cs"/>
              </a:rPr>
              <a:t>include TP53, PIK3CA</a:t>
            </a:r>
          </a:p>
        </p:txBody>
      </p:sp>
      <p:cxnSp>
        <p:nvCxnSpPr>
          <p:cNvPr id="53" name="Straight Connector 52">
            <a:extLst>
              <a:ext uri="{FF2B5EF4-FFF2-40B4-BE49-F238E27FC236}">
                <a16:creationId xmlns:a16="http://schemas.microsoft.com/office/drawing/2014/main" xmlns="" id="{C94075C7-FD12-49B8-A70E-8E6E033148E7}"/>
              </a:ext>
            </a:extLst>
          </p:cNvPr>
          <p:cNvCxnSpPr>
            <a:cxnSpLocks/>
          </p:cNvCxnSpPr>
          <p:nvPr/>
        </p:nvCxnSpPr>
        <p:spPr>
          <a:xfrm rot="5400000">
            <a:off x="7303673" y="2883559"/>
            <a:ext cx="501561" cy="0"/>
          </a:xfrm>
          <a:prstGeom prst="line">
            <a:avLst/>
          </a:prstGeom>
          <a:ln w="22225" cap="rnd">
            <a:solidFill>
              <a:schemeClr val="accent4"/>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xmlns="" id="{999C7714-8443-4CD3-A6F1-8021A46AB884}"/>
              </a:ext>
            </a:extLst>
          </p:cNvPr>
          <p:cNvGrpSpPr/>
          <p:nvPr/>
        </p:nvGrpSpPr>
        <p:grpSpPr>
          <a:xfrm>
            <a:off x="6924975" y="1632157"/>
            <a:ext cx="1258930" cy="1258931"/>
            <a:chOff x="2456635" y="4999556"/>
            <a:chExt cx="1258930" cy="1258930"/>
          </a:xfrm>
        </p:grpSpPr>
        <p:sp>
          <p:nvSpPr>
            <p:cNvPr id="55" name="Oval 54">
              <a:extLst>
                <a:ext uri="{FF2B5EF4-FFF2-40B4-BE49-F238E27FC236}">
                  <a16:creationId xmlns:a16="http://schemas.microsoft.com/office/drawing/2014/main" xmlns="" id="{8805AED1-502E-47C9-A4AD-2468B2C33B70}"/>
                </a:ext>
              </a:extLst>
            </p:cNvPr>
            <p:cNvSpPr/>
            <p:nvPr/>
          </p:nvSpPr>
          <p:spPr>
            <a:xfrm>
              <a:off x="2456635" y="4999556"/>
              <a:ext cx="1258930" cy="1258930"/>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56" name="Graphic 52">
              <a:extLst>
                <a:ext uri="{FF2B5EF4-FFF2-40B4-BE49-F238E27FC236}">
                  <a16:creationId xmlns:a16="http://schemas.microsoft.com/office/drawing/2014/main" xmlns="" id="{9AE8E160-2BC6-46C3-BB37-98987526D9D3}"/>
                </a:ext>
              </a:extLst>
            </p:cNvPr>
            <p:cNvGrpSpPr/>
            <p:nvPr/>
          </p:nvGrpSpPr>
          <p:grpSpPr>
            <a:xfrm>
              <a:off x="2689422" y="5130018"/>
              <a:ext cx="793356" cy="998006"/>
              <a:chOff x="5095248" y="3171688"/>
              <a:chExt cx="838200" cy="1054418"/>
            </a:xfrm>
            <a:gradFill>
              <a:gsLst>
                <a:gs pos="0">
                  <a:schemeClr val="accent1"/>
                </a:gs>
                <a:gs pos="100000">
                  <a:schemeClr val="accent1">
                    <a:lumMod val="75000"/>
                  </a:schemeClr>
                </a:gs>
              </a:gsLst>
              <a:lin ang="5400000" scaled="1"/>
            </a:gradFill>
          </p:grpSpPr>
          <p:sp>
            <p:nvSpPr>
              <p:cNvPr id="57" name="Freeform: Shape 47">
                <a:extLst>
                  <a:ext uri="{FF2B5EF4-FFF2-40B4-BE49-F238E27FC236}">
                    <a16:creationId xmlns:a16="http://schemas.microsoft.com/office/drawing/2014/main" xmlns="" id="{EE027871-18EF-4530-84FD-DD8BBF68BB76}"/>
                  </a:ext>
                </a:extLst>
              </p:cNvPr>
              <p:cNvSpPr/>
              <p:nvPr/>
            </p:nvSpPr>
            <p:spPr>
              <a:xfrm>
                <a:off x="5423861" y="3631746"/>
                <a:ext cx="123825" cy="123825"/>
              </a:xfrm>
              <a:custGeom>
                <a:avLst/>
                <a:gdLst>
                  <a:gd name="connsiteX0" fmla="*/ 123349 w 123825"/>
                  <a:gd name="connsiteY0" fmla="*/ 65246 h 123825"/>
                  <a:gd name="connsiteX1" fmla="*/ 65246 w 123825"/>
                  <a:gd name="connsiteY1" fmla="*/ 123349 h 123825"/>
                  <a:gd name="connsiteX2" fmla="*/ 7144 w 123825"/>
                  <a:gd name="connsiteY2" fmla="*/ 65246 h 123825"/>
                  <a:gd name="connsiteX3" fmla="*/ 65246 w 123825"/>
                  <a:gd name="connsiteY3" fmla="*/ 7144 h 123825"/>
                  <a:gd name="connsiteX4" fmla="*/ 123349 w 123825"/>
                  <a:gd name="connsiteY4" fmla="*/ 65246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23825">
                    <a:moveTo>
                      <a:pt x="123349" y="65246"/>
                    </a:moveTo>
                    <a:cubicBezTo>
                      <a:pt x="123349" y="97335"/>
                      <a:pt x="97335" y="123349"/>
                      <a:pt x="65246" y="123349"/>
                    </a:cubicBezTo>
                    <a:cubicBezTo>
                      <a:pt x="33157" y="123349"/>
                      <a:pt x="7144" y="97335"/>
                      <a:pt x="7144" y="65246"/>
                    </a:cubicBezTo>
                    <a:cubicBezTo>
                      <a:pt x="7144" y="33157"/>
                      <a:pt x="33157" y="7144"/>
                      <a:pt x="65246" y="7144"/>
                    </a:cubicBezTo>
                    <a:cubicBezTo>
                      <a:pt x="97335" y="7144"/>
                      <a:pt x="123349" y="33157"/>
                      <a:pt x="123349" y="6524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58" name="Freeform: Shape 48">
                <a:extLst>
                  <a:ext uri="{FF2B5EF4-FFF2-40B4-BE49-F238E27FC236}">
                    <a16:creationId xmlns:a16="http://schemas.microsoft.com/office/drawing/2014/main" xmlns="" id="{D07A401E-DC18-4365-A82F-3031815E61A9}"/>
                  </a:ext>
                </a:extLst>
              </p:cNvPr>
              <p:cNvSpPr/>
              <p:nvPr/>
            </p:nvSpPr>
            <p:spPr>
              <a:xfrm>
                <a:off x="5555306" y="3558403"/>
                <a:ext cx="95250" cy="95250"/>
              </a:xfrm>
              <a:custGeom>
                <a:avLst/>
                <a:gdLst>
                  <a:gd name="connsiteX0" fmla="*/ 90964 w 95250"/>
                  <a:gd name="connsiteY0" fmla="*/ 49054 h 95250"/>
                  <a:gd name="connsiteX1" fmla="*/ 49054 w 95250"/>
                  <a:gd name="connsiteY1" fmla="*/ 90964 h 95250"/>
                  <a:gd name="connsiteX2" fmla="*/ 7144 w 95250"/>
                  <a:gd name="connsiteY2" fmla="*/ 49054 h 95250"/>
                  <a:gd name="connsiteX3" fmla="*/ 49054 w 95250"/>
                  <a:gd name="connsiteY3" fmla="*/ 7144 h 95250"/>
                  <a:gd name="connsiteX4" fmla="*/ 90964 w 95250"/>
                  <a:gd name="connsiteY4" fmla="*/ 4905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0964" y="49054"/>
                    </a:moveTo>
                    <a:cubicBezTo>
                      <a:pt x="90964" y="72200"/>
                      <a:pt x="72200" y="90964"/>
                      <a:pt x="49054" y="90964"/>
                    </a:cubicBezTo>
                    <a:cubicBezTo>
                      <a:pt x="25907" y="90964"/>
                      <a:pt x="7144" y="72200"/>
                      <a:pt x="7144" y="49054"/>
                    </a:cubicBezTo>
                    <a:cubicBezTo>
                      <a:pt x="7144" y="25907"/>
                      <a:pt x="25907" y="7144"/>
                      <a:pt x="49054" y="7144"/>
                    </a:cubicBezTo>
                    <a:cubicBezTo>
                      <a:pt x="72200" y="7144"/>
                      <a:pt x="90964" y="25907"/>
                      <a:pt x="90964" y="490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59" name="Freeform: Shape 49">
                <a:extLst>
                  <a:ext uri="{FF2B5EF4-FFF2-40B4-BE49-F238E27FC236}">
                    <a16:creationId xmlns:a16="http://schemas.microsoft.com/office/drawing/2014/main" xmlns="" id="{3CF9CF46-FE3F-4276-ADA3-11754C42E47B}"/>
                  </a:ext>
                </a:extLst>
              </p:cNvPr>
              <p:cNvSpPr/>
              <p:nvPr/>
            </p:nvSpPr>
            <p:spPr>
              <a:xfrm>
                <a:off x="5325753" y="3558403"/>
                <a:ext cx="95250" cy="95250"/>
              </a:xfrm>
              <a:custGeom>
                <a:avLst/>
                <a:gdLst>
                  <a:gd name="connsiteX0" fmla="*/ 90964 w 95250"/>
                  <a:gd name="connsiteY0" fmla="*/ 49054 h 95250"/>
                  <a:gd name="connsiteX1" fmla="*/ 49054 w 95250"/>
                  <a:gd name="connsiteY1" fmla="*/ 90964 h 95250"/>
                  <a:gd name="connsiteX2" fmla="*/ 7144 w 95250"/>
                  <a:gd name="connsiteY2" fmla="*/ 49054 h 95250"/>
                  <a:gd name="connsiteX3" fmla="*/ 49054 w 95250"/>
                  <a:gd name="connsiteY3" fmla="*/ 7144 h 95250"/>
                  <a:gd name="connsiteX4" fmla="*/ 90964 w 95250"/>
                  <a:gd name="connsiteY4" fmla="*/ 4905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0964" y="49054"/>
                    </a:moveTo>
                    <a:cubicBezTo>
                      <a:pt x="90964" y="72200"/>
                      <a:pt x="72200" y="90964"/>
                      <a:pt x="49054" y="90964"/>
                    </a:cubicBezTo>
                    <a:cubicBezTo>
                      <a:pt x="25907" y="90964"/>
                      <a:pt x="7144" y="72200"/>
                      <a:pt x="7144" y="49054"/>
                    </a:cubicBezTo>
                    <a:cubicBezTo>
                      <a:pt x="7144" y="25907"/>
                      <a:pt x="25908" y="7144"/>
                      <a:pt x="49054" y="7144"/>
                    </a:cubicBezTo>
                    <a:cubicBezTo>
                      <a:pt x="72200" y="7144"/>
                      <a:pt x="90964" y="25907"/>
                      <a:pt x="90964" y="490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60" name="Freeform: Shape 50">
                <a:extLst>
                  <a:ext uri="{FF2B5EF4-FFF2-40B4-BE49-F238E27FC236}">
                    <a16:creationId xmlns:a16="http://schemas.microsoft.com/office/drawing/2014/main" xmlns="" id="{4528B776-50D9-4F0B-AF21-A406998564C1}"/>
                  </a:ext>
                </a:extLst>
              </p:cNvPr>
              <p:cNvSpPr/>
              <p:nvPr/>
            </p:nvSpPr>
            <p:spPr>
              <a:xfrm>
                <a:off x="5624837" y="3467916"/>
                <a:ext cx="76200" cy="76200"/>
              </a:xfrm>
              <a:custGeom>
                <a:avLst/>
                <a:gdLst>
                  <a:gd name="connsiteX0" fmla="*/ 75724 w 76200"/>
                  <a:gd name="connsiteY0" fmla="*/ 41434 h 76200"/>
                  <a:gd name="connsiteX1" fmla="*/ 41434 w 76200"/>
                  <a:gd name="connsiteY1" fmla="*/ 75724 h 76200"/>
                  <a:gd name="connsiteX2" fmla="*/ 7144 w 76200"/>
                  <a:gd name="connsiteY2" fmla="*/ 41434 h 76200"/>
                  <a:gd name="connsiteX3" fmla="*/ 41434 w 76200"/>
                  <a:gd name="connsiteY3" fmla="*/ 7144 h 76200"/>
                  <a:gd name="connsiteX4" fmla="*/ 75724 w 76200"/>
                  <a:gd name="connsiteY4" fmla="*/ 4143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41434"/>
                    </a:moveTo>
                    <a:cubicBezTo>
                      <a:pt x="75724" y="60372"/>
                      <a:pt x="60372" y="75724"/>
                      <a:pt x="41434" y="75724"/>
                    </a:cubicBezTo>
                    <a:cubicBezTo>
                      <a:pt x="22496" y="75724"/>
                      <a:pt x="7144" y="60372"/>
                      <a:pt x="7144" y="41434"/>
                    </a:cubicBezTo>
                    <a:cubicBezTo>
                      <a:pt x="7144" y="22496"/>
                      <a:pt x="22496" y="7144"/>
                      <a:pt x="41434" y="7144"/>
                    </a:cubicBezTo>
                    <a:cubicBezTo>
                      <a:pt x="60372" y="7144"/>
                      <a:pt x="75724" y="22496"/>
                      <a:pt x="75724" y="414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61" name="Freeform: Shape 51">
                <a:extLst>
                  <a:ext uri="{FF2B5EF4-FFF2-40B4-BE49-F238E27FC236}">
                    <a16:creationId xmlns:a16="http://schemas.microsoft.com/office/drawing/2014/main" xmlns="" id="{C2213888-8B4F-4110-A0CF-70FAC8001A3E}"/>
                  </a:ext>
                </a:extLst>
              </p:cNvPr>
              <p:cNvSpPr/>
              <p:nvPr/>
            </p:nvSpPr>
            <p:spPr>
              <a:xfrm>
                <a:off x="5270508" y="3467916"/>
                <a:ext cx="76200" cy="76200"/>
              </a:xfrm>
              <a:custGeom>
                <a:avLst/>
                <a:gdLst>
                  <a:gd name="connsiteX0" fmla="*/ 75724 w 76200"/>
                  <a:gd name="connsiteY0" fmla="*/ 41434 h 76200"/>
                  <a:gd name="connsiteX1" fmla="*/ 41434 w 76200"/>
                  <a:gd name="connsiteY1" fmla="*/ 75724 h 76200"/>
                  <a:gd name="connsiteX2" fmla="*/ 7144 w 76200"/>
                  <a:gd name="connsiteY2" fmla="*/ 41434 h 76200"/>
                  <a:gd name="connsiteX3" fmla="*/ 41434 w 76200"/>
                  <a:gd name="connsiteY3" fmla="*/ 7144 h 76200"/>
                  <a:gd name="connsiteX4" fmla="*/ 75724 w 76200"/>
                  <a:gd name="connsiteY4" fmla="*/ 4143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41434"/>
                    </a:moveTo>
                    <a:cubicBezTo>
                      <a:pt x="75724" y="60372"/>
                      <a:pt x="60372" y="75724"/>
                      <a:pt x="41434" y="75724"/>
                    </a:cubicBezTo>
                    <a:cubicBezTo>
                      <a:pt x="22496" y="75724"/>
                      <a:pt x="7144" y="60372"/>
                      <a:pt x="7144" y="41434"/>
                    </a:cubicBezTo>
                    <a:cubicBezTo>
                      <a:pt x="7144" y="22496"/>
                      <a:pt x="22496" y="7144"/>
                      <a:pt x="41434" y="7144"/>
                    </a:cubicBezTo>
                    <a:cubicBezTo>
                      <a:pt x="60372" y="7144"/>
                      <a:pt x="75724" y="22496"/>
                      <a:pt x="75724" y="414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62" name="Freeform: Shape 52">
                <a:extLst>
                  <a:ext uri="{FF2B5EF4-FFF2-40B4-BE49-F238E27FC236}">
                    <a16:creationId xmlns:a16="http://schemas.microsoft.com/office/drawing/2014/main" xmlns="" id="{4AE17131-0902-4A1B-B802-1C0F3BFB5F90}"/>
                  </a:ext>
                </a:extLst>
              </p:cNvPr>
              <p:cNvSpPr/>
              <p:nvPr/>
            </p:nvSpPr>
            <p:spPr>
              <a:xfrm>
                <a:off x="5671511" y="3390763"/>
                <a:ext cx="57150" cy="57150"/>
              </a:xfrm>
              <a:custGeom>
                <a:avLst/>
                <a:gdLst>
                  <a:gd name="connsiteX0" fmla="*/ 58579 w 57150"/>
                  <a:gd name="connsiteY0" fmla="*/ 32861 h 57150"/>
                  <a:gd name="connsiteX1" fmla="*/ 32861 w 57150"/>
                  <a:gd name="connsiteY1" fmla="*/ 58579 h 57150"/>
                  <a:gd name="connsiteX2" fmla="*/ 7144 w 57150"/>
                  <a:gd name="connsiteY2" fmla="*/ 32861 h 57150"/>
                  <a:gd name="connsiteX3" fmla="*/ 32861 w 57150"/>
                  <a:gd name="connsiteY3" fmla="*/ 7144 h 57150"/>
                  <a:gd name="connsiteX4" fmla="*/ 58579 w 57150"/>
                  <a:gd name="connsiteY4" fmla="*/ 3286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579" y="32861"/>
                    </a:moveTo>
                    <a:cubicBezTo>
                      <a:pt x="58579" y="47065"/>
                      <a:pt x="47065" y="58579"/>
                      <a:pt x="32861" y="58579"/>
                    </a:cubicBezTo>
                    <a:cubicBezTo>
                      <a:pt x="18658" y="58579"/>
                      <a:pt x="7144" y="47065"/>
                      <a:pt x="7144" y="32861"/>
                    </a:cubicBezTo>
                    <a:cubicBezTo>
                      <a:pt x="7144" y="18658"/>
                      <a:pt x="18658" y="7144"/>
                      <a:pt x="32861" y="7144"/>
                    </a:cubicBezTo>
                    <a:cubicBezTo>
                      <a:pt x="47065" y="7144"/>
                      <a:pt x="58579" y="18658"/>
                      <a:pt x="58579" y="32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63" name="Freeform: Shape 53">
                <a:extLst>
                  <a:ext uri="{FF2B5EF4-FFF2-40B4-BE49-F238E27FC236}">
                    <a16:creationId xmlns:a16="http://schemas.microsoft.com/office/drawing/2014/main" xmlns="" id="{DA51CCD0-99FA-4DF9-B775-71B1E814756E}"/>
                  </a:ext>
                </a:extLst>
              </p:cNvPr>
              <p:cNvSpPr/>
              <p:nvPr/>
            </p:nvSpPr>
            <p:spPr>
              <a:xfrm>
                <a:off x="5244791" y="3390763"/>
                <a:ext cx="57150" cy="57150"/>
              </a:xfrm>
              <a:custGeom>
                <a:avLst/>
                <a:gdLst>
                  <a:gd name="connsiteX0" fmla="*/ 58579 w 57150"/>
                  <a:gd name="connsiteY0" fmla="*/ 32861 h 57150"/>
                  <a:gd name="connsiteX1" fmla="*/ 32861 w 57150"/>
                  <a:gd name="connsiteY1" fmla="*/ 58579 h 57150"/>
                  <a:gd name="connsiteX2" fmla="*/ 7144 w 57150"/>
                  <a:gd name="connsiteY2" fmla="*/ 32861 h 57150"/>
                  <a:gd name="connsiteX3" fmla="*/ 32861 w 57150"/>
                  <a:gd name="connsiteY3" fmla="*/ 7144 h 57150"/>
                  <a:gd name="connsiteX4" fmla="*/ 58579 w 57150"/>
                  <a:gd name="connsiteY4" fmla="*/ 3286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579" y="32861"/>
                    </a:moveTo>
                    <a:cubicBezTo>
                      <a:pt x="58579" y="47065"/>
                      <a:pt x="47065" y="58579"/>
                      <a:pt x="32861" y="58579"/>
                    </a:cubicBezTo>
                    <a:cubicBezTo>
                      <a:pt x="18658" y="58579"/>
                      <a:pt x="7144" y="47065"/>
                      <a:pt x="7144" y="32861"/>
                    </a:cubicBezTo>
                    <a:cubicBezTo>
                      <a:pt x="7144" y="18658"/>
                      <a:pt x="18658" y="7144"/>
                      <a:pt x="32861" y="7144"/>
                    </a:cubicBezTo>
                    <a:cubicBezTo>
                      <a:pt x="47065" y="7144"/>
                      <a:pt x="58579" y="18658"/>
                      <a:pt x="58579" y="32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64" name="Freeform: Shape 54">
                <a:extLst>
                  <a:ext uri="{FF2B5EF4-FFF2-40B4-BE49-F238E27FC236}">
                    <a16:creationId xmlns:a16="http://schemas.microsoft.com/office/drawing/2014/main" xmlns="" id="{DC867F6B-6C16-435A-9C07-67C130B73596}"/>
                  </a:ext>
                </a:extLst>
              </p:cNvPr>
              <p:cNvSpPr/>
              <p:nvPr/>
            </p:nvSpPr>
            <p:spPr>
              <a:xfrm>
                <a:off x="5690561" y="3317421"/>
                <a:ext cx="47625" cy="47625"/>
              </a:xfrm>
              <a:custGeom>
                <a:avLst/>
                <a:gdLst>
                  <a:gd name="connsiteX0" fmla="*/ 47149 w 47625"/>
                  <a:gd name="connsiteY0" fmla="*/ 27146 h 47625"/>
                  <a:gd name="connsiteX1" fmla="*/ 27146 w 47625"/>
                  <a:gd name="connsiteY1" fmla="*/ 47149 h 47625"/>
                  <a:gd name="connsiteX2" fmla="*/ 7144 w 47625"/>
                  <a:gd name="connsiteY2" fmla="*/ 27146 h 47625"/>
                  <a:gd name="connsiteX3" fmla="*/ 27146 w 47625"/>
                  <a:gd name="connsiteY3" fmla="*/ 7144 h 47625"/>
                  <a:gd name="connsiteX4" fmla="*/ 47149 w 47625"/>
                  <a:gd name="connsiteY4" fmla="*/ 2714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149" y="27146"/>
                    </a:moveTo>
                    <a:cubicBezTo>
                      <a:pt x="47149" y="38193"/>
                      <a:pt x="38193" y="47149"/>
                      <a:pt x="27146" y="47149"/>
                    </a:cubicBezTo>
                    <a:cubicBezTo>
                      <a:pt x="16099" y="47149"/>
                      <a:pt x="7144" y="38193"/>
                      <a:pt x="7144" y="27146"/>
                    </a:cubicBezTo>
                    <a:cubicBezTo>
                      <a:pt x="7144" y="16099"/>
                      <a:pt x="16099" y="7144"/>
                      <a:pt x="27146" y="7144"/>
                    </a:cubicBezTo>
                    <a:cubicBezTo>
                      <a:pt x="38193" y="7144"/>
                      <a:pt x="47149" y="16099"/>
                      <a:pt x="47149" y="2714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65" name="Freeform: Shape 55">
                <a:extLst>
                  <a:ext uri="{FF2B5EF4-FFF2-40B4-BE49-F238E27FC236}">
                    <a16:creationId xmlns:a16="http://schemas.microsoft.com/office/drawing/2014/main" xmlns="" id="{E4BC9E01-4995-4D81-9F03-702D69880FD3}"/>
                  </a:ext>
                </a:extLst>
              </p:cNvPr>
              <p:cNvSpPr/>
              <p:nvPr/>
            </p:nvSpPr>
            <p:spPr>
              <a:xfrm>
                <a:off x="5240981" y="3317421"/>
                <a:ext cx="47625" cy="47625"/>
              </a:xfrm>
              <a:custGeom>
                <a:avLst/>
                <a:gdLst>
                  <a:gd name="connsiteX0" fmla="*/ 47149 w 47625"/>
                  <a:gd name="connsiteY0" fmla="*/ 27146 h 47625"/>
                  <a:gd name="connsiteX1" fmla="*/ 27146 w 47625"/>
                  <a:gd name="connsiteY1" fmla="*/ 47149 h 47625"/>
                  <a:gd name="connsiteX2" fmla="*/ 7144 w 47625"/>
                  <a:gd name="connsiteY2" fmla="*/ 27146 h 47625"/>
                  <a:gd name="connsiteX3" fmla="*/ 27146 w 47625"/>
                  <a:gd name="connsiteY3" fmla="*/ 7144 h 47625"/>
                  <a:gd name="connsiteX4" fmla="*/ 47149 w 47625"/>
                  <a:gd name="connsiteY4" fmla="*/ 2714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149" y="27146"/>
                    </a:moveTo>
                    <a:cubicBezTo>
                      <a:pt x="47149" y="38193"/>
                      <a:pt x="38193" y="47149"/>
                      <a:pt x="27146" y="47149"/>
                    </a:cubicBezTo>
                    <a:cubicBezTo>
                      <a:pt x="16099" y="47149"/>
                      <a:pt x="7144" y="38193"/>
                      <a:pt x="7144" y="27146"/>
                    </a:cubicBezTo>
                    <a:cubicBezTo>
                      <a:pt x="7144" y="16099"/>
                      <a:pt x="16099" y="7144"/>
                      <a:pt x="27146" y="7144"/>
                    </a:cubicBezTo>
                    <a:cubicBezTo>
                      <a:pt x="38193" y="7144"/>
                      <a:pt x="47149" y="16099"/>
                      <a:pt x="47149" y="2714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66" name="Freeform: Shape 56">
                <a:extLst>
                  <a:ext uri="{FF2B5EF4-FFF2-40B4-BE49-F238E27FC236}">
                    <a16:creationId xmlns:a16="http://schemas.microsoft.com/office/drawing/2014/main" xmlns="" id="{4A31D86F-08ED-4A80-82AC-D47E7E0077EC}"/>
                  </a:ext>
                </a:extLst>
              </p:cNvPr>
              <p:cNvSpPr/>
              <p:nvPr/>
            </p:nvSpPr>
            <p:spPr>
              <a:xfrm>
                <a:off x="5555306" y="3741283"/>
                <a:ext cx="95250" cy="95250"/>
              </a:xfrm>
              <a:custGeom>
                <a:avLst/>
                <a:gdLst>
                  <a:gd name="connsiteX0" fmla="*/ 90964 w 95250"/>
                  <a:gd name="connsiteY0" fmla="*/ 49054 h 95250"/>
                  <a:gd name="connsiteX1" fmla="*/ 49054 w 95250"/>
                  <a:gd name="connsiteY1" fmla="*/ 90964 h 95250"/>
                  <a:gd name="connsiteX2" fmla="*/ 7144 w 95250"/>
                  <a:gd name="connsiteY2" fmla="*/ 49054 h 95250"/>
                  <a:gd name="connsiteX3" fmla="*/ 49054 w 95250"/>
                  <a:gd name="connsiteY3" fmla="*/ 7144 h 95250"/>
                  <a:gd name="connsiteX4" fmla="*/ 90964 w 95250"/>
                  <a:gd name="connsiteY4" fmla="*/ 4905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0964" y="49054"/>
                    </a:moveTo>
                    <a:cubicBezTo>
                      <a:pt x="90964" y="72200"/>
                      <a:pt x="72200" y="90964"/>
                      <a:pt x="49054" y="90964"/>
                    </a:cubicBezTo>
                    <a:cubicBezTo>
                      <a:pt x="25907" y="90964"/>
                      <a:pt x="7144" y="72200"/>
                      <a:pt x="7144" y="49054"/>
                    </a:cubicBezTo>
                    <a:cubicBezTo>
                      <a:pt x="7144" y="25907"/>
                      <a:pt x="25907" y="7144"/>
                      <a:pt x="49054" y="7144"/>
                    </a:cubicBezTo>
                    <a:cubicBezTo>
                      <a:pt x="72200" y="7144"/>
                      <a:pt x="90964" y="25907"/>
                      <a:pt x="90964" y="490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67" name="Freeform: Shape 57">
                <a:extLst>
                  <a:ext uri="{FF2B5EF4-FFF2-40B4-BE49-F238E27FC236}">
                    <a16:creationId xmlns:a16="http://schemas.microsoft.com/office/drawing/2014/main" xmlns="" id="{D1893089-04D6-4013-9F90-3E39C0A963DA}"/>
                  </a:ext>
                </a:extLst>
              </p:cNvPr>
              <p:cNvSpPr/>
              <p:nvPr/>
            </p:nvSpPr>
            <p:spPr>
              <a:xfrm>
                <a:off x="5325753" y="3741283"/>
                <a:ext cx="95250" cy="95250"/>
              </a:xfrm>
              <a:custGeom>
                <a:avLst/>
                <a:gdLst>
                  <a:gd name="connsiteX0" fmla="*/ 90964 w 95250"/>
                  <a:gd name="connsiteY0" fmla="*/ 49054 h 95250"/>
                  <a:gd name="connsiteX1" fmla="*/ 49054 w 95250"/>
                  <a:gd name="connsiteY1" fmla="*/ 90964 h 95250"/>
                  <a:gd name="connsiteX2" fmla="*/ 7144 w 95250"/>
                  <a:gd name="connsiteY2" fmla="*/ 49054 h 95250"/>
                  <a:gd name="connsiteX3" fmla="*/ 49054 w 95250"/>
                  <a:gd name="connsiteY3" fmla="*/ 7144 h 95250"/>
                  <a:gd name="connsiteX4" fmla="*/ 90964 w 95250"/>
                  <a:gd name="connsiteY4" fmla="*/ 4905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0964" y="49054"/>
                    </a:moveTo>
                    <a:cubicBezTo>
                      <a:pt x="90964" y="72200"/>
                      <a:pt x="72200" y="90964"/>
                      <a:pt x="49054" y="90964"/>
                    </a:cubicBezTo>
                    <a:cubicBezTo>
                      <a:pt x="25907" y="90964"/>
                      <a:pt x="7144" y="72200"/>
                      <a:pt x="7144" y="49054"/>
                    </a:cubicBezTo>
                    <a:cubicBezTo>
                      <a:pt x="7144" y="25907"/>
                      <a:pt x="25908" y="7144"/>
                      <a:pt x="49054" y="7144"/>
                    </a:cubicBezTo>
                    <a:cubicBezTo>
                      <a:pt x="72200" y="7144"/>
                      <a:pt x="90964" y="25907"/>
                      <a:pt x="90964" y="490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68" name="Freeform: Shape 58">
                <a:extLst>
                  <a:ext uri="{FF2B5EF4-FFF2-40B4-BE49-F238E27FC236}">
                    <a16:creationId xmlns:a16="http://schemas.microsoft.com/office/drawing/2014/main" xmlns="" id="{E71C782E-5774-49DD-AC80-FB596A394230}"/>
                  </a:ext>
                </a:extLst>
              </p:cNvPr>
              <p:cNvSpPr/>
              <p:nvPr/>
            </p:nvSpPr>
            <p:spPr>
              <a:xfrm>
                <a:off x="5624838" y="3847011"/>
                <a:ext cx="76200" cy="76200"/>
              </a:xfrm>
              <a:custGeom>
                <a:avLst/>
                <a:gdLst>
                  <a:gd name="connsiteX0" fmla="*/ 75724 w 76200"/>
                  <a:gd name="connsiteY0" fmla="*/ 41434 h 76200"/>
                  <a:gd name="connsiteX1" fmla="*/ 41434 w 76200"/>
                  <a:gd name="connsiteY1" fmla="*/ 75724 h 76200"/>
                  <a:gd name="connsiteX2" fmla="*/ 7144 w 76200"/>
                  <a:gd name="connsiteY2" fmla="*/ 41434 h 76200"/>
                  <a:gd name="connsiteX3" fmla="*/ 41434 w 76200"/>
                  <a:gd name="connsiteY3" fmla="*/ 7144 h 76200"/>
                  <a:gd name="connsiteX4" fmla="*/ 75724 w 76200"/>
                  <a:gd name="connsiteY4" fmla="*/ 4143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41434"/>
                    </a:moveTo>
                    <a:cubicBezTo>
                      <a:pt x="75724" y="60372"/>
                      <a:pt x="60372" y="75724"/>
                      <a:pt x="41434" y="75724"/>
                    </a:cubicBezTo>
                    <a:cubicBezTo>
                      <a:pt x="22496" y="75724"/>
                      <a:pt x="7144" y="60372"/>
                      <a:pt x="7144" y="41434"/>
                    </a:cubicBezTo>
                    <a:cubicBezTo>
                      <a:pt x="7144" y="22496"/>
                      <a:pt x="22496" y="7144"/>
                      <a:pt x="41434" y="7144"/>
                    </a:cubicBezTo>
                    <a:cubicBezTo>
                      <a:pt x="60372" y="7144"/>
                      <a:pt x="75724" y="22496"/>
                      <a:pt x="75724" y="414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69" name="Freeform: Shape 59">
                <a:extLst>
                  <a:ext uri="{FF2B5EF4-FFF2-40B4-BE49-F238E27FC236}">
                    <a16:creationId xmlns:a16="http://schemas.microsoft.com/office/drawing/2014/main" xmlns="" id="{9FDFE6A6-3EDD-4106-A883-E2ABF86FFD70}"/>
                  </a:ext>
                </a:extLst>
              </p:cNvPr>
              <p:cNvSpPr/>
              <p:nvPr/>
            </p:nvSpPr>
            <p:spPr>
              <a:xfrm>
                <a:off x="5270508" y="3847011"/>
                <a:ext cx="76200" cy="76200"/>
              </a:xfrm>
              <a:custGeom>
                <a:avLst/>
                <a:gdLst>
                  <a:gd name="connsiteX0" fmla="*/ 75724 w 76200"/>
                  <a:gd name="connsiteY0" fmla="*/ 41434 h 76200"/>
                  <a:gd name="connsiteX1" fmla="*/ 41434 w 76200"/>
                  <a:gd name="connsiteY1" fmla="*/ 75724 h 76200"/>
                  <a:gd name="connsiteX2" fmla="*/ 7144 w 76200"/>
                  <a:gd name="connsiteY2" fmla="*/ 41434 h 76200"/>
                  <a:gd name="connsiteX3" fmla="*/ 41434 w 76200"/>
                  <a:gd name="connsiteY3" fmla="*/ 7144 h 76200"/>
                  <a:gd name="connsiteX4" fmla="*/ 75724 w 76200"/>
                  <a:gd name="connsiteY4" fmla="*/ 4143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41434"/>
                    </a:moveTo>
                    <a:cubicBezTo>
                      <a:pt x="75724" y="60372"/>
                      <a:pt x="60372" y="75724"/>
                      <a:pt x="41434" y="75724"/>
                    </a:cubicBezTo>
                    <a:cubicBezTo>
                      <a:pt x="22496" y="75724"/>
                      <a:pt x="7144" y="60372"/>
                      <a:pt x="7144" y="41434"/>
                    </a:cubicBezTo>
                    <a:cubicBezTo>
                      <a:pt x="7144" y="22496"/>
                      <a:pt x="22496" y="7144"/>
                      <a:pt x="41434" y="7144"/>
                    </a:cubicBezTo>
                    <a:cubicBezTo>
                      <a:pt x="60372" y="7144"/>
                      <a:pt x="75724" y="22496"/>
                      <a:pt x="75724" y="414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70" name="Freeform: Shape 60">
                <a:extLst>
                  <a:ext uri="{FF2B5EF4-FFF2-40B4-BE49-F238E27FC236}">
                    <a16:creationId xmlns:a16="http://schemas.microsoft.com/office/drawing/2014/main" xmlns="" id="{A24BCA6A-51DC-4D79-831B-576DD923EDFA}"/>
                  </a:ext>
                </a:extLst>
              </p:cNvPr>
              <p:cNvSpPr/>
              <p:nvPr/>
            </p:nvSpPr>
            <p:spPr>
              <a:xfrm>
                <a:off x="5671511" y="3942261"/>
                <a:ext cx="57150" cy="57150"/>
              </a:xfrm>
              <a:custGeom>
                <a:avLst/>
                <a:gdLst>
                  <a:gd name="connsiteX0" fmla="*/ 58579 w 57150"/>
                  <a:gd name="connsiteY0" fmla="*/ 32861 h 57150"/>
                  <a:gd name="connsiteX1" fmla="*/ 32861 w 57150"/>
                  <a:gd name="connsiteY1" fmla="*/ 58579 h 57150"/>
                  <a:gd name="connsiteX2" fmla="*/ 7144 w 57150"/>
                  <a:gd name="connsiteY2" fmla="*/ 32861 h 57150"/>
                  <a:gd name="connsiteX3" fmla="*/ 32861 w 57150"/>
                  <a:gd name="connsiteY3" fmla="*/ 7144 h 57150"/>
                  <a:gd name="connsiteX4" fmla="*/ 58579 w 57150"/>
                  <a:gd name="connsiteY4" fmla="*/ 3286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579" y="32861"/>
                    </a:moveTo>
                    <a:cubicBezTo>
                      <a:pt x="58579" y="47065"/>
                      <a:pt x="47065" y="58579"/>
                      <a:pt x="32861" y="58579"/>
                    </a:cubicBezTo>
                    <a:cubicBezTo>
                      <a:pt x="18658" y="58579"/>
                      <a:pt x="7144" y="47065"/>
                      <a:pt x="7144" y="32861"/>
                    </a:cubicBezTo>
                    <a:cubicBezTo>
                      <a:pt x="7144" y="18658"/>
                      <a:pt x="18658" y="7144"/>
                      <a:pt x="32861" y="7144"/>
                    </a:cubicBezTo>
                    <a:cubicBezTo>
                      <a:pt x="47065" y="7144"/>
                      <a:pt x="58579" y="18658"/>
                      <a:pt x="58579" y="32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71" name="Freeform: Shape 61">
                <a:extLst>
                  <a:ext uri="{FF2B5EF4-FFF2-40B4-BE49-F238E27FC236}">
                    <a16:creationId xmlns:a16="http://schemas.microsoft.com/office/drawing/2014/main" xmlns="" id="{59289B2A-7BA1-4A57-90A6-220F2304B8FD}"/>
                  </a:ext>
                </a:extLst>
              </p:cNvPr>
              <p:cNvSpPr/>
              <p:nvPr/>
            </p:nvSpPr>
            <p:spPr>
              <a:xfrm>
                <a:off x="5244791" y="3942261"/>
                <a:ext cx="57150" cy="57150"/>
              </a:xfrm>
              <a:custGeom>
                <a:avLst/>
                <a:gdLst>
                  <a:gd name="connsiteX0" fmla="*/ 58579 w 57150"/>
                  <a:gd name="connsiteY0" fmla="*/ 32861 h 57150"/>
                  <a:gd name="connsiteX1" fmla="*/ 32861 w 57150"/>
                  <a:gd name="connsiteY1" fmla="*/ 58579 h 57150"/>
                  <a:gd name="connsiteX2" fmla="*/ 7144 w 57150"/>
                  <a:gd name="connsiteY2" fmla="*/ 32861 h 57150"/>
                  <a:gd name="connsiteX3" fmla="*/ 32861 w 57150"/>
                  <a:gd name="connsiteY3" fmla="*/ 7144 h 57150"/>
                  <a:gd name="connsiteX4" fmla="*/ 58579 w 57150"/>
                  <a:gd name="connsiteY4" fmla="*/ 3286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579" y="32861"/>
                    </a:moveTo>
                    <a:cubicBezTo>
                      <a:pt x="58579" y="47065"/>
                      <a:pt x="47065" y="58579"/>
                      <a:pt x="32861" y="58579"/>
                    </a:cubicBezTo>
                    <a:cubicBezTo>
                      <a:pt x="18658" y="58579"/>
                      <a:pt x="7144" y="47065"/>
                      <a:pt x="7144" y="32861"/>
                    </a:cubicBezTo>
                    <a:cubicBezTo>
                      <a:pt x="7144" y="18658"/>
                      <a:pt x="18658" y="7144"/>
                      <a:pt x="32861" y="7144"/>
                    </a:cubicBezTo>
                    <a:cubicBezTo>
                      <a:pt x="47065" y="7144"/>
                      <a:pt x="58579" y="18658"/>
                      <a:pt x="58579" y="32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72" name="Freeform: Shape 62">
                <a:extLst>
                  <a:ext uri="{FF2B5EF4-FFF2-40B4-BE49-F238E27FC236}">
                    <a16:creationId xmlns:a16="http://schemas.microsoft.com/office/drawing/2014/main" xmlns="" id="{2BAC3BE2-8011-46D6-AB2D-F372405252B7}"/>
                  </a:ext>
                </a:extLst>
              </p:cNvPr>
              <p:cNvSpPr/>
              <p:nvPr/>
            </p:nvSpPr>
            <p:spPr>
              <a:xfrm>
                <a:off x="5690561" y="4026081"/>
                <a:ext cx="47625" cy="47625"/>
              </a:xfrm>
              <a:custGeom>
                <a:avLst/>
                <a:gdLst>
                  <a:gd name="connsiteX0" fmla="*/ 47149 w 47625"/>
                  <a:gd name="connsiteY0" fmla="*/ 27146 h 47625"/>
                  <a:gd name="connsiteX1" fmla="*/ 27146 w 47625"/>
                  <a:gd name="connsiteY1" fmla="*/ 47149 h 47625"/>
                  <a:gd name="connsiteX2" fmla="*/ 7144 w 47625"/>
                  <a:gd name="connsiteY2" fmla="*/ 27146 h 47625"/>
                  <a:gd name="connsiteX3" fmla="*/ 27146 w 47625"/>
                  <a:gd name="connsiteY3" fmla="*/ 7144 h 47625"/>
                  <a:gd name="connsiteX4" fmla="*/ 47149 w 47625"/>
                  <a:gd name="connsiteY4" fmla="*/ 2714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149" y="27146"/>
                    </a:moveTo>
                    <a:cubicBezTo>
                      <a:pt x="47149" y="38193"/>
                      <a:pt x="38193" y="47149"/>
                      <a:pt x="27146" y="47149"/>
                    </a:cubicBezTo>
                    <a:cubicBezTo>
                      <a:pt x="16099" y="47149"/>
                      <a:pt x="7144" y="38193"/>
                      <a:pt x="7144" y="27146"/>
                    </a:cubicBezTo>
                    <a:cubicBezTo>
                      <a:pt x="7144" y="16099"/>
                      <a:pt x="16099" y="7144"/>
                      <a:pt x="27146" y="7144"/>
                    </a:cubicBezTo>
                    <a:cubicBezTo>
                      <a:pt x="38193" y="7144"/>
                      <a:pt x="47149" y="16099"/>
                      <a:pt x="47149" y="2714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73" name="Freeform: Shape 63">
                <a:extLst>
                  <a:ext uri="{FF2B5EF4-FFF2-40B4-BE49-F238E27FC236}">
                    <a16:creationId xmlns:a16="http://schemas.microsoft.com/office/drawing/2014/main" xmlns="" id="{C282D0E7-AEE4-46B9-871A-F2A6F86A4175}"/>
                  </a:ext>
                </a:extLst>
              </p:cNvPr>
              <p:cNvSpPr/>
              <p:nvPr/>
            </p:nvSpPr>
            <p:spPr>
              <a:xfrm>
                <a:off x="5240981" y="4026081"/>
                <a:ext cx="47625" cy="47625"/>
              </a:xfrm>
              <a:custGeom>
                <a:avLst/>
                <a:gdLst>
                  <a:gd name="connsiteX0" fmla="*/ 47149 w 47625"/>
                  <a:gd name="connsiteY0" fmla="*/ 27146 h 47625"/>
                  <a:gd name="connsiteX1" fmla="*/ 27146 w 47625"/>
                  <a:gd name="connsiteY1" fmla="*/ 47149 h 47625"/>
                  <a:gd name="connsiteX2" fmla="*/ 7144 w 47625"/>
                  <a:gd name="connsiteY2" fmla="*/ 27146 h 47625"/>
                  <a:gd name="connsiteX3" fmla="*/ 27146 w 47625"/>
                  <a:gd name="connsiteY3" fmla="*/ 7144 h 47625"/>
                  <a:gd name="connsiteX4" fmla="*/ 47149 w 47625"/>
                  <a:gd name="connsiteY4" fmla="*/ 2714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149" y="27146"/>
                    </a:moveTo>
                    <a:cubicBezTo>
                      <a:pt x="47149" y="38193"/>
                      <a:pt x="38193" y="47149"/>
                      <a:pt x="27146" y="47149"/>
                    </a:cubicBezTo>
                    <a:cubicBezTo>
                      <a:pt x="16099" y="47149"/>
                      <a:pt x="7144" y="38193"/>
                      <a:pt x="7144" y="27146"/>
                    </a:cubicBezTo>
                    <a:cubicBezTo>
                      <a:pt x="7144" y="16099"/>
                      <a:pt x="16099" y="7144"/>
                      <a:pt x="27146" y="7144"/>
                    </a:cubicBezTo>
                    <a:cubicBezTo>
                      <a:pt x="38193" y="7144"/>
                      <a:pt x="47149" y="16099"/>
                      <a:pt x="47149" y="2714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74" name="Freeform: Shape 64">
                <a:extLst>
                  <a:ext uri="{FF2B5EF4-FFF2-40B4-BE49-F238E27FC236}">
                    <a16:creationId xmlns:a16="http://schemas.microsoft.com/office/drawing/2014/main" xmlns="" id="{18AC4BD7-0F7E-4E72-8533-277D1C843496}"/>
                  </a:ext>
                </a:extLst>
              </p:cNvPr>
              <p:cNvSpPr/>
              <p:nvPr/>
            </p:nvSpPr>
            <p:spPr>
              <a:xfrm>
                <a:off x="5296226" y="3327898"/>
                <a:ext cx="381000" cy="19050"/>
              </a:xfrm>
              <a:custGeom>
                <a:avLst/>
                <a:gdLst>
                  <a:gd name="connsiteX0" fmla="*/ 377666 w 381000"/>
                  <a:gd name="connsiteY0" fmla="*/ 18574 h 19050"/>
                  <a:gd name="connsiteX1" fmla="*/ 12859 w 381000"/>
                  <a:gd name="connsiteY1" fmla="*/ 18574 h 19050"/>
                  <a:gd name="connsiteX2" fmla="*/ 7144 w 381000"/>
                  <a:gd name="connsiteY2" fmla="*/ 12859 h 19050"/>
                  <a:gd name="connsiteX3" fmla="*/ 12859 w 381000"/>
                  <a:gd name="connsiteY3" fmla="*/ 7144 h 19050"/>
                  <a:gd name="connsiteX4" fmla="*/ 377666 w 381000"/>
                  <a:gd name="connsiteY4" fmla="*/ 7144 h 19050"/>
                  <a:gd name="connsiteX5" fmla="*/ 383381 w 381000"/>
                  <a:gd name="connsiteY5" fmla="*/ 12859 h 19050"/>
                  <a:gd name="connsiteX6" fmla="*/ 377666 w 381000"/>
                  <a:gd name="connsiteY6" fmla="*/ 185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19050">
                    <a:moveTo>
                      <a:pt x="377666" y="18574"/>
                    </a:moveTo>
                    <a:lnTo>
                      <a:pt x="12859" y="18574"/>
                    </a:lnTo>
                    <a:cubicBezTo>
                      <a:pt x="10001" y="18574"/>
                      <a:pt x="7144" y="15716"/>
                      <a:pt x="7144" y="12859"/>
                    </a:cubicBezTo>
                    <a:cubicBezTo>
                      <a:pt x="7144" y="10001"/>
                      <a:pt x="10001" y="7144"/>
                      <a:pt x="12859" y="7144"/>
                    </a:cubicBezTo>
                    <a:lnTo>
                      <a:pt x="377666" y="7144"/>
                    </a:lnTo>
                    <a:cubicBezTo>
                      <a:pt x="380524" y="7144"/>
                      <a:pt x="383381" y="10001"/>
                      <a:pt x="383381" y="12859"/>
                    </a:cubicBezTo>
                    <a:cubicBezTo>
                      <a:pt x="383381" y="16669"/>
                      <a:pt x="380524" y="18574"/>
                      <a:pt x="377666" y="1857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75" name="Freeform: Shape 65">
                <a:extLst>
                  <a:ext uri="{FF2B5EF4-FFF2-40B4-BE49-F238E27FC236}">
                    <a16:creationId xmlns:a16="http://schemas.microsoft.com/office/drawing/2014/main" xmlns="" id="{8EA0A72F-50EF-41D1-8801-D10C2218757E}"/>
                  </a:ext>
                </a:extLst>
              </p:cNvPr>
              <p:cNvSpPr/>
              <p:nvPr/>
            </p:nvSpPr>
            <p:spPr>
              <a:xfrm>
                <a:off x="5306703" y="3408861"/>
                <a:ext cx="361950" cy="19050"/>
              </a:xfrm>
              <a:custGeom>
                <a:avLst/>
                <a:gdLst>
                  <a:gd name="connsiteX0" fmla="*/ 355759 w 361950"/>
                  <a:gd name="connsiteY0" fmla="*/ 18574 h 19050"/>
                  <a:gd name="connsiteX1" fmla="*/ 12859 w 361950"/>
                  <a:gd name="connsiteY1" fmla="*/ 18574 h 19050"/>
                  <a:gd name="connsiteX2" fmla="*/ 7144 w 361950"/>
                  <a:gd name="connsiteY2" fmla="*/ 12859 h 19050"/>
                  <a:gd name="connsiteX3" fmla="*/ 12859 w 361950"/>
                  <a:gd name="connsiteY3" fmla="*/ 7144 h 19050"/>
                  <a:gd name="connsiteX4" fmla="*/ 355759 w 361950"/>
                  <a:gd name="connsiteY4" fmla="*/ 7144 h 19050"/>
                  <a:gd name="connsiteX5" fmla="*/ 361474 w 361950"/>
                  <a:gd name="connsiteY5" fmla="*/ 12859 h 19050"/>
                  <a:gd name="connsiteX6" fmla="*/ 355759 w 361950"/>
                  <a:gd name="connsiteY6" fmla="*/ 185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950" h="19050">
                    <a:moveTo>
                      <a:pt x="355759" y="18574"/>
                    </a:moveTo>
                    <a:lnTo>
                      <a:pt x="12859" y="18574"/>
                    </a:lnTo>
                    <a:cubicBezTo>
                      <a:pt x="10001" y="18574"/>
                      <a:pt x="7144" y="15716"/>
                      <a:pt x="7144" y="12859"/>
                    </a:cubicBezTo>
                    <a:cubicBezTo>
                      <a:pt x="7144" y="10001"/>
                      <a:pt x="10001" y="7144"/>
                      <a:pt x="12859" y="7144"/>
                    </a:cubicBezTo>
                    <a:lnTo>
                      <a:pt x="355759" y="7144"/>
                    </a:lnTo>
                    <a:cubicBezTo>
                      <a:pt x="358616" y="7144"/>
                      <a:pt x="361474" y="10001"/>
                      <a:pt x="361474" y="12859"/>
                    </a:cubicBezTo>
                    <a:cubicBezTo>
                      <a:pt x="361474" y="15716"/>
                      <a:pt x="358616" y="18574"/>
                      <a:pt x="355759" y="1857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76" name="Freeform: Shape 66">
                <a:extLst>
                  <a:ext uri="{FF2B5EF4-FFF2-40B4-BE49-F238E27FC236}">
                    <a16:creationId xmlns:a16="http://schemas.microsoft.com/office/drawing/2014/main" xmlns="" id="{2D48528B-E97C-43F7-9008-DB01923918CF}"/>
                  </a:ext>
                </a:extLst>
              </p:cNvPr>
              <p:cNvSpPr/>
              <p:nvPr/>
            </p:nvSpPr>
            <p:spPr>
              <a:xfrm>
                <a:off x="5354328" y="3496491"/>
                <a:ext cx="266700" cy="19050"/>
              </a:xfrm>
              <a:custGeom>
                <a:avLst/>
                <a:gdLst>
                  <a:gd name="connsiteX0" fmla="*/ 260509 w 266700"/>
                  <a:gd name="connsiteY0" fmla="*/ 18574 h 19050"/>
                  <a:gd name="connsiteX1" fmla="*/ 12859 w 266700"/>
                  <a:gd name="connsiteY1" fmla="*/ 18574 h 19050"/>
                  <a:gd name="connsiteX2" fmla="*/ 7144 w 266700"/>
                  <a:gd name="connsiteY2" fmla="*/ 12859 h 19050"/>
                  <a:gd name="connsiteX3" fmla="*/ 12859 w 266700"/>
                  <a:gd name="connsiteY3" fmla="*/ 7144 h 19050"/>
                  <a:gd name="connsiteX4" fmla="*/ 261461 w 266700"/>
                  <a:gd name="connsiteY4" fmla="*/ 7144 h 19050"/>
                  <a:gd name="connsiteX5" fmla="*/ 267176 w 266700"/>
                  <a:gd name="connsiteY5" fmla="*/ 12859 h 19050"/>
                  <a:gd name="connsiteX6" fmla="*/ 260509 w 266700"/>
                  <a:gd name="connsiteY6" fmla="*/ 185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19050">
                    <a:moveTo>
                      <a:pt x="260509" y="18574"/>
                    </a:moveTo>
                    <a:lnTo>
                      <a:pt x="12859" y="18574"/>
                    </a:lnTo>
                    <a:cubicBezTo>
                      <a:pt x="10001" y="18574"/>
                      <a:pt x="7144" y="15716"/>
                      <a:pt x="7144" y="12859"/>
                    </a:cubicBezTo>
                    <a:cubicBezTo>
                      <a:pt x="7144" y="10001"/>
                      <a:pt x="10001" y="7144"/>
                      <a:pt x="12859" y="7144"/>
                    </a:cubicBezTo>
                    <a:lnTo>
                      <a:pt x="261461" y="7144"/>
                    </a:lnTo>
                    <a:cubicBezTo>
                      <a:pt x="264319" y="7144"/>
                      <a:pt x="267176" y="10001"/>
                      <a:pt x="267176" y="12859"/>
                    </a:cubicBezTo>
                    <a:cubicBezTo>
                      <a:pt x="266224" y="15716"/>
                      <a:pt x="264319" y="18574"/>
                      <a:pt x="260509" y="1857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77" name="Freeform: Shape 67">
                <a:extLst>
                  <a:ext uri="{FF2B5EF4-FFF2-40B4-BE49-F238E27FC236}">
                    <a16:creationId xmlns:a16="http://schemas.microsoft.com/office/drawing/2014/main" xmlns="" id="{715625BB-AEBF-4046-9884-39F3801A879C}"/>
                  </a:ext>
                </a:extLst>
              </p:cNvPr>
              <p:cNvSpPr/>
              <p:nvPr/>
            </p:nvSpPr>
            <p:spPr>
              <a:xfrm>
                <a:off x="5423861" y="3594598"/>
                <a:ext cx="133350" cy="19050"/>
              </a:xfrm>
              <a:custGeom>
                <a:avLst/>
                <a:gdLst>
                  <a:gd name="connsiteX0" fmla="*/ 122396 w 133350"/>
                  <a:gd name="connsiteY0" fmla="*/ 18574 h 19050"/>
                  <a:gd name="connsiteX1" fmla="*/ 12859 w 133350"/>
                  <a:gd name="connsiteY1" fmla="*/ 18574 h 19050"/>
                  <a:gd name="connsiteX2" fmla="*/ 7144 w 133350"/>
                  <a:gd name="connsiteY2" fmla="*/ 12859 h 19050"/>
                  <a:gd name="connsiteX3" fmla="*/ 12859 w 133350"/>
                  <a:gd name="connsiteY3" fmla="*/ 7144 h 19050"/>
                  <a:gd name="connsiteX4" fmla="*/ 122396 w 133350"/>
                  <a:gd name="connsiteY4" fmla="*/ 7144 h 19050"/>
                  <a:gd name="connsiteX5" fmla="*/ 128111 w 133350"/>
                  <a:gd name="connsiteY5" fmla="*/ 12859 h 19050"/>
                  <a:gd name="connsiteX6" fmla="*/ 122396 w 133350"/>
                  <a:gd name="connsiteY6" fmla="*/ 185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19050">
                    <a:moveTo>
                      <a:pt x="122396" y="18574"/>
                    </a:moveTo>
                    <a:lnTo>
                      <a:pt x="12859" y="18574"/>
                    </a:lnTo>
                    <a:cubicBezTo>
                      <a:pt x="10001" y="18574"/>
                      <a:pt x="7144" y="15716"/>
                      <a:pt x="7144" y="12859"/>
                    </a:cubicBezTo>
                    <a:cubicBezTo>
                      <a:pt x="7144" y="10001"/>
                      <a:pt x="10001" y="7144"/>
                      <a:pt x="12859" y="7144"/>
                    </a:cubicBezTo>
                    <a:lnTo>
                      <a:pt x="122396" y="7144"/>
                    </a:lnTo>
                    <a:cubicBezTo>
                      <a:pt x="125254" y="7144"/>
                      <a:pt x="128111" y="10001"/>
                      <a:pt x="128111" y="12859"/>
                    </a:cubicBezTo>
                    <a:cubicBezTo>
                      <a:pt x="128111" y="15716"/>
                      <a:pt x="125254" y="18574"/>
                      <a:pt x="122396" y="1857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78" name="Freeform: Shape 68">
                <a:extLst>
                  <a:ext uri="{FF2B5EF4-FFF2-40B4-BE49-F238E27FC236}">
                    <a16:creationId xmlns:a16="http://schemas.microsoft.com/office/drawing/2014/main" xmlns="" id="{C6FE9ABB-488C-4555-A8B0-50E0080D3F20}"/>
                  </a:ext>
                </a:extLst>
              </p:cNvPr>
              <p:cNvSpPr/>
              <p:nvPr/>
            </p:nvSpPr>
            <p:spPr>
              <a:xfrm>
                <a:off x="5296226" y="4043226"/>
                <a:ext cx="381000" cy="19050"/>
              </a:xfrm>
              <a:custGeom>
                <a:avLst/>
                <a:gdLst>
                  <a:gd name="connsiteX0" fmla="*/ 377666 w 381000"/>
                  <a:gd name="connsiteY0" fmla="*/ 18574 h 19050"/>
                  <a:gd name="connsiteX1" fmla="*/ 12859 w 381000"/>
                  <a:gd name="connsiteY1" fmla="*/ 18574 h 19050"/>
                  <a:gd name="connsiteX2" fmla="*/ 7144 w 381000"/>
                  <a:gd name="connsiteY2" fmla="*/ 12859 h 19050"/>
                  <a:gd name="connsiteX3" fmla="*/ 12859 w 381000"/>
                  <a:gd name="connsiteY3" fmla="*/ 7144 h 19050"/>
                  <a:gd name="connsiteX4" fmla="*/ 377666 w 381000"/>
                  <a:gd name="connsiteY4" fmla="*/ 7144 h 19050"/>
                  <a:gd name="connsiteX5" fmla="*/ 383381 w 381000"/>
                  <a:gd name="connsiteY5" fmla="*/ 12859 h 19050"/>
                  <a:gd name="connsiteX6" fmla="*/ 377666 w 381000"/>
                  <a:gd name="connsiteY6" fmla="*/ 185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19050">
                    <a:moveTo>
                      <a:pt x="377666" y="18574"/>
                    </a:moveTo>
                    <a:lnTo>
                      <a:pt x="12859" y="18574"/>
                    </a:lnTo>
                    <a:cubicBezTo>
                      <a:pt x="10001" y="18574"/>
                      <a:pt x="7144" y="15716"/>
                      <a:pt x="7144" y="12859"/>
                    </a:cubicBezTo>
                    <a:cubicBezTo>
                      <a:pt x="7144" y="10001"/>
                      <a:pt x="10001" y="7144"/>
                      <a:pt x="12859" y="7144"/>
                    </a:cubicBezTo>
                    <a:lnTo>
                      <a:pt x="377666" y="7144"/>
                    </a:lnTo>
                    <a:cubicBezTo>
                      <a:pt x="380524" y="7144"/>
                      <a:pt x="383381" y="10001"/>
                      <a:pt x="383381" y="12859"/>
                    </a:cubicBezTo>
                    <a:cubicBezTo>
                      <a:pt x="383381" y="16669"/>
                      <a:pt x="380524" y="18574"/>
                      <a:pt x="377666" y="1857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79" name="Freeform: Shape 69">
                <a:extLst>
                  <a:ext uri="{FF2B5EF4-FFF2-40B4-BE49-F238E27FC236}">
                    <a16:creationId xmlns:a16="http://schemas.microsoft.com/office/drawing/2014/main" xmlns="" id="{4DB3EB98-7E47-4193-9B69-BC559F41D3A2}"/>
                  </a:ext>
                </a:extLst>
              </p:cNvPr>
              <p:cNvSpPr/>
              <p:nvPr/>
            </p:nvSpPr>
            <p:spPr>
              <a:xfrm>
                <a:off x="5306703" y="3963216"/>
                <a:ext cx="361950" cy="19050"/>
              </a:xfrm>
              <a:custGeom>
                <a:avLst/>
                <a:gdLst>
                  <a:gd name="connsiteX0" fmla="*/ 355759 w 361950"/>
                  <a:gd name="connsiteY0" fmla="*/ 18574 h 19050"/>
                  <a:gd name="connsiteX1" fmla="*/ 12859 w 361950"/>
                  <a:gd name="connsiteY1" fmla="*/ 18574 h 19050"/>
                  <a:gd name="connsiteX2" fmla="*/ 7144 w 361950"/>
                  <a:gd name="connsiteY2" fmla="*/ 12859 h 19050"/>
                  <a:gd name="connsiteX3" fmla="*/ 12859 w 361950"/>
                  <a:gd name="connsiteY3" fmla="*/ 7144 h 19050"/>
                  <a:gd name="connsiteX4" fmla="*/ 355759 w 361950"/>
                  <a:gd name="connsiteY4" fmla="*/ 7144 h 19050"/>
                  <a:gd name="connsiteX5" fmla="*/ 361474 w 361950"/>
                  <a:gd name="connsiteY5" fmla="*/ 12859 h 19050"/>
                  <a:gd name="connsiteX6" fmla="*/ 355759 w 361950"/>
                  <a:gd name="connsiteY6" fmla="*/ 185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950" h="19050">
                    <a:moveTo>
                      <a:pt x="355759" y="18574"/>
                    </a:moveTo>
                    <a:lnTo>
                      <a:pt x="12859" y="18574"/>
                    </a:lnTo>
                    <a:cubicBezTo>
                      <a:pt x="10001" y="18574"/>
                      <a:pt x="7144" y="15716"/>
                      <a:pt x="7144" y="12859"/>
                    </a:cubicBezTo>
                    <a:cubicBezTo>
                      <a:pt x="7144" y="10001"/>
                      <a:pt x="10001" y="7144"/>
                      <a:pt x="12859" y="7144"/>
                    </a:cubicBezTo>
                    <a:lnTo>
                      <a:pt x="355759" y="7144"/>
                    </a:lnTo>
                    <a:cubicBezTo>
                      <a:pt x="358616" y="7144"/>
                      <a:pt x="361474" y="10001"/>
                      <a:pt x="361474" y="12859"/>
                    </a:cubicBezTo>
                    <a:cubicBezTo>
                      <a:pt x="361474" y="16669"/>
                      <a:pt x="358616" y="18574"/>
                      <a:pt x="355759" y="1857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80" name="Freeform: Shape 70">
                <a:extLst>
                  <a:ext uri="{FF2B5EF4-FFF2-40B4-BE49-F238E27FC236}">
                    <a16:creationId xmlns:a16="http://schemas.microsoft.com/office/drawing/2014/main" xmlns="" id="{3CBB25D0-059A-4E80-8C1E-E92979CED944}"/>
                  </a:ext>
                </a:extLst>
              </p:cNvPr>
              <p:cNvSpPr/>
              <p:nvPr/>
            </p:nvSpPr>
            <p:spPr>
              <a:xfrm>
                <a:off x="5354328" y="3875586"/>
                <a:ext cx="266700" cy="19050"/>
              </a:xfrm>
              <a:custGeom>
                <a:avLst/>
                <a:gdLst>
                  <a:gd name="connsiteX0" fmla="*/ 260509 w 266700"/>
                  <a:gd name="connsiteY0" fmla="*/ 18574 h 19050"/>
                  <a:gd name="connsiteX1" fmla="*/ 12859 w 266700"/>
                  <a:gd name="connsiteY1" fmla="*/ 18574 h 19050"/>
                  <a:gd name="connsiteX2" fmla="*/ 7144 w 266700"/>
                  <a:gd name="connsiteY2" fmla="*/ 12859 h 19050"/>
                  <a:gd name="connsiteX3" fmla="*/ 12859 w 266700"/>
                  <a:gd name="connsiteY3" fmla="*/ 7144 h 19050"/>
                  <a:gd name="connsiteX4" fmla="*/ 261461 w 266700"/>
                  <a:gd name="connsiteY4" fmla="*/ 7144 h 19050"/>
                  <a:gd name="connsiteX5" fmla="*/ 267176 w 266700"/>
                  <a:gd name="connsiteY5" fmla="*/ 12859 h 19050"/>
                  <a:gd name="connsiteX6" fmla="*/ 260509 w 266700"/>
                  <a:gd name="connsiteY6" fmla="*/ 185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19050">
                    <a:moveTo>
                      <a:pt x="260509" y="18574"/>
                    </a:moveTo>
                    <a:lnTo>
                      <a:pt x="12859" y="18574"/>
                    </a:lnTo>
                    <a:cubicBezTo>
                      <a:pt x="10001" y="18574"/>
                      <a:pt x="7144" y="15716"/>
                      <a:pt x="7144" y="12859"/>
                    </a:cubicBezTo>
                    <a:cubicBezTo>
                      <a:pt x="7144" y="10001"/>
                      <a:pt x="10001" y="7144"/>
                      <a:pt x="12859" y="7144"/>
                    </a:cubicBezTo>
                    <a:lnTo>
                      <a:pt x="261461" y="7144"/>
                    </a:lnTo>
                    <a:cubicBezTo>
                      <a:pt x="264319" y="7144"/>
                      <a:pt x="267176" y="10001"/>
                      <a:pt x="267176" y="12859"/>
                    </a:cubicBezTo>
                    <a:cubicBezTo>
                      <a:pt x="266224" y="16669"/>
                      <a:pt x="264319" y="18574"/>
                      <a:pt x="260509" y="1857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81" name="Freeform: Shape 71">
                <a:extLst>
                  <a:ext uri="{FF2B5EF4-FFF2-40B4-BE49-F238E27FC236}">
                    <a16:creationId xmlns:a16="http://schemas.microsoft.com/office/drawing/2014/main" xmlns="" id="{F1C465EF-DB28-4B44-80E4-775B2683BCEB}"/>
                  </a:ext>
                </a:extLst>
              </p:cNvPr>
              <p:cNvSpPr/>
              <p:nvPr/>
            </p:nvSpPr>
            <p:spPr>
              <a:xfrm>
                <a:off x="5423861" y="3777478"/>
                <a:ext cx="133350" cy="19050"/>
              </a:xfrm>
              <a:custGeom>
                <a:avLst/>
                <a:gdLst>
                  <a:gd name="connsiteX0" fmla="*/ 122396 w 133350"/>
                  <a:gd name="connsiteY0" fmla="*/ 18574 h 19050"/>
                  <a:gd name="connsiteX1" fmla="*/ 12859 w 133350"/>
                  <a:gd name="connsiteY1" fmla="*/ 18574 h 19050"/>
                  <a:gd name="connsiteX2" fmla="*/ 7144 w 133350"/>
                  <a:gd name="connsiteY2" fmla="*/ 12859 h 19050"/>
                  <a:gd name="connsiteX3" fmla="*/ 12859 w 133350"/>
                  <a:gd name="connsiteY3" fmla="*/ 7144 h 19050"/>
                  <a:gd name="connsiteX4" fmla="*/ 122396 w 133350"/>
                  <a:gd name="connsiteY4" fmla="*/ 7144 h 19050"/>
                  <a:gd name="connsiteX5" fmla="*/ 128111 w 133350"/>
                  <a:gd name="connsiteY5" fmla="*/ 12859 h 19050"/>
                  <a:gd name="connsiteX6" fmla="*/ 122396 w 133350"/>
                  <a:gd name="connsiteY6" fmla="*/ 185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19050">
                    <a:moveTo>
                      <a:pt x="122396" y="18574"/>
                    </a:moveTo>
                    <a:lnTo>
                      <a:pt x="12859" y="18574"/>
                    </a:lnTo>
                    <a:cubicBezTo>
                      <a:pt x="10001" y="18574"/>
                      <a:pt x="7144" y="15716"/>
                      <a:pt x="7144" y="12859"/>
                    </a:cubicBezTo>
                    <a:cubicBezTo>
                      <a:pt x="7144" y="10001"/>
                      <a:pt x="10001" y="7144"/>
                      <a:pt x="12859" y="7144"/>
                    </a:cubicBezTo>
                    <a:lnTo>
                      <a:pt x="122396" y="7144"/>
                    </a:lnTo>
                    <a:cubicBezTo>
                      <a:pt x="125254" y="7144"/>
                      <a:pt x="128111" y="10001"/>
                      <a:pt x="128111" y="12859"/>
                    </a:cubicBezTo>
                    <a:cubicBezTo>
                      <a:pt x="127159" y="15716"/>
                      <a:pt x="125254" y="18574"/>
                      <a:pt x="122396" y="1857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82" name="Freeform: Shape 72">
                <a:extLst>
                  <a:ext uri="{FF2B5EF4-FFF2-40B4-BE49-F238E27FC236}">
                    <a16:creationId xmlns:a16="http://schemas.microsoft.com/office/drawing/2014/main" xmlns="" id="{7AB69308-8D18-4A94-9097-05BF23D0E19B}"/>
                  </a:ext>
                </a:extLst>
              </p:cNvPr>
              <p:cNvSpPr/>
              <p:nvPr/>
            </p:nvSpPr>
            <p:spPr>
              <a:xfrm>
                <a:off x="5157161" y="3819388"/>
                <a:ext cx="28575" cy="38100"/>
              </a:xfrm>
              <a:custGeom>
                <a:avLst/>
                <a:gdLst>
                  <a:gd name="connsiteX0" fmla="*/ 7144 w 28575"/>
                  <a:gd name="connsiteY0" fmla="*/ 30956 h 38100"/>
                  <a:gd name="connsiteX1" fmla="*/ 24289 w 28575"/>
                  <a:gd name="connsiteY1" fmla="*/ 30956 h 38100"/>
                  <a:gd name="connsiteX2" fmla="*/ 15716 w 28575"/>
                  <a:gd name="connsiteY2" fmla="*/ 7144 h 38100"/>
                </a:gdLst>
                <a:ahLst/>
                <a:cxnLst>
                  <a:cxn ang="0">
                    <a:pos x="connsiteX0" y="connsiteY0"/>
                  </a:cxn>
                  <a:cxn ang="0">
                    <a:pos x="connsiteX1" y="connsiteY1"/>
                  </a:cxn>
                  <a:cxn ang="0">
                    <a:pos x="connsiteX2" y="connsiteY2"/>
                  </a:cxn>
                </a:cxnLst>
                <a:rect l="l" t="t" r="r" b="b"/>
                <a:pathLst>
                  <a:path w="28575" h="38100">
                    <a:moveTo>
                      <a:pt x="7144" y="30956"/>
                    </a:moveTo>
                    <a:lnTo>
                      <a:pt x="24289" y="30956"/>
                    </a:lnTo>
                    <a:lnTo>
                      <a:pt x="15716" y="714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83" name="Freeform: Shape 73">
                <a:extLst>
                  <a:ext uri="{FF2B5EF4-FFF2-40B4-BE49-F238E27FC236}">
                    <a16:creationId xmlns:a16="http://schemas.microsoft.com/office/drawing/2014/main" xmlns="" id="{3855B4B2-1123-4FB9-865B-63E2178062F1}"/>
                  </a:ext>
                </a:extLst>
              </p:cNvPr>
              <p:cNvSpPr/>
              <p:nvPr/>
            </p:nvSpPr>
            <p:spPr>
              <a:xfrm>
                <a:off x="5095248" y="3770811"/>
                <a:ext cx="152400" cy="152400"/>
              </a:xfrm>
              <a:custGeom>
                <a:avLst/>
                <a:gdLst>
                  <a:gd name="connsiteX0" fmla="*/ 78581 w 152400"/>
                  <a:gd name="connsiteY0" fmla="*/ 7144 h 152400"/>
                  <a:gd name="connsiteX1" fmla="*/ 7144 w 152400"/>
                  <a:gd name="connsiteY1" fmla="*/ 78581 h 152400"/>
                  <a:gd name="connsiteX2" fmla="*/ 78581 w 152400"/>
                  <a:gd name="connsiteY2" fmla="*/ 150019 h 152400"/>
                  <a:gd name="connsiteX3" fmla="*/ 150019 w 152400"/>
                  <a:gd name="connsiteY3" fmla="*/ 78581 h 152400"/>
                  <a:gd name="connsiteX4" fmla="*/ 78581 w 152400"/>
                  <a:gd name="connsiteY4" fmla="*/ 7144 h 152400"/>
                  <a:gd name="connsiteX5" fmla="*/ 95726 w 152400"/>
                  <a:gd name="connsiteY5" fmla="*/ 104299 h 152400"/>
                  <a:gd name="connsiteX6" fmla="*/ 90011 w 152400"/>
                  <a:gd name="connsiteY6" fmla="*/ 90011 h 152400"/>
                  <a:gd name="connsiteX7" fmla="*/ 65246 w 152400"/>
                  <a:gd name="connsiteY7" fmla="*/ 90011 h 152400"/>
                  <a:gd name="connsiteX8" fmla="*/ 60484 w 152400"/>
                  <a:gd name="connsiteY8" fmla="*/ 104299 h 152400"/>
                  <a:gd name="connsiteX9" fmla="*/ 46196 w 152400"/>
                  <a:gd name="connsiteY9" fmla="*/ 104299 h 152400"/>
                  <a:gd name="connsiteX10" fmla="*/ 70961 w 152400"/>
                  <a:gd name="connsiteY10" fmla="*/ 41434 h 152400"/>
                  <a:gd name="connsiteX11" fmla="*/ 84296 w 152400"/>
                  <a:gd name="connsiteY11" fmla="*/ 41434 h 152400"/>
                  <a:gd name="connsiteX12" fmla="*/ 109061 w 152400"/>
                  <a:gd name="connsiteY12" fmla="*/ 104299 h 152400"/>
                  <a:gd name="connsiteX13" fmla="*/ 95726 w 152400"/>
                  <a:gd name="connsiteY13" fmla="*/ 10429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52400">
                    <a:moveTo>
                      <a:pt x="78581" y="7144"/>
                    </a:moveTo>
                    <a:cubicBezTo>
                      <a:pt x="39529" y="7144"/>
                      <a:pt x="7144" y="38576"/>
                      <a:pt x="7144" y="78581"/>
                    </a:cubicBezTo>
                    <a:cubicBezTo>
                      <a:pt x="7144" y="117634"/>
                      <a:pt x="38576" y="150019"/>
                      <a:pt x="78581" y="150019"/>
                    </a:cubicBezTo>
                    <a:cubicBezTo>
                      <a:pt x="118586" y="150019"/>
                      <a:pt x="150019" y="118586"/>
                      <a:pt x="150019" y="78581"/>
                    </a:cubicBezTo>
                    <a:cubicBezTo>
                      <a:pt x="149066" y="38576"/>
                      <a:pt x="117634" y="7144"/>
                      <a:pt x="78581" y="7144"/>
                    </a:cubicBezTo>
                    <a:close/>
                    <a:moveTo>
                      <a:pt x="95726" y="104299"/>
                    </a:moveTo>
                    <a:lnTo>
                      <a:pt x="90011" y="90011"/>
                    </a:lnTo>
                    <a:lnTo>
                      <a:pt x="65246" y="90011"/>
                    </a:lnTo>
                    <a:lnTo>
                      <a:pt x="60484" y="104299"/>
                    </a:lnTo>
                    <a:lnTo>
                      <a:pt x="46196" y="104299"/>
                    </a:lnTo>
                    <a:lnTo>
                      <a:pt x="70961" y="41434"/>
                    </a:lnTo>
                    <a:lnTo>
                      <a:pt x="84296" y="41434"/>
                    </a:lnTo>
                    <a:lnTo>
                      <a:pt x="109061" y="104299"/>
                    </a:lnTo>
                    <a:lnTo>
                      <a:pt x="95726" y="10429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84" name="Freeform: Shape 74">
                <a:extLst>
                  <a:ext uri="{FF2B5EF4-FFF2-40B4-BE49-F238E27FC236}">
                    <a16:creationId xmlns:a16="http://schemas.microsoft.com/office/drawing/2014/main" xmlns="" id="{8976F791-6163-4240-8A01-85A671895C3A}"/>
                  </a:ext>
                </a:extLst>
              </p:cNvPr>
              <p:cNvSpPr/>
              <p:nvPr/>
            </p:nvSpPr>
            <p:spPr>
              <a:xfrm>
                <a:off x="5781048" y="3368856"/>
                <a:ext cx="152400" cy="152400"/>
              </a:xfrm>
              <a:custGeom>
                <a:avLst/>
                <a:gdLst>
                  <a:gd name="connsiteX0" fmla="*/ 78581 w 152400"/>
                  <a:gd name="connsiteY0" fmla="*/ 7144 h 152400"/>
                  <a:gd name="connsiteX1" fmla="*/ 7144 w 152400"/>
                  <a:gd name="connsiteY1" fmla="*/ 78581 h 152400"/>
                  <a:gd name="connsiteX2" fmla="*/ 78581 w 152400"/>
                  <a:gd name="connsiteY2" fmla="*/ 150019 h 152400"/>
                  <a:gd name="connsiteX3" fmla="*/ 150019 w 152400"/>
                  <a:gd name="connsiteY3" fmla="*/ 78581 h 152400"/>
                  <a:gd name="connsiteX4" fmla="*/ 78581 w 152400"/>
                  <a:gd name="connsiteY4" fmla="*/ 7144 h 152400"/>
                  <a:gd name="connsiteX5" fmla="*/ 96679 w 152400"/>
                  <a:gd name="connsiteY5" fmla="*/ 104299 h 152400"/>
                  <a:gd name="connsiteX6" fmla="*/ 80486 w 152400"/>
                  <a:gd name="connsiteY6" fmla="*/ 109061 h 152400"/>
                  <a:gd name="connsiteX7" fmla="*/ 59531 w 152400"/>
                  <a:gd name="connsiteY7" fmla="*/ 100489 h 152400"/>
                  <a:gd name="connsiteX8" fmla="*/ 51911 w 152400"/>
                  <a:gd name="connsiteY8" fmla="*/ 76676 h 152400"/>
                  <a:gd name="connsiteX9" fmla="*/ 59531 w 152400"/>
                  <a:gd name="connsiteY9" fmla="*/ 51911 h 152400"/>
                  <a:gd name="connsiteX10" fmla="*/ 80486 w 152400"/>
                  <a:gd name="connsiteY10" fmla="*/ 43339 h 152400"/>
                  <a:gd name="connsiteX11" fmla="*/ 99536 w 152400"/>
                  <a:gd name="connsiteY11" fmla="*/ 50006 h 152400"/>
                  <a:gd name="connsiteX12" fmla="*/ 106204 w 152400"/>
                  <a:gd name="connsiteY12" fmla="*/ 61436 h 152400"/>
                  <a:gd name="connsiteX13" fmla="*/ 92869 w 152400"/>
                  <a:gd name="connsiteY13" fmla="*/ 66199 h 152400"/>
                  <a:gd name="connsiteX14" fmla="*/ 88106 w 152400"/>
                  <a:gd name="connsiteY14" fmla="*/ 58579 h 152400"/>
                  <a:gd name="connsiteX15" fmla="*/ 79534 w 152400"/>
                  <a:gd name="connsiteY15" fmla="*/ 55721 h 152400"/>
                  <a:gd name="connsiteX16" fmla="*/ 68104 w 152400"/>
                  <a:gd name="connsiteY16" fmla="*/ 60484 h 152400"/>
                  <a:gd name="connsiteX17" fmla="*/ 64294 w 152400"/>
                  <a:gd name="connsiteY17" fmla="*/ 76676 h 152400"/>
                  <a:gd name="connsiteX18" fmla="*/ 68104 w 152400"/>
                  <a:gd name="connsiteY18" fmla="*/ 93821 h 152400"/>
                  <a:gd name="connsiteX19" fmla="*/ 79534 w 152400"/>
                  <a:gd name="connsiteY19" fmla="*/ 98584 h 152400"/>
                  <a:gd name="connsiteX20" fmla="*/ 88106 w 152400"/>
                  <a:gd name="connsiteY20" fmla="*/ 95726 h 152400"/>
                  <a:gd name="connsiteX21" fmla="*/ 92869 w 152400"/>
                  <a:gd name="connsiteY21" fmla="*/ 85249 h 152400"/>
                  <a:gd name="connsiteX22" fmla="*/ 105251 w 152400"/>
                  <a:gd name="connsiteY22" fmla="*/ 89059 h 152400"/>
                  <a:gd name="connsiteX23" fmla="*/ 96679 w 152400"/>
                  <a:gd name="connsiteY23" fmla="*/ 10429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0" h="152400">
                    <a:moveTo>
                      <a:pt x="78581" y="7144"/>
                    </a:moveTo>
                    <a:cubicBezTo>
                      <a:pt x="39529" y="7144"/>
                      <a:pt x="7144" y="38576"/>
                      <a:pt x="7144" y="78581"/>
                    </a:cubicBezTo>
                    <a:cubicBezTo>
                      <a:pt x="7144" y="117634"/>
                      <a:pt x="38576" y="150019"/>
                      <a:pt x="78581" y="150019"/>
                    </a:cubicBezTo>
                    <a:cubicBezTo>
                      <a:pt x="117634" y="150019"/>
                      <a:pt x="150019" y="118586"/>
                      <a:pt x="150019" y="78581"/>
                    </a:cubicBezTo>
                    <a:cubicBezTo>
                      <a:pt x="150019" y="38576"/>
                      <a:pt x="118586" y="7144"/>
                      <a:pt x="78581" y="7144"/>
                    </a:cubicBezTo>
                    <a:close/>
                    <a:moveTo>
                      <a:pt x="96679" y="104299"/>
                    </a:moveTo>
                    <a:cubicBezTo>
                      <a:pt x="91916" y="107156"/>
                      <a:pt x="87154" y="109061"/>
                      <a:pt x="80486" y="109061"/>
                    </a:cubicBezTo>
                    <a:cubicBezTo>
                      <a:pt x="71914" y="109061"/>
                      <a:pt x="65246" y="106204"/>
                      <a:pt x="59531" y="100489"/>
                    </a:cubicBezTo>
                    <a:cubicBezTo>
                      <a:pt x="53816" y="94774"/>
                      <a:pt x="51911" y="87154"/>
                      <a:pt x="51911" y="76676"/>
                    </a:cubicBezTo>
                    <a:cubicBezTo>
                      <a:pt x="51911" y="66199"/>
                      <a:pt x="54769" y="58579"/>
                      <a:pt x="59531" y="51911"/>
                    </a:cubicBezTo>
                    <a:cubicBezTo>
                      <a:pt x="65246" y="46196"/>
                      <a:pt x="71914" y="43339"/>
                      <a:pt x="80486" y="43339"/>
                    </a:cubicBezTo>
                    <a:cubicBezTo>
                      <a:pt x="88106" y="43339"/>
                      <a:pt x="94774" y="45244"/>
                      <a:pt x="99536" y="50006"/>
                    </a:cubicBezTo>
                    <a:cubicBezTo>
                      <a:pt x="102394" y="52864"/>
                      <a:pt x="104299" y="56674"/>
                      <a:pt x="106204" y="61436"/>
                    </a:cubicBezTo>
                    <a:lnTo>
                      <a:pt x="92869" y="66199"/>
                    </a:lnTo>
                    <a:cubicBezTo>
                      <a:pt x="91916" y="63341"/>
                      <a:pt x="90964" y="60484"/>
                      <a:pt x="88106" y="58579"/>
                    </a:cubicBezTo>
                    <a:cubicBezTo>
                      <a:pt x="85249" y="56674"/>
                      <a:pt x="83344" y="55721"/>
                      <a:pt x="79534" y="55721"/>
                    </a:cubicBezTo>
                    <a:cubicBezTo>
                      <a:pt x="74771" y="55721"/>
                      <a:pt x="70961" y="57626"/>
                      <a:pt x="68104" y="60484"/>
                    </a:cubicBezTo>
                    <a:cubicBezTo>
                      <a:pt x="66199" y="63341"/>
                      <a:pt x="64294" y="69056"/>
                      <a:pt x="64294" y="76676"/>
                    </a:cubicBezTo>
                    <a:cubicBezTo>
                      <a:pt x="64294" y="84296"/>
                      <a:pt x="65246" y="90011"/>
                      <a:pt x="68104" y="93821"/>
                    </a:cubicBezTo>
                    <a:cubicBezTo>
                      <a:pt x="70961" y="97631"/>
                      <a:pt x="74771" y="98584"/>
                      <a:pt x="79534" y="98584"/>
                    </a:cubicBezTo>
                    <a:cubicBezTo>
                      <a:pt x="83344" y="98584"/>
                      <a:pt x="86201" y="97631"/>
                      <a:pt x="88106" y="95726"/>
                    </a:cubicBezTo>
                    <a:cubicBezTo>
                      <a:pt x="90964" y="93821"/>
                      <a:pt x="91916" y="90011"/>
                      <a:pt x="92869" y="85249"/>
                    </a:cubicBezTo>
                    <a:lnTo>
                      <a:pt x="105251" y="89059"/>
                    </a:lnTo>
                    <a:cubicBezTo>
                      <a:pt x="104299" y="95726"/>
                      <a:pt x="100489" y="100489"/>
                      <a:pt x="96679" y="10429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85" name="Freeform: Shape 75">
                <a:extLst>
                  <a:ext uri="{FF2B5EF4-FFF2-40B4-BE49-F238E27FC236}">
                    <a16:creationId xmlns:a16="http://schemas.microsoft.com/office/drawing/2014/main" xmlns="" id="{742B95E6-D5D5-4158-8151-59B32057E11C}"/>
                  </a:ext>
                </a:extLst>
              </p:cNvPr>
              <p:cNvSpPr/>
              <p:nvPr/>
            </p:nvSpPr>
            <p:spPr>
              <a:xfrm>
                <a:off x="5332421" y="3171688"/>
                <a:ext cx="152400" cy="152400"/>
              </a:xfrm>
              <a:custGeom>
                <a:avLst/>
                <a:gdLst>
                  <a:gd name="connsiteX0" fmla="*/ 78581 w 152400"/>
                  <a:gd name="connsiteY0" fmla="*/ 7144 h 152400"/>
                  <a:gd name="connsiteX1" fmla="*/ 7144 w 152400"/>
                  <a:gd name="connsiteY1" fmla="*/ 78581 h 152400"/>
                  <a:gd name="connsiteX2" fmla="*/ 78581 w 152400"/>
                  <a:gd name="connsiteY2" fmla="*/ 150019 h 152400"/>
                  <a:gd name="connsiteX3" fmla="*/ 150019 w 152400"/>
                  <a:gd name="connsiteY3" fmla="*/ 78581 h 152400"/>
                  <a:gd name="connsiteX4" fmla="*/ 78581 w 152400"/>
                  <a:gd name="connsiteY4" fmla="*/ 7144 h 152400"/>
                  <a:gd name="connsiteX5" fmla="*/ 104299 w 152400"/>
                  <a:gd name="connsiteY5" fmla="*/ 55721 h 152400"/>
                  <a:gd name="connsiteX6" fmla="*/ 86201 w 152400"/>
                  <a:gd name="connsiteY6" fmla="*/ 55721 h 152400"/>
                  <a:gd name="connsiteX7" fmla="*/ 86201 w 152400"/>
                  <a:gd name="connsiteY7" fmla="*/ 108109 h 152400"/>
                  <a:gd name="connsiteX8" fmla="*/ 73819 w 152400"/>
                  <a:gd name="connsiteY8" fmla="*/ 108109 h 152400"/>
                  <a:gd name="connsiteX9" fmla="*/ 73819 w 152400"/>
                  <a:gd name="connsiteY9" fmla="*/ 55721 h 152400"/>
                  <a:gd name="connsiteX10" fmla="*/ 54769 w 152400"/>
                  <a:gd name="connsiteY10" fmla="*/ 55721 h 152400"/>
                  <a:gd name="connsiteX11" fmla="*/ 54769 w 152400"/>
                  <a:gd name="connsiteY11" fmla="*/ 45244 h 152400"/>
                  <a:gd name="connsiteX12" fmla="*/ 104299 w 152400"/>
                  <a:gd name="connsiteY12" fmla="*/ 45244 h 152400"/>
                  <a:gd name="connsiteX13" fmla="*/ 104299 w 152400"/>
                  <a:gd name="connsiteY13" fmla="*/ 5572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52400">
                    <a:moveTo>
                      <a:pt x="78581" y="7144"/>
                    </a:moveTo>
                    <a:cubicBezTo>
                      <a:pt x="39529" y="7144"/>
                      <a:pt x="7144" y="38576"/>
                      <a:pt x="7144" y="78581"/>
                    </a:cubicBezTo>
                    <a:cubicBezTo>
                      <a:pt x="7144" y="117634"/>
                      <a:pt x="38576" y="150019"/>
                      <a:pt x="78581" y="150019"/>
                    </a:cubicBezTo>
                    <a:cubicBezTo>
                      <a:pt x="118586" y="150019"/>
                      <a:pt x="150019" y="118586"/>
                      <a:pt x="150019" y="78581"/>
                    </a:cubicBezTo>
                    <a:cubicBezTo>
                      <a:pt x="150019" y="38576"/>
                      <a:pt x="117634" y="7144"/>
                      <a:pt x="78581" y="7144"/>
                    </a:cubicBezTo>
                    <a:close/>
                    <a:moveTo>
                      <a:pt x="104299" y="55721"/>
                    </a:moveTo>
                    <a:lnTo>
                      <a:pt x="86201" y="55721"/>
                    </a:lnTo>
                    <a:lnTo>
                      <a:pt x="86201" y="108109"/>
                    </a:lnTo>
                    <a:lnTo>
                      <a:pt x="73819" y="108109"/>
                    </a:lnTo>
                    <a:lnTo>
                      <a:pt x="73819" y="55721"/>
                    </a:lnTo>
                    <a:lnTo>
                      <a:pt x="54769" y="55721"/>
                    </a:lnTo>
                    <a:lnTo>
                      <a:pt x="54769" y="45244"/>
                    </a:lnTo>
                    <a:lnTo>
                      <a:pt x="104299" y="45244"/>
                    </a:lnTo>
                    <a:lnTo>
                      <a:pt x="104299" y="557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86" name="Freeform: Shape 76">
                <a:extLst>
                  <a:ext uri="{FF2B5EF4-FFF2-40B4-BE49-F238E27FC236}">
                    <a16:creationId xmlns:a16="http://schemas.microsoft.com/office/drawing/2014/main" xmlns="" id="{8A8C581D-B050-44DB-9C48-CE8FAF539A14}"/>
                  </a:ext>
                </a:extLst>
              </p:cNvPr>
              <p:cNvSpPr/>
              <p:nvPr/>
            </p:nvSpPr>
            <p:spPr>
              <a:xfrm>
                <a:off x="5543876" y="4073706"/>
                <a:ext cx="152400" cy="152400"/>
              </a:xfrm>
              <a:custGeom>
                <a:avLst/>
                <a:gdLst>
                  <a:gd name="connsiteX0" fmla="*/ 78581 w 152400"/>
                  <a:gd name="connsiteY0" fmla="*/ 7144 h 152400"/>
                  <a:gd name="connsiteX1" fmla="*/ 7144 w 152400"/>
                  <a:gd name="connsiteY1" fmla="*/ 78581 h 152400"/>
                  <a:gd name="connsiteX2" fmla="*/ 78581 w 152400"/>
                  <a:gd name="connsiteY2" fmla="*/ 150019 h 152400"/>
                  <a:gd name="connsiteX3" fmla="*/ 150019 w 152400"/>
                  <a:gd name="connsiteY3" fmla="*/ 78581 h 152400"/>
                  <a:gd name="connsiteX4" fmla="*/ 78581 w 152400"/>
                  <a:gd name="connsiteY4" fmla="*/ 7144 h 152400"/>
                  <a:gd name="connsiteX5" fmla="*/ 109061 w 152400"/>
                  <a:gd name="connsiteY5" fmla="*/ 99536 h 152400"/>
                  <a:gd name="connsiteX6" fmla="*/ 97631 w 152400"/>
                  <a:gd name="connsiteY6" fmla="*/ 106204 h 152400"/>
                  <a:gd name="connsiteX7" fmla="*/ 82391 w 152400"/>
                  <a:gd name="connsiteY7" fmla="*/ 109061 h 152400"/>
                  <a:gd name="connsiteX8" fmla="*/ 65246 w 152400"/>
                  <a:gd name="connsiteY8" fmla="*/ 105251 h 152400"/>
                  <a:gd name="connsiteX9" fmla="*/ 53816 w 152400"/>
                  <a:gd name="connsiteY9" fmla="*/ 93821 h 152400"/>
                  <a:gd name="connsiteX10" fmla="*/ 50006 w 152400"/>
                  <a:gd name="connsiteY10" fmla="*/ 76676 h 152400"/>
                  <a:gd name="connsiteX11" fmla="*/ 53816 w 152400"/>
                  <a:gd name="connsiteY11" fmla="*/ 59531 h 152400"/>
                  <a:gd name="connsiteX12" fmla="*/ 66199 w 152400"/>
                  <a:gd name="connsiteY12" fmla="*/ 48101 h 152400"/>
                  <a:gd name="connsiteX13" fmla="*/ 81439 w 152400"/>
                  <a:gd name="connsiteY13" fmla="*/ 45244 h 152400"/>
                  <a:gd name="connsiteX14" fmla="*/ 99536 w 152400"/>
                  <a:gd name="connsiteY14" fmla="*/ 50006 h 152400"/>
                  <a:gd name="connsiteX15" fmla="*/ 108109 w 152400"/>
                  <a:gd name="connsiteY15" fmla="*/ 63341 h 152400"/>
                  <a:gd name="connsiteX16" fmla="*/ 95726 w 152400"/>
                  <a:gd name="connsiteY16" fmla="*/ 65246 h 152400"/>
                  <a:gd name="connsiteX17" fmla="*/ 90964 w 152400"/>
                  <a:gd name="connsiteY17" fmla="*/ 57626 h 152400"/>
                  <a:gd name="connsiteX18" fmla="*/ 81439 w 152400"/>
                  <a:gd name="connsiteY18" fmla="*/ 54769 h 152400"/>
                  <a:gd name="connsiteX19" fmla="*/ 68104 w 152400"/>
                  <a:gd name="connsiteY19" fmla="*/ 60484 h 152400"/>
                  <a:gd name="connsiteX20" fmla="*/ 63341 w 152400"/>
                  <a:gd name="connsiteY20" fmla="*/ 75724 h 152400"/>
                  <a:gd name="connsiteX21" fmla="*/ 68104 w 152400"/>
                  <a:gd name="connsiteY21" fmla="*/ 92869 h 152400"/>
                  <a:gd name="connsiteX22" fmla="*/ 81439 w 152400"/>
                  <a:gd name="connsiteY22" fmla="*/ 98584 h 152400"/>
                  <a:gd name="connsiteX23" fmla="*/ 89059 w 152400"/>
                  <a:gd name="connsiteY23" fmla="*/ 96679 h 152400"/>
                  <a:gd name="connsiteX24" fmla="*/ 95726 w 152400"/>
                  <a:gd name="connsiteY24" fmla="*/ 92869 h 152400"/>
                  <a:gd name="connsiteX25" fmla="*/ 95726 w 152400"/>
                  <a:gd name="connsiteY25" fmla="*/ 85249 h 152400"/>
                  <a:gd name="connsiteX26" fmla="*/ 82391 w 152400"/>
                  <a:gd name="connsiteY26" fmla="*/ 85249 h 152400"/>
                  <a:gd name="connsiteX27" fmla="*/ 82391 w 152400"/>
                  <a:gd name="connsiteY27" fmla="*/ 74771 h 152400"/>
                  <a:gd name="connsiteX28" fmla="*/ 110014 w 152400"/>
                  <a:gd name="connsiteY28" fmla="*/ 74771 h 152400"/>
                  <a:gd name="connsiteX29" fmla="*/ 110014 w 152400"/>
                  <a:gd name="connsiteY29" fmla="*/ 9953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400" h="152400">
                    <a:moveTo>
                      <a:pt x="78581" y="7144"/>
                    </a:moveTo>
                    <a:cubicBezTo>
                      <a:pt x="39529" y="7144"/>
                      <a:pt x="7144" y="38576"/>
                      <a:pt x="7144" y="78581"/>
                    </a:cubicBezTo>
                    <a:cubicBezTo>
                      <a:pt x="7144" y="117634"/>
                      <a:pt x="38576" y="150019"/>
                      <a:pt x="78581" y="150019"/>
                    </a:cubicBezTo>
                    <a:cubicBezTo>
                      <a:pt x="118586" y="150019"/>
                      <a:pt x="150019" y="118586"/>
                      <a:pt x="150019" y="78581"/>
                    </a:cubicBezTo>
                    <a:cubicBezTo>
                      <a:pt x="150019" y="38576"/>
                      <a:pt x="117634" y="7144"/>
                      <a:pt x="78581" y="7144"/>
                    </a:cubicBezTo>
                    <a:close/>
                    <a:moveTo>
                      <a:pt x="109061" y="99536"/>
                    </a:moveTo>
                    <a:cubicBezTo>
                      <a:pt x="106204" y="102394"/>
                      <a:pt x="102394" y="104299"/>
                      <a:pt x="97631" y="106204"/>
                    </a:cubicBezTo>
                    <a:cubicBezTo>
                      <a:pt x="92869" y="108109"/>
                      <a:pt x="87154" y="109061"/>
                      <a:pt x="82391" y="109061"/>
                    </a:cubicBezTo>
                    <a:cubicBezTo>
                      <a:pt x="75724" y="109061"/>
                      <a:pt x="70009" y="108109"/>
                      <a:pt x="65246" y="105251"/>
                    </a:cubicBezTo>
                    <a:cubicBezTo>
                      <a:pt x="60484" y="102394"/>
                      <a:pt x="56674" y="98584"/>
                      <a:pt x="53816" y="93821"/>
                    </a:cubicBezTo>
                    <a:cubicBezTo>
                      <a:pt x="50959" y="89059"/>
                      <a:pt x="50006" y="83344"/>
                      <a:pt x="50006" y="76676"/>
                    </a:cubicBezTo>
                    <a:cubicBezTo>
                      <a:pt x="50006" y="70009"/>
                      <a:pt x="50959" y="64294"/>
                      <a:pt x="53816" y="59531"/>
                    </a:cubicBezTo>
                    <a:cubicBezTo>
                      <a:pt x="56674" y="54769"/>
                      <a:pt x="60484" y="50959"/>
                      <a:pt x="66199" y="48101"/>
                    </a:cubicBezTo>
                    <a:cubicBezTo>
                      <a:pt x="70009" y="46196"/>
                      <a:pt x="74771" y="45244"/>
                      <a:pt x="81439" y="45244"/>
                    </a:cubicBezTo>
                    <a:cubicBezTo>
                      <a:pt x="89059" y="45244"/>
                      <a:pt x="95726" y="47149"/>
                      <a:pt x="99536" y="50006"/>
                    </a:cubicBezTo>
                    <a:cubicBezTo>
                      <a:pt x="104299" y="52864"/>
                      <a:pt x="107156" y="57626"/>
                      <a:pt x="108109" y="63341"/>
                    </a:cubicBezTo>
                    <a:lnTo>
                      <a:pt x="95726" y="65246"/>
                    </a:lnTo>
                    <a:cubicBezTo>
                      <a:pt x="94774" y="62389"/>
                      <a:pt x="92869" y="59531"/>
                      <a:pt x="90964" y="57626"/>
                    </a:cubicBezTo>
                    <a:cubicBezTo>
                      <a:pt x="88106" y="55721"/>
                      <a:pt x="85249" y="54769"/>
                      <a:pt x="81439" y="54769"/>
                    </a:cubicBezTo>
                    <a:cubicBezTo>
                      <a:pt x="75724" y="54769"/>
                      <a:pt x="71914" y="56674"/>
                      <a:pt x="68104" y="60484"/>
                    </a:cubicBezTo>
                    <a:cubicBezTo>
                      <a:pt x="65246" y="64294"/>
                      <a:pt x="63341" y="69056"/>
                      <a:pt x="63341" y="75724"/>
                    </a:cubicBezTo>
                    <a:cubicBezTo>
                      <a:pt x="63341" y="83344"/>
                      <a:pt x="65246" y="89059"/>
                      <a:pt x="68104" y="92869"/>
                    </a:cubicBezTo>
                    <a:cubicBezTo>
                      <a:pt x="70961" y="96679"/>
                      <a:pt x="75724" y="98584"/>
                      <a:pt x="81439" y="98584"/>
                    </a:cubicBezTo>
                    <a:cubicBezTo>
                      <a:pt x="84296" y="98584"/>
                      <a:pt x="87154" y="97631"/>
                      <a:pt x="89059" y="96679"/>
                    </a:cubicBezTo>
                    <a:cubicBezTo>
                      <a:pt x="91916" y="95726"/>
                      <a:pt x="93821" y="94774"/>
                      <a:pt x="95726" y="92869"/>
                    </a:cubicBezTo>
                    <a:lnTo>
                      <a:pt x="95726" y="85249"/>
                    </a:lnTo>
                    <a:lnTo>
                      <a:pt x="82391" y="85249"/>
                    </a:lnTo>
                    <a:lnTo>
                      <a:pt x="82391" y="74771"/>
                    </a:lnTo>
                    <a:lnTo>
                      <a:pt x="110014" y="74771"/>
                    </a:lnTo>
                    <a:lnTo>
                      <a:pt x="110014" y="995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grpSp>
      </p:grpSp>
      <p:sp>
        <p:nvSpPr>
          <p:cNvPr id="87" name="TextBox 86">
            <a:extLst>
              <a:ext uri="{FF2B5EF4-FFF2-40B4-BE49-F238E27FC236}">
                <a16:creationId xmlns:a16="http://schemas.microsoft.com/office/drawing/2014/main" xmlns="" id="{0AE60837-B0B2-4A10-8048-51AFF319155E}"/>
              </a:ext>
            </a:extLst>
          </p:cNvPr>
          <p:cNvSpPr txBox="1"/>
          <p:nvPr/>
        </p:nvSpPr>
        <p:spPr>
          <a:xfrm>
            <a:off x="6183162" y="3208190"/>
            <a:ext cx="2742556" cy="307777"/>
          </a:xfrm>
          <a:prstGeom prst="rect">
            <a:avLst/>
          </a:prstGeom>
          <a:solidFill>
            <a:schemeClr val="accent1"/>
          </a:solidFill>
          <a:ln>
            <a:solidFill>
              <a:schemeClr val="accent1"/>
            </a:solidFill>
          </a:ln>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Arial"/>
                <a:ea typeface="ＭＳ Ｐゴシック" pitchFamily="34" charset="-128"/>
                <a:cs typeface="+mn-cs"/>
              </a:rPr>
              <a:t>Genomics </a:t>
            </a:r>
          </a:p>
        </p:txBody>
      </p:sp>
      <p:grpSp>
        <p:nvGrpSpPr>
          <p:cNvPr id="88" name="Group 87">
            <a:extLst>
              <a:ext uri="{FF2B5EF4-FFF2-40B4-BE49-F238E27FC236}">
                <a16:creationId xmlns:a16="http://schemas.microsoft.com/office/drawing/2014/main" xmlns="" id="{F3C07FA4-6953-4A55-8A82-02FBFE858A3B}"/>
              </a:ext>
            </a:extLst>
          </p:cNvPr>
          <p:cNvGrpSpPr/>
          <p:nvPr/>
        </p:nvGrpSpPr>
        <p:grpSpPr>
          <a:xfrm>
            <a:off x="3915226" y="1557441"/>
            <a:ext cx="1316299" cy="1429773"/>
            <a:chOff x="2438495" y="3189602"/>
            <a:chExt cx="1316299" cy="1429773"/>
          </a:xfrm>
        </p:grpSpPr>
        <p:sp>
          <p:nvSpPr>
            <p:cNvPr id="89" name="Oval 88">
              <a:extLst>
                <a:ext uri="{FF2B5EF4-FFF2-40B4-BE49-F238E27FC236}">
                  <a16:creationId xmlns:a16="http://schemas.microsoft.com/office/drawing/2014/main" xmlns="" id="{24DCC666-FE80-467B-8ADC-48C905C0BA8C}"/>
                </a:ext>
              </a:extLst>
            </p:cNvPr>
            <p:cNvSpPr/>
            <p:nvPr/>
          </p:nvSpPr>
          <p:spPr>
            <a:xfrm>
              <a:off x="2468256" y="3267766"/>
              <a:ext cx="1258930" cy="1258930"/>
            </a:xfrm>
            <a:prstGeom prst="ellipse">
              <a:avLst/>
            </a:prstGeom>
            <a:gradFill>
              <a:gsLst>
                <a:gs pos="0">
                  <a:schemeClr val="accent1"/>
                </a:gs>
                <a:gs pos="100000">
                  <a:schemeClr val="accent1">
                    <a:lumMod val="75000"/>
                  </a:schemeClr>
                </a:gs>
              </a:gsLst>
              <a:lin ang="54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90" name="Group 89">
              <a:extLst>
                <a:ext uri="{FF2B5EF4-FFF2-40B4-BE49-F238E27FC236}">
                  <a16:creationId xmlns:a16="http://schemas.microsoft.com/office/drawing/2014/main" xmlns="" id="{61838882-D105-4000-B631-170267AB13D4}"/>
                </a:ext>
              </a:extLst>
            </p:cNvPr>
            <p:cNvGrpSpPr/>
            <p:nvPr/>
          </p:nvGrpSpPr>
          <p:grpSpPr>
            <a:xfrm>
              <a:off x="2438495" y="3189602"/>
              <a:ext cx="1316299" cy="1429773"/>
              <a:chOff x="2422946" y="3182345"/>
              <a:chExt cx="1316299" cy="1429773"/>
            </a:xfrm>
            <a:solidFill>
              <a:schemeClr val="bg1"/>
            </a:solidFill>
          </p:grpSpPr>
          <p:sp>
            <p:nvSpPr>
              <p:cNvPr id="92" name="Freeform 22">
                <a:extLst>
                  <a:ext uri="{FF2B5EF4-FFF2-40B4-BE49-F238E27FC236}">
                    <a16:creationId xmlns:a16="http://schemas.microsoft.com/office/drawing/2014/main" xmlns="" id="{8B55D96C-1E75-4191-9C51-B29C959830FD}"/>
                  </a:ext>
                </a:extLst>
              </p:cNvPr>
              <p:cNvSpPr>
                <a:spLocks/>
              </p:cNvSpPr>
              <p:nvPr/>
            </p:nvSpPr>
            <p:spPr bwMode="auto">
              <a:xfrm>
                <a:off x="2494978" y="4084873"/>
                <a:ext cx="112487" cy="139129"/>
              </a:xfrm>
              <a:custGeom>
                <a:avLst/>
                <a:gdLst>
                  <a:gd name="T0" fmla="*/ 62 w 97"/>
                  <a:gd name="T1" fmla="*/ 103 h 118"/>
                  <a:gd name="T2" fmla="*/ 63 w 97"/>
                  <a:gd name="T3" fmla="*/ 85 h 118"/>
                  <a:gd name="T4" fmla="*/ 82 w 97"/>
                  <a:gd name="T5" fmla="*/ 78 h 118"/>
                  <a:gd name="T6" fmla="*/ 97 w 97"/>
                  <a:gd name="T7" fmla="*/ 67 h 118"/>
                  <a:gd name="T8" fmla="*/ 97 w 97"/>
                  <a:gd name="T9" fmla="*/ 53 h 118"/>
                  <a:gd name="T10" fmla="*/ 58 w 97"/>
                  <a:gd name="T11" fmla="*/ 47 h 118"/>
                  <a:gd name="T12" fmla="*/ 26 w 97"/>
                  <a:gd name="T13" fmla="*/ 0 h 118"/>
                  <a:gd name="T14" fmla="*/ 0 w 97"/>
                  <a:gd name="T15" fmla="*/ 13 h 118"/>
                  <a:gd name="T16" fmla="*/ 51 w 97"/>
                  <a:gd name="T17" fmla="*/ 118 h 118"/>
                  <a:gd name="T18" fmla="*/ 65 w 97"/>
                  <a:gd name="T19" fmla="*/ 115 h 118"/>
                  <a:gd name="T20" fmla="*/ 62 w 97"/>
                  <a:gd name="T21" fmla="*/ 10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18">
                    <a:moveTo>
                      <a:pt x="62" y="103"/>
                    </a:moveTo>
                    <a:cubicBezTo>
                      <a:pt x="63" y="85"/>
                      <a:pt x="63" y="85"/>
                      <a:pt x="63" y="85"/>
                    </a:cubicBezTo>
                    <a:cubicBezTo>
                      <a:pt x="63" y="85"/>
                      <a:pt x="75" y="99"/>
                      <a:pt x="82" y="78"/>
                    </a:cubicBezTo>
                    <a:cubicBezTo>
                      <a:pt x="89" y="58"/>
                      <a:pt x="97" y="67"/>
                      <a:pt x="97" y="67"/>
                    </a:cubicBezTo>
                    <a:cubicBezTo>
                      <a:pt x="97" y="53"/>
                      <a:pt x="97" y="53"/>
                      <a:pt x="97" y="53"/>
                    </a:cubicBezTo>
                    <a:cubicBezTo>
                      <a:pt x="97" y="53"/>
                      <a:pt x="74" y="62"/>
                      <a:pt x="58" y="47"/>
                    </a:cubicBezTo>
                    <a:cubicBezTo>
                      <a:pt x="41" y="33"/>
                      <a:pt x="26" y="15"/>
                      <a:pt x="26" y="0"/>
                    </a:cubicBezTo>
                    <a:cubicBezTo>
                      <a:pt x="26" y="0"/>
                      <a:pt x="8" y="0"/>
                      <a:pt x="0" y="13"/>
                    </a:cubicBezTo>
                    <a:cubicBezTo>
                      <a:pt x="13" y="49"/>
                      <a:pt x="30" y="85"/>
                      <a:pt x="51" y="118"/>
                    </a:cubicBezTo>
                    <a:cubicBezTo>
                      <a:pt x="65" y="115"/>
                      <a:pt x="65" y="115"/>
                      <a:pt x="65" y="115"/>
                    </a:cubicBezTo>
                    <a:lnTo>
                      <a:pt x="62"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Freeform 23">
                <a:extLst>
                  <a:ext uri="{FF2B5EF4-FFF2-40B4-BE49-F238E27FC236}">
                    <a16:creationId xmlns:a16="http://schemas.microsoft.com/office/drawing/2014/main" xmlns="" id="{95036E18-3DCA-4320-9D05-9DAC103CDCBF}"/>
                  </a:ext>
                </a:extLst>
              </p:cNvPr>
              <p:cNvSpPr>
                <a:spLocks/>
              </p:cNvSpPr>
              <p:nvPr/>
            </p:nvSpPr>
            <p:spPr bwMode="auto">
              <a:xfrm>
                <a:off x="3075175" y="4395692"/>
                <a:ext cx="12828" cy="24669"/>
              </a:xfrm>
              <a:custGeom>
                <a:avLst/>
                <a:gdLst>
                  <a:gd name="T0" fmla="*/ 5 w 11"/>
                  <a:gd name="T1" fmla="*/ 21 h 21"/>
                  <a:gd name="T2" fmla="*/ 11 w 11"/>
                  <a:gd name="T3" fmla="*/ 10 h 21"/>
                  <a:gd name="T4" fmla="*/ 5 w 11"/>
                  <a:gd name="T5" fmla="*/ 0 h 21"/>
                  <a:gd name="T6" fmla="*/ 0 w 11"/>
                  <a:gd name="T7" fmla="*/ 10 h 21"/>
                  <a:gd name="T8" fmla="*/ 5 w 11"/>
                  <a:gd name="T9" fmla="*/ 21 h 21"/>
                </a:gdLst>
                <a:ahLst/>
                <a:cxnLst>
                  <a:cxn ang="0">
                    <a:pos x="T0" y="T1"/>
                  </a:cxn>
                  <a:cxn ang="0">
                    <a:pos x="T2" y="T3"/>
                  </a:cxn>
                  <a:cxn ang="0">
                    <a:pos x="T4" y="T5"/>
                  </a:cxn>
                  <a:cxn ang="0">
                    <a:pos x="T6" y="T7"/>
                  </a:cxn>
                  <a:cxn ang="0">
                    <a:pos x="T8" y="T9"/>
                  </a:cxn>
                </a:cxnLst>
                <a:rect l="0" t="0" r="r" b="b"/>
                <a:pathLst>
                  <a:path w="11" h="21">
                    <a:moveTo>
                      <a:pt x="5" y="21"/>
                    </a:moveTo>
                    <a:cubicBezTo>
                      <a:pt x="9" y="21"/>
                      <a:pt x="11" y="17"/>
                      <a:pt x="11" y="10"/>
                    </a:cubicBezTo>
                    <a:cubicBezTo>
                      <a:pt x="11" y="4"/>
                      <a:pt x="9" y="0"/>
                      <a:pt x="5" y="0"/>
                    </a:cubicBezTo>
                    <a:cubicBezTo>
                      <a:pt x="2" y="0"/>
                      <a:pt x="0" y="3"/>
                      <a:pt x="0" y="10"/>
                    </a:cubicBezTo>
                    <a:cubicBezTo>
                      <a:pt x="0" y="17"/>
                      <a:pt x="2" y="21"/>
                      <a:pt x="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Freeform 24">
                <a:extLst>
                  <a:ext uri="{FF2B5EF4-FFF2-40B4-BE49-F238E27FC236}">
                    <a16:creationId xmlns:a16="http://schemas.microsoft.com/office/drawing/2014/main" xmlns="" id="{1901CD7F-D152-46FF-AA70-8C9C2DCEA64A}"/>
                  </a:ext>
                </a:extLst>
              </p:cNvPr>
              <p:cNvSpPr>
                <a:spLocks/>
              </p:cNvSpPr>
              <p:nvPr/>
            </p:nvSpPr>
            <p:spPr bwMode="auto">
              <a:xfrm>
                <a:off x="2565035" y="4224001"/>
                <a:ext cx="35522" cy="37496"/>
              </a:xfrm>
              <a:custGeom>
                <a:avLst/>
                <a:gdLst>
                  <a:gd name="T0" fmla="*/ 24 w 31"/>
                  <a:gd name="T1" fmla="*/ 0 h 32"/>
                  <a:gd name="T2" fmla="*/ 1 w 31"/>
                  <a:gd name="T3" fmla="*/ 15 h 32"/>
                  <a:gd name="T4" fmla="*/ 0 w 31"/>
                  <a:gd name="T5" fmla="*/ 14 h 32"/>
                  <a:gd name="T6" fmla="*/ 12 w 31"/>
                  <a:gd name="T7" fmla="*/ 32 h 32"/>
                  <a:gd name="T8" fmla="*/ 31 w 31"/>
                  <a:gd name="T9" fmla="*/ 24 h 32"/>
                  <a:gd name="T10" fmla="*/ 24 w 31"/>
                  <a:gd name="T11" fmla="*/ 0 h 32"/>
                </a:gdLst>
                <a:ahLst/>
                <a:cxnLst>
                  <a:cxn ang="0">
                    <a:pos x="T0" y="T1"/>
                  </a:cxn>
                  <a:cxn ang="0">
                    <a:pos x="T2" y="T3"/>
                  </a:cxn>
                  <a:cxn ang="0">
                    <a:pos x="T4" y="T5"/>
                  </a:cxn>
                  <a:cxn ang="0">
                    <a:pos x="T6" y="T7"/>
                  </a:cxn>
                  <a:cxn ang="0">
                    <a:pos x="T8" y="T9"/>
                  </a:cxn>
                  <a:cxn ang="0">
                    <a:pos x="T10" y="T11"/>
                  </a:cxn>
                </a:cxnLst>
                <a:rect l="0" t="0" r="r" b="b"/>
                <a:pathLst>
                  <a:path w="31" h="32">
                    <a:moveTo>
                      <a:pt x="24" y="0"/>
                    </a:moveTo>
                    <a:cubicBezTo>
                      <a:pt x="24" y="0"/>
                      <a:pt x="8" y="18"/>
                      <a:pt x="1" y="15"/>
                    </a:cubicBezTo>
                    <a:cubicBezTo>
                      <a:pt x="1" y="15"/>
                      <a:pt x="0" y="15"/>
                      <a:pt x="0" y="14"/>
                    </a:cubicBezTo>
                    <a:cubicBezTo>
                      <a:pt x="4" y="20"/>
                      <a:pt x="8" y="26"/>
                      <a:pt x="12" y="32"/>
                    </a:cubicBezTo>
                    <a:cubicBezTo>
                      <a:pt x="31" y="24"/>
                      <a:pt x="31" y="24"/>
                      <a:pt x="31" y="24"/>
                    </a:cubicBez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Freeform 25">
                <a:extLst>
                  <a:ext uri="{FF2B5EF4-FFF2-40B4-BE49-F238E27FC236}">
                    <a16:creationId xmlns:a16="http://schemas.microsoft.com/office/drawing/2014/main" xmlns="" id="{97ED4DB4-2C00-4FC8-94C5-1729FF9E563F}"/>
                  </a:ext>
                </a:extLst>
              </p:cNvPr>
              <p:cNvSpPr>
                <a:spLocks/>
              </p:cNvSpPr>
              <p:nvPr/>
            </p:nvSpPr>
            <p:spPr bwMode="auto">
              <a:xfrm>
                <a:off x="2789023" y="3969425"/>
                <a:ext cx="65124" cy="64138"/>
              </a:xfrm>
              <a:custGeom>
                <a:avLst/>
                <a:gdLst>
                  <a:gd name="T0" fmla="*/ 33 w 56"/>
                  <a:gd name="T1" fmla="*/ 3 h 54"/>
                  <a:gd name="T2" fmla="*/ 21 w 56"/>
                  <a:gd name="T3" fmla="*/ 0 h 54"/>
                  <a:gd name="T4" fmla="*/ 0 w 56"/>
                  <a:gd name="T5" fmla="*/ 17 h 54"/>
                  <a:gd name="T6" fmla="*/ 2 w 56"/>
                  <a:gd name="T7" fmla="*/ 24 h 54"/>
                  <a:gd name="T8" fmla="*/ 0 w 56"/>
                  <a:gd name="T9" fmla="*/ 30 h 54"/>
                  <a:gd name="T10" fmla="*/ 15 w 56"/>
                  <a:gd name="T11" fmla="*/ 46 h 54"/>
                  <a:gd name="T12" fmla="*/ 32 w 56"/>
                  <a:gd name="T13" fmla="*/ 54 h 54"/>
                  <a:gd name="T14" fmla="*/ 52 w 56"/>
                  <a:gd name="T15" fmla="*/ 37 h 54"/>
                  <a:gd name="T16" fmla="*/ 52 w 56"/>
                  <a:gd name="T17" fmla="*/ 37 h 54"/>
                  <a:gd name="T18" fmla="*/ 52 w 56"/>
                  <a:gd name="T19" fmla="*/ 19 h 54"/>
                  <a:gd name="T20" fmla="*/ 33 w 56"/>
                  <a:gd name="T21"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4">
                    <a:moveTo>
                      <a:pt x="33" y="3"/>
                    </a:moveTo>
                    <a:cubicBezTo>
                      <a:pt x="29" y="1"/>
                      <a:pt x="25" y="0"/>
                      <a:pt x="21" y="0"/>
                    </a:cubicBezTo>
                    <a:cubicBezTo>
                      <a:pt x="9" y="0"/>
                      <a:pt x="0" y="8"/>
                      <a:pt x="0" y="17"/>
                    </a:cubicBezTo>
                    <a:cubicBezTo>
                      <a:pt x="0" y="19"/>
                      <a:pt x="1" y="22"/>
                      <a:pt x="2" y="24"/>
                    </a:cubicBezTo>
                    <a:cubicBezTo>
                      <a:pt x="1" y="26"/>
                      <a:pt x="0" y="28"/>
                      <a:pt x="0" y="30"/>
                    </a:cubicBezTo>
                    <a:cubicBezTo>
                      <a:pt x="1" y="39"/>
                      <a:pt x="7" y="45"/>
                      <a:pt x="15" y="46"/>
                    </a:cubicBezTo>
                    <a:cubicBezTo>
                      <a:pt x="20" y="51"/>
                      <a:pt x="26" y="54"/>
                      <a:pt x="32" y="54"/>
                    </a:cubicBezTo>
                    <a:cubicBezTo>
                      <a:pt x="43" y="54"/>
                      <a:pt x="52" y="46"/>
                      <a:pt x="52" y="37"/>
                    </a:cubicBezTo>
                    <a:cubicBezTo>
                      <a:pt x="52" y="37"/>
                      <a:pt x="52" y="37"/>
                      <a:pt x="52" y="37"/>
                    </a:cubicBezTo>
                    <a:cubicBezTo>
                      <a:pt x="56" y="32"/>
                      <a:pt x="56" y="25"/>
                      <a:pt x="52" y="19"/>
                    </a:cubicBezTo>
                    <a:cubicBezTo>
                      <a:pt x="52" y="11"/>
                      <a:pt x="43" y="4"/>
                      <a:pt x="3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Freeform 26">
                <a:extLst>
                  <a:ext uri="{FF2B5EF4-FFF2-40B4-BE49-F238E27FC236}">
                    <a16:creationId xmlns:a16="http://schemas.microsoft.com/office/drawing/2014/main" xmlns="" id="{7F78F887-3B2B-4010-8EA8-4A7E6D12DEBA}"/>
                  </a:ext>
                </a:extLst>
              </p:cNvPr>
              <p:cNvSpPr>
                <a:spLocks noEditPoints="1"/>
              </p:cNvSpPr>
              <p:nvPr/>
            </p:nvSpPr>
            <p:spPr bwMode="auto">
              <a:xfrm>
                <a:off x="2422946" y="3182345"/>
                <a:ext cx="1316299" cy="1429773"/>
              </a:xfrm>
              <a:custGeom>
                <a:avLst/>
                <a:gdLst>
                  <a:gd name="T0" fmla="*/ 110 w 1126"/>
                  <a:gd name="T1" fmla="*/ 717 h 1215"/>
                  <a:gd name="T2" fmla="*/ 177 w 1126"/>
                  <a:gd name="T3" fmla="*/ 802 h 1215"/>
                  <a:gd name="T4" fmla="*/ 283 w 1126"/>
                  <a:gd name="T5" fmla="*/ 1057 h 1215"/>
                  <a:gd name="T6" fmla="*/ 313 w 1126"/>
                  <a:gd name="T7" fmla="*/ 1075 h 1215"/>
                  <a:gd name="T8" fmla="*/ 923 w 1126"/>
                  <a:gd name="T9" fmla="*/ 479 h 1215"/>
                  <a:gd name="T10" fmla="*/ 852 w 1126"/>
                  <a:gd name="T11" fmla="*/ 781 h 1215"/>
                  <a:gd name="T12" fmla="*/ 783 w 1126"/>
                  <a:gd name="T13" fmla="*/ 619 h 1215"/>
                  <a:gd name="T14" fmla="*/ 700 w 1126"/>
                  <a:gd name="T15" fmla="*/ 625 h 1215"/>
                  <a:gd name="T16" fmla="*/ 781 w 1126"/>
                  <a:gd name="T17" fmla="*/ 548 h 1215"/>
                  <a:gd name="T18" fmla="*/ 704 w 1126"/>
                  <a:gd name="T19" fmla="*/ 702 h 1215"/>
                  <a:gd name="T20" fmla="*/ 646 w 1126"/>
                  <a:gd name="T21" fmla="*/ 764 h 1215"/>
                  <a:gd name="T22" fmla="*/ 621 w 1126"/>
                  <a:gd name="T23" fmla="*/ 1040 h 1215"/>
                  <a:gd name="T24" fmla="*/ 606 w 1126"/>
                  <a:gd name="T25" fmla="*/ 1053 h 1215"/>
                  <a:gd name="T26" fmla="*/ 622 w 1126"/>
                  <a:gd name="T27" fmla="*/ 1036 h 1215"/>
                  <a:gd name="T28" fmla="*/ 584 w 1126"/>
                  <a:gd name="T29" fmla="*/ 1054 h 1215"/>
                  <a:gd name="T30" fmla="*/ 600 w 1126"/>
                  <a:gd name="T31" fmla="*/ 1049 h 1215"/>
                  <a:gd name="T32" fmla="*/ 588 w 1126"/>
                  <a:gd name="T33" fmla="*/ 1061 h 1215"/>
                  <a:gd name="T34" fmla="*/ 683 w 1126"/>
                  <a:gd name="T35" fmla="*/ 538 h 1215"/>
                  <a:gd name="T36" fmla="*/ 607 w 1126"/>
                  <a:gd name="T37" fmla="*/ 796 h 1215"/>
                  <a:gd name="T38" fmla="*/ 723 w 1126"/>
                  <a:gd name="T39" fmla="*/ 525 h 1215"/>
                  <a:gd name="T40" fmla="*/ 720 w 1126"/>
                  <a:gd name="T41" fmla="*/ 537 h 1215"/>
                  <a:gd name="T42" fmla="*/ 727 w 1126"/>
                  <a:gd name="T43" fmla="*/ 218 h 1215"/>
                  <a:gd name="T44" fmla="*/ 700 w 1126"/>
                  <a:gd name="T45" fmla="*/ 500 h 1215"/>
                  <a:gd name="T46" fmla="*/ 588 w 1126"/>
                  <a:gd name="T47" fmla="*/ 591 h 1215"/>
                  <a:gd name="T48" fmla="*/ 541 w 1126"/>
                  <a:gd name="T49" fmla="*/ 1051 h 1215"/>
                  <a:gd name="T50" fmla="*/ 540 w 1126"/>
                  <a:gd name="T51" fmla="*/ 1038 h 1215"/>
                  <a:gd name="T52" fmla="*/ 545 w 1126"/>
                  <a:gd name="T53" fmla="*/ 782 h 1215"/>
                  <a:gd name="T54" fmla="*/ 547 w 1126"/>
                  <a:gd name="T55" fmla="*/ 815 h 1215"/>
                  <a:gd name="T56" fmla="*/ 564 w 1126"/>
                  <a:gd name="T57" fmla="*/ 814 h 1215"/>
                  <a:gd name="T58" fmla="*/ 489 w 1126"/>
                  <a:gd name="T59" fmla="*/ 131 h 1215"/>
                  <a:gd name="T60" fmla="*/ 398 w 1126"/>
                  <a:gd name="T61" fmla="*/ 278 h 1215"/>
                  <a:gd name="T62" fmla="*/ 370 w 1126"/>
                  <a:gd name="T63" fmla="*/ 514 h 1215"/>
                  <a:gd name="T64" fmla="*/ 396 w 1126"/>
                  <a:gd name="T65" fmla="*/ 540 h 1215"/>
                  <a:gd name="T66" fmla="*/ 408 w 1126"/>
                  <a:gd name="T67" fmla="*/ 401 h 1215"/>
                  <a:gd name="T68" fmla="*/ 359 w 1126"/>
                  <a:gd name="T69" fmla="*/ 357 h 1215"/>
                  <a:gd name="T70" fmla="*/ 73 w 1126"/>
                  <a:gd name="T71" fmla="*/ 538 h 1215"/>
                  <a:gd name="T72" fmla="*/ 113 w 1126"/>
                  <a:gd name="T73" fmla="*/ 570 h 1215"/>
                  <a:gd name="T74" fmla="*/ 140 w 1126"/>
                  <a:gd name="T75" fmla="*/ 546 h 1215"/>
                  <a:gd name="T76" fmla="*/ 168 w 1126"/>
                  <a:gd name="T77" fmla="*/ 455 h 1215"/>
                  <a:gd name="T78" fmla="*/ 316 w 1126"/>
                  <a:gd name="T79" fmla="*/ 193 h 1215"/>
                  <a:gd name="T80" fmla="*/ 258 w 1126"/>
                  <a:gd name="T81" fmla="*/ 569 h 1215"/>
                  <a:gd name="T82" fmla="*/ 306 w 1126"/>
                  <a:gd name="T83" fmla="*/ 544 h 1215"/>
                  <a:gd name="T84" fmla="*/ 313 w 1126"/>
                  <a:gd name="T85" fmla="*/ 931 h 1215"/>
                  <a:gd name="T86" fmla="*/ 368 w 1126"/>
                  <a:gd name="T87" fmla="*/ 761 h 1215"/>
                  <a:gd name="T88" fmla="*/ 433 w 1126"/>
                  <a:gd name="T89" fmla="*/ 798 h 1215"/>
                  <a:gd name="T90" fmla="*/ 481 w 1126"/>
                  <a:gd name="T91" fmla="*/ 878 h 1215"/>
                  <a:gd name="T92" fmla="*/ 466 w 1126"/>
                  <a:gd name="T93" fmla="*/ 466 h 1215"/>
                  <a:gd name="T94" fmla="*/ 669 w 1126"/>
                  <a:gd name="T95" fmla="*/ 1084 h 1215"/>
                  <a:gd name="T96" fmla="*/ 669 w 1126"/>
                  <a:gd name="T97" fmla="*/ 1054 h 1215"/>
                  <a:gd name="T98" fmla="*/ 673 w 1126"/>
                  <a:gd name="T99" fmla="*/ 929 h 1215"/>
                  <a:gd name="T100" fmla="*/ 735 w 1126"/>
                  <a:gd name="T101" fmla="*/ 1111 h 1215"/>
                  <a:gd name="T102" fmla="*/ 807 w 1126"/>
                  <a:gd name="T103" fmla="*/ 656 h 1215"/>
                  <a:gd name="T104" fmla="*/ 917 w 1126"/>
                  <a:gd name="T105" fmla="*/ 884 h 1215"/>
                  <a:gd name="T106" fmla="*/ 901 w 1126"/>
                  <a:gd name="T107" fmla="*/ 662 h 1215"/>
                  <a:gd name="T108" fmla="*/ 930 w 1126"/>
                  <a:gd name="T109" fmla="*/ 767 h 1215"/>
                  <a:gd name="T110" fmla="*/ 945 w 1126"/>
                  <a:gd name="T111" fmla="*/ 841 h 1215"/>
                  <a:gd name="T112" fmla="*/ 984 w 1126"/>
                  <a:gd name="T113" fmla="*/ 884 h 1215"/>
                  <a:gd name="T114" fmla="*/ 1011 w 1126"/>
                  <a:gd name="T115" fmla="*/ 459 h 1215"/>
                  <a:gd name="T116" fmla="*/ 1035 w 1126"/>
                  <a:gd name="T117" fmla="*/ 832 h 1215"/>
                  <a:gd name="T118" fmla="*/ 1049 w 1126"/>
                  <a:gd name="T119" fmla="*/ 45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6" h="1215">
                    <a:moveTo>
                      <a:pt x="1044" y="353"/>
                    </a:moveTo>
                    <a:cubicBezTo>
                      <a:pt x="977" y="396"/>
                      <a:pt x="891" y="483"/>
                      <a:pt x="891" y="483"/>
                    </a:cubicBezTo>
                    <a:cubicBezTo>
                      <a:pt x="833" y="375"/>
                      <a:pt x="978" y="257"/>
                      <a:pt x="979" y="257"/>
                    </a:cubicBezTo>
                    <a:cubicBezTo>
                      <a:pt x="789" y="29"/>
                      <a:pt x="450" y="0"/>
                      <a:pt x="223" y="191"/>
                    </a:cubicBezTo>
                    <a:cubicBezTo>
                      <a:pt x="69" y="320"/>
                      <a:pt x="0" y="523"/>
                      <a:pt x="44" y="719"/>
                    </a:cubicBezTo>
                    <a:cubicBezTo>
                      <a:pt x="56" y="702"/>
                      <a:pt x="56" y="702"/>
                      <a:pt x="56" y="702"/>
                    </a:cubicBezTo>
                    <a:cubicBezTo>
                      <a:pt x="56" y="702"/>
                      <a:pt x="68" y="666"/>
                      <a:pt x="106" y="680"/>
                    </a:cubicBezTo>
                    <a:cubicBezTo>
                      <a:pt x="144" y="694"/>
                      <a:pt x="125" y="698"/>
                      <a:pt x="125" y="698"/>
                    </a:cubicBezTo>
                    <a:cubicBezTo>
                      <a:pt x="125" y="698"/>
                      <a:pt x="102" y="702"/>
                      <a:pt x="110" y="717"/>
                    </a:cubicBezTo>
                    <a:cubicBezTo>
                      <a:pt x="118" y="732"/>
                      <a:pt x="130" y="730"/>
                      <a:pt x="130" y="730"/>
                    </a:cubicBezTo>
                    <a:cubicBezTo>
                      <a:pt x="130" y="730"/>
                      <a:pt x="153" y="762"/>
                      <a:pt x="186" y="749"/>
                    </a:cubicBezTo>
                    <a:cubicBezTo>
                      <a:pt x="186" y="749"/>
                      <a:pt x="205" y="742"/>
                      <a:pt x="184" y="721"/>
                    </a:cubicBezTo>
                    <a:cubicBezTo>
                      <a:pt x="172" y="715"/>
                      <a:pt x="172" y="715"/>
                      <a:pt x="172" y="715"/>
                    </a:cubicBezTo>
                    <a:cubicBezTo>
                      <a:pt x="178" y="686"/>
                      <a:pt x="178" y="686"/>
                      <a:pt x="178" y="686"/>
                    </a:cubicBezTo>
                    <a:cubicBezTo>
                      <a:pt x="178" y="686"/>
                      <a:pt x="181" y="650"/>
                      <a:pt x="237" y="683"/>
                    </a:cubicBezTo>
                    <a:cubicBezTo>
                      <a:pt x="292" y="717"/>
                      <a:pt x="217" y="779"/>
                      <a:pt x="217" y="779"/>
                    </a:cubicBezTo>
                    <a:cubicBezTo>
                      <a:pt x="186" y="781"/>
                      <a:pt x="186" y="781"/>
                      <a:pt x="186" y="781"/>
                    </a:cubicBezTo>
                    <a:cubicBezTo>
                      <a:pt x="177" y="802"/>
                      <a:pt x="177" y="802"/>
                      <a:pt x="177" y="802"/>
                    </a:cubicBezTo>
                    <a:cubicBezTo>
                      <a:pt x="183" y="802"/>
                      <a:pt x="183" y="802"/>
                      <a:pt x="183" y="802"/>
                    </a:cubicBezTo>
                    <a:cubicBezTo>
                      <a:pt x="183" y="841"/>
                      <a:pt x="183" y="841"/>
                      <a:pt x="183" y="841"/>
                    </a:cubicBezTo>
                    <a:cubicBezTo>
                      <a:pt x="193" y="841"/>
                      <a:pt x="193" y="841"/>
                      <a:pt x="193" y="841"/>
                    </a:cubicBezTo>
                    <a:cubicBezTo>
                      <a:pt x="193" y="857"/>
                      <a:pt x="193" y="857"/>
                      <a:pt x="193" y="857"/>
                    </a:cubicBezTo>
                    <a:cubicBezTo>
                      <a:pt x="174" y="857"/>
                      <a:pt x="174" y="857"/>
                      <a:pt x="174" y="857"/>
                    </a:cubicBezTo>
                    <a:cubicBezTo>
                      <a:pt x="174" y="857"/>
                      <a:pt x="176" y="882"/>
                      <a:pt x="160" y="882"/>
                    </a:cubicBezTo>
                    <a:cubicBezTo>
                      <a:pt x="171" y="920"/>
                      <a:pt x="171" y="920"/>
                      <a:pt x="171" y="920"/>
                    </a:cubicBezTo>
                    <a:cubicBezTo>
                      <a:pt x="144" y="932"/>
                      <a:pt x="144" y="932"/>
                      <a:pt x="144" y="932"/>
                    </a:cubicBezTo>
                    <a:cubicBezTo>
                      <a:pt x="183" y="981"/>
                      <a:pt x="230" y="1024"/>
                      <a:pt x="283" y="1057"/>
                    </a:cubicBezTo>
                    <a:cubicBezTo>
                      <a:pt x="283" y="1049"/>
                      <a:pt x="288" y="1043"/>
                      <a:pt x="295" y="1039"/>
                    </a:cubicBezTo>
                    <a:cubicBezTo>
                      <a:pt x="293" y="1040"/>
                      <a:pt x="292" y="1041"/>
                      <a:pt x="290" y="1041"/>
                    </a:cubicBezTo>
                    <a:cubicBezTo>
                      <a:pt x="282" y="1040"/>
                      <a:pt x="276" y="1033"/>
                      <a:pt x="276" y="1025"/>
                    </a:cubicBezTo>
                    <a:cubicBezTo>
                      <a:pt x="277" y="1018"/>
                      <a:pt x="283" y="1012"/>
                      <a:pt x="290" y="1012"/>
                    </a:cubicBezTo>
                    <a:cubicBezTo>
                      <a:pt x="298" y="1012"/>
                      <a:pt x="301" y="1018"/>
                      <a:pt x="301" y="1026"/>
                    </a:cubicBezTo>
                    <a:cubicBezTo>
                      <a:pt x="301" y="1032"/>
                      <a:pt x="299" y="1037"/>
                      <a:pt x="295" y="1039"/>
                    </a:cubicBezTo>
                    <a:cubicBezTo>
                      <a:pt x="298" y="1038"/>
                      <a:pt x="300" y="1038"/>
                      <a:pt x="303" y="1038"/>
                    </a:cubicBezTo>
                    <a:cubicBezTo>
                      <a:pt x="314" y="1038"/>
                      <a:pt x="318" y="1047"/>
                      <a:pt x="318" y="1059"/>
                    </a:cubicBezTo>
                    <a:cubicBezTo>
                      <a:pt x="318" y="1064"/>
                      <a:pt x="317" y="1070"/>
                      <a:pt x="313" y="1075"/>
                    </a:cubicBezTo>
                    <a:cubicBezTo>
                      <a:pt x="575" y="1215"/>
                      <a:pt x="901" y="1117"/>
                      <a:pt x="1041" y="856"/>
                    </a:cubicBezTo>
                    <a:cubicBezTo>
                      <a:pt x="1125" y="699"/>
                      <a:pt x="1126" y="511"/>
                      <a:pt x="1044" y="353"/>
                    </a:cubicBezTo>
                    <a:close/>
                    <a:moveTo>
                      <a:pt x="991" y="399"/>
                    </a:moveTo>
                    <a:cubicBezTo>
                      <a:pt x="1001" y="402"/>
                      <a:pt x="1008" y="418"/>
                      <a:pt x="1012" y="410"/>
                    </a:cubicBezTo>
                    <a:cubicBezTo>
                      <a:pt x="1017" y="401"/>
                      <a:pt x="1038" y="410"/>
                      <a:pt x="1038" y="410"/>
                    </a:cubicBezTo>
                    <a:cubicBezTo>
                      <a:pt x="1038" y="410"/>
                      <a:pt x="1041" y="451"/>
                      <a:pt x="993" y="440"/>
                    </a:cubicBezTo>
                    <a:cubicBezTo>
                      <a:pt x="946" y="429"/>
                      <a:pt x="991" y="399"/>
                      <a:pt x="991" y="399"/>
                    </a:cubicBezTo>
                    <a:close/>
                    <a:moveTo>
                      <a:pt x="943" y="447"/>
                    </a:moveTo>
                    <a:cubicBezTo>
                      <a:pt x="949" y="483"/>
                      <a:pt x="938" y="497"/>
                      <a:pt x="923" y="479"/>
                    </a:cubicBezTo>
                    <a:cubicBezTo>
                      <a:pt x="908" y="461"/>
                      <a:pt x="943" y="447"/>
                      <a:pt x="943" y="447"/>
                    </a:cubicBezTo>
                    <a:close/>
                    <a:moveTo>
                      <a:pt x="909" y="555"/>
                    </a:moveTo>
                    <a:cubicBezTo>
                      <a:pt x="924" y="577"/>
                      <a:pt x="958" y="567"/>
                      <a:pt x="958" y="567"/>
                    </a:cubicBezTo>
                    <a:cubicBezTo>
                      <a:pt x="958" y="567"/>
                      <a:pt x="984" y="598"/>
                      <a:pt x="915" y="606"/>
                    </a:cubicBezTo>
                    <a:cubicBezTo>
                      <a:pt x="846" y="615"/>
                      <a:pt x="871" y="589"/>
                      <a:pt x="863" y="581"/>
                    </a:cubicBezTo>
                    <a:cubicBezTo>
                      <a:pt x="856" y="572"/>
                      <a:pt x="894" y="534"/>
                      <a:pt x="909" y="555"/>
                    </a:cubicBezTo>
                    <a:close/>
                    <a:moveTo>
                      <a:pt x="873" y="780"/>
                    </a:moveTo>
                    <a:cubicBezTo>
                      <a:pt x="873" y="780"/>
                      <a:pt x="868" y="797"/>
                      <a:pt x="857" y="791"/>
                    </a:cubicBezTo>
                    <a:cubicBezTo>
                      <a:pt x="853" y="790"/>
                      <a:pt x="851" y="785"/>
                      <a:pt x="852" y="781"/>
                    </a:cubicBezTo>
                    <a:cubicBezTo>
                      <a:pt x="853" y="779"/>
                      <a:pt x="855" y="777"/>
                      <a:pt x="857" y="776"/>
                    </a:cubicBezTo>
                    <a:cubicBezTo>
                      <a:pt x="859" y="776"/>
                      <a:pt x="871" y="770"/>
                      <a:pt x="873" y="780"/>
                    </a:cubicBezTo>
                    <a:close/>
                    <a:moveTo>
                      <a:pt x="852" y="275"/>
                    </a:moveTo>
                    <a:cubicBezTo>
                      <a:pt x="912" y="262"/>
                      <a:pt x="877" y="325"/>
                      <a:pt x="877" y="325"/>
                    </a:cubicBezTo>
                    <a:cubicBezTo>
                      <a:pt x="843" y="365"/>
                      <a:pt x="847" y="336"/>
                      <a:pt x="834" y="317"/>
                    </a:cubicBezTo>
                    <a:cubicBezTo>
                      <a:pt x="821" y="298"/>
                      <a:pt x="852" y="275"/>
                      <a:pt x="852" y="275"/>
                    </a:cubicBezTo>
                    <a:close/>
                    <a:moveTo>
                      <a:pt x="797" y="558"/>
                    </a:moveTo>
                    <a:cubicBezTo>
                      <a:pt x="797" y="558"/>
                      <a:pt x="850" y="572"/>
                      <a:pt x="844" y="625"/>
                    </a:cubicBezTo>
                    <a:cubicBezTo>
                      <a:pt x="844" y="625"/>
                      <a:pt x="839" y="645"/>
                      <a:pt x="783" y="619"/>
                    </a:cubicBezTo>
                    <a:cubicBezTo>
                      <a:pt x="783" y="619"/>
                      <a:pt x="750" y="614"/>
                      <a:pt x="741" y="625"/>
                    </a:cubicBezTo>
                    <a:cubicBezTo>
                      <a:pt x="734" y="635"/>
                      <a:pt x="727" y="645"/>
                      <a:pt x="721" y="656"/>
                    </a:cubicBezTo>
                    <a:cubicBezTo>
                      <a:pt x="686" y="653"/>
                      <a:pt x="686" y="653"/>
                      <a:pt x="686" y="653"/>
                    </a:cubicBezTo>
                    <a:cubicBezTo>
                      <a:pt x="681" y="665"/>
                      <a:pt x="669" y="675"/>
                      <a:pt x="656" y="665"/>
                    </a:cubicBezTo>
                    <a:cubicBezTo>
                      <a:pt x="642" y="654"/>
                      <a:pt x="639" y="646"/>
                      <a:pt x="632" y="647"/>
                    </a:cubicBezTo>
                    <a:cubicBezTo>
                      <a:pt x="624" y="647"/>
                      <a:pt x="626" y="627"/>
                      <a:pt x="646" y="630"/>
                    </a:cubicBezTo>
                    <a:cubicBezTo>
                      <a:pt x="646" y="630"/>
                      <a:pt x="653" y="615"/>
                      <a:pt x="663" y="620"/>
                    </a:cubicBezTo>
                    <a:cubicBezTo>
                      <a:pt x="671" y="624"/>
                      <a:pt x="679" y="631"/>
                      <a:pt x="684" y="639"/>
                    </a:cubicBezTo>
                    <a:cubicBezTo>
                      <a:pt x="689" y="633"/>
                      <a:pt x="694" y="629"/>
                      <a:pt x="700" y="625"/>
                    </a:cubicBezTo>
                    <a:cubicBezTo>
                      <a:pt x="700" y="625"/>
                      <a:pt x="716" y="601"/>
                      <a:pt x="706" y="590"/>
                    </a:cubicBezTo>
                    <a:cubicBezTo>
                      <a:pt x="696" y="580"/>
                      <a:pt x="716" y="585"/>
                      <a:pt x="716" y="585"/>
                    </a:cubicBezTo>
                    <a:cubicBezTo>
                      <a:pt x="734" y="567"/>
                      <a:pt x="734" y="567"/>
                      <a:pt x="734" y="567"/>
                    </a:cubicBezTo>
                    <a:cubicBezTo>
                      <a:pt x="744" y="567"/>
                      <a:pt x="744" y="567"/>
                      <a:pt x="744" y="567"/>
                    </a:cubicBezTo>
                    <a:cubicBezTo>
                      <a:pt x="744" y="567"/>
                      <a:pt x="740" y="544"/>
                      <a:pt x="744" y="548"/>
                    </a:cubicBezTo>
                    <a:cubicBezTo>
                      <a:pt x="748" y="551"/>
                      <a:pt x="758" y="548"/>
                      <a:pt x="758" y="548"/>
                    </a:cubicBezTo>
                    <a:cubicBezTo>
                      <a:pt x="763" y="519"/>
                      <a:pt x="763" y="519"/>
                      <a:pt x="763" y="519"/>
                    </a:cubicBezTo>
                    <a:cubicBezTo>
                      <a:pt x="785" y="524"/>
                      <a:pt x="785" y="524"/>
                      <a:pt x="785" y="524"/>
                    </a:cubicBezTo>
                    <a:cubicBezTo>
                      <a:pt x="781" y="548"/>
                      <a:pt x="781" y="548"/>
                      <a:pt x="781" y="548"/>
                    </a:cubicBezTo>
                    <a:lnTo>
                      <a:pt x="797" y="558"/>
                    </a:lnTo>
                    <a:close/>
                    <a:moveTo>
                      <a:pt x="728" y="754"/>
                    </a:moveTo>
                    <a:cubicBezTo>
                      <a:pt x="728" y="756"/>
                      <a:pt x="725" y="759"/>
                      <a:pt x="720" y="759"/>
                    </a:cubicBezTo>
                    <a:cubicBezTo>
                      <a:pt x="716" y="759"/>
                      <a:pt x="712" y="756"/>
                      <a:pt x="712" y="754"/>
                    </a:cubicBezTo>
                    <a:cubicBezTo>
                      <a:pt x="712" y="751"/>
                      <a:pt x="716" y="748"/>
                      <a:pt x="720" y="748"/>
                    </a:cubicBezTo>
                    <a:cubicBezTo>
                      <a:pt x="725" y="748"/>
                      <a:pt x="728" y="751"/>
                      <a:pt x="728" y="754"/>
                    </a:cubicBezTo>
                    <a:close/>
                    <a:moveTo>
                      <a:pt x="696" y="716"/>
                    </a:moveTo>
                    <a:cubicBezTo>
                      <a:pt x="690" y="712"/>
                      <a:pt x="687" y="706"/>
                      <a:pt x="689" y="703"/>
                    </a:cubicBezTo>
                    <a:cubicBezTo>
                      <a:pt x="691" y="699"/>
                      <a:pt x="698" y="699"/>
                      <a:pt x="704" y="702"/>
                    </a:cubicBezTo>
                    <a:cubicBezTo>
                      <a:pt x="710" y="705"/>
                      <a:pt x="713" y="711"/>
                      <a:pt x="711" y="715"/>
                    </a:cubicBezTo>
                    <a:cubicBezTo>
                      <a:pt x="709" y="719"/>
                      <a:pt x="702" y="719"/>
                      <a:pt x="696" y="716"/>
                    </a:cubicBezTo>
                    <a:close/>
                    <a:moveTo>
                      <a:pt x="699" y="744"/>
                    </a:moveTo>
                    <a:cubicBezTo>
                      <a:pt x="697" y="750"/>
                      <a:pt x="688" y="750"/>
                      <a:pt x="680" y="744"/>
                    </a:cubicBezTo>
                    <a:cubicBezTo>
                      <a:pt x="672" y="738"/>
                      <a:pt x="685" y="726"/>
                      <a:pt x="685" y="726"/>
                    </a:cubicBezTo>
                    <a:cubicBezTo>
                      <a:pt x="695" y="724"/>
                      <a:pt x="701" y="737"/>
                      <a:pt x="699" y="744"/>
                    </a:cubicBezTo>
                    <a:close/>
                    <a:moveTo>
                      <a:pt x="646" y="778"/>
                    </a:moveTo>
                    <a:cubicBezTo>
                      <a:pt x="641" y="774"/>
                      <a:pt x="635" y="775"/>
                      <a:pt x="635" y="771"/>
                    </a:cubicBezTo>
                    <a:cubicBezTo>
                      <a:pt x="635" y="767"/>
                      <a:pt x="640" y="764"/>
                      <a:pt x="646" y="764"/>
                    </a:cubicBezTo>
                    <a:cubicBezTo>
                      <a:pt x="652" y="764"/>
                      <a:pt x="658" y="767"/>
                      <a:pt x="658" y="771"/>
                    </a:cubicBezTo>
                    <a:cubicBezTo>
                      <a:pt x="658" y="775"/>
                      <a:pt x="651" y="782"/>
                      <a:pt x="646" y="778"/>
                    </a:cubicBezTo>
                    <a:close/>
                    <a:moveTo>
                      <a:pt x="654" y="794"/>
                    </a:moveTo>
                    <a:cubicBezTo>
                      <a:pt x="654" y="797"/>
                      <a:pt x="648" y="803"/>
                      <a:pt x="644" y="800"/>
                    </a:cubicBezTo>
                    <a:cubicBezTo>
                      <a:pt x="640" y="797"/>
                      <a:pt x="635" y="797"/>
                      <a:pt x="635" y="794"/>
                    </a:cubicBezTo>
                    <a:cubicBezTo>
                      <a:pt x="635" y="791"/>
                      <a:pt x="639" y="788"/>
                      <a:pt x="644" y="788"/>
                    </a:cubicBezTo>
                    <a:cubicBezTo>
                      <a:pt x="650" y="788"/>
                      <a:pt x="654" y="791"/>
                      <a:pt x="654" y="794"/>
                    </a:cubicBezTo>
                    <a:close/>
                    <a:moveTo>
                      <a:pt x="625" y="1037"/>
                    </a:moveTo>
                    <a:cubicBezTo>
                      <a:pt x="623" y="1037"/>
                      <a:pt x="622" y="1038"/>
                      <a:pt x="621" y="1040"/>
                    </a:cubicBezTo>
                    <a:cubicBezTo>
                      <a:pt x="621" y="1041"/>
                      <a:pt x="621" y="1041"/>
                      <a:pt x="621" y="1042"/>
                    </a:cubicBezTo>
                    <a:cubicBezTo>
                      <a:pt x="621" y="1053"/>
                      <a:pt x="621" y="1053"/>
                      <a:pt x="621" y="1053"/>
                    </a:cubicBezTo>
                    <a:cubicBezTo>
                      <a:pt x="618" y="1053"/>
                      <a:pt x="618" y="1053"/>
                      <a:pt x="618" y="1053"/>
                    </a:cubicBezTo>
                    <a:cubicBezTo>
                      <a:pt x="618" y="1042"/>
                      <a:pt x="618" y="1042"/>
                      <a:pt x="618" y="1042"/>
                    </a:cubicBezTo>
                    <a:cubicBezTo>
                      <a:pt x="618" y="1039"/>
                      <a:pt x="616" y="1037"/>
                      <a:pt x="614" y="1037"/>
                    </a:cubicBezTo>
                    <a:cubicBezTo>
                      <a:pt x="612" y="1037"/>
                      <a:pt x="610" y="1039"/>
                      <a:pt x="610" y="1041"/>
                    </a:cubicBezTo>
                    <a:cubicBezTo>
                      <a:pt x="609" y="1041"/>
                      <a:pt x="609" y="1042"/>
                      <a:pt x="609" y="1042"/>
                    </a:cubicBezTo>
                    <a:cubicBezTo>
                      <a:pt x="609" y="1053"/>
                      <a:pt x="609" y="1053"/>
                      <a:pt x="609" y="1053"/>
                    </a:cubicBezTo>
                    <a:cubicBezTo>
                      <a:pt x="606" y="1053"/>
                      <a:pt x="606" y="1053"/>
                      <a:pt x="606" y="1053"/>
                    </a:cubicBezTo>
                    <a:cubicBezTo>
                      <a:pt x="606" y="1040"/>
                      <a:pt x="606" y="1040"/>
                      <a:pt x="606" y="1040"/>
                    </a:cubicBezTo>
                    <a:cubicBezTo>
                      <a:pt x="606" y="1038"/>
                      <a:pt x="606" y="1036"/>
                      <a:pt x="606" y="1035"/>
                    </a:cubicBezTo>
                    <a:cubicBezTo>
                      <a:pt x="609" y="1035"/>
                      <a:pt x="609" y="1035"/>
                      <a:pt x="609" y="1035"/>
                    </a:cubicBezTo>
                    <a:cubicBezTo>
                      <a:pt x="609" y="1038"/>
                      <a:pt x="609" y="1038"/>
                      <a:pt x="609" y="1038"/>
                    </a:cubicBezTo>
                    <a:cubicBezTo>
                      <a:pt x="609" y="1038"/>
                      <a:pt x="609" y="1038"/>
                      <a:pt x="609" y="1038"/>
                    </a:cubicBezTo>
                    <a:cubicBezTo>
                      <a:pt x="610" y="1036"/>
                      <a:pt x="612" y="1034"/>
                      <a:pt x="615" y="1034"/>
                    </a:cubicBezTo>
                    <a:cubicBezTo>
                      <a:pt x="617" y="1034"/>
                      <a:pt x="619" y="1036"/>
                      <a:pt x="620" y="1038"/>
                    </a:cubicBezTo>
                    <a:cubicBezTo>
                      <a:pt x="620" y="1038"/>
                      <a:pt x="620" y="1038"/>
                      <a:pt x="620" y="1038"/>
                    </a:cubicBezTo>
                    <a:cubicBezTo>
                      <a:pt x="621" y="1037"/>
                      <a:pt x="621" y="1036"/>
                      <a:pt x="622" y="1036"/>
                    </a:cubicBezTo>
                    <a:cubicBezTo>
                      <a:pt x="623" y="1035"/>
                      <a:pt x="625" y="1034"/>
                      <a:pt x="626" y="1034"/>
                    </a:cubicBezTo>
                    <a:cubicBezTo>
                      <a:pt x="629" y="1034"/>
                      <a:pt x="632" y="1036"/>
                      <a:pt x="632" y="1042"/>
                    </a:cubicBezTo>
                    <a:cubicBezTo>
                      <a:pt x="632" y="1053"/>
                      <a:pt x="632" y="1053"/>
                      <a:pt x="632" y="1053"/>
                    </a:cubicBezTo>
                    <a:cubicBezTo>
                      <a:pt x="629" y="1053"/>
                      <a:pt x="629" y="1053"/>
                      <a:pt x="629" y="1053"/>
                    </a:cubicBezTo>
                    <a:cubicBezTo>
                      <a:pt x="629" y="1043"/>
                      <a:pt x="629" y="1043"/>
                      <a:pt x="629" y="1043"/>
                    </a:cubicBezTo>
                    <a:cubicBezTo>
                      <a:pt x="629" y="1040"/>
                      <a:pt x="628" y="1037"/>
                      <a:pt x="625" y="1037"/>
                    </a:cubicBezTo>
                    <a:close/>
                    <a:moveTo>
                      <a:pt x="588" y="1061"/>
                    </a:moveTo>
                    <a:cubicBezTo>
                      <a:pt x="585" y="1061"/>
                      <a:pt x="585" y="1061"/>
                      <a:pt x="585" y="1061"/>
                    </a:cubicBezTo>
                    <a:cubicBezTo>
                      <a:pt x="584" y="1059"/>
                      <a:pt x="584" y="1057"/>
                      <a:pt x="584" y="1054"/>
                    </a:cubicBezTo>
                    <a:cubicBezTo>
                      <a:pt x="584" y="1035"/>
                      <a:pt x="584" y="1035"/>
                      <a:pt x="584" y="1035"/>
                    </a:cubicBezTo>
                    <a:cubicBezTo>
                      <a:pt x="588" y="1035"/>
                      <a:pt x="588" y="1035"/>
                      <a:pt x="588" y="1035"/>
                    </a:cubicBezTo>
                    <a:cubicBezTo>
                      <a:pt x="588" y="1046"/>
                      <a:pt x="588" y="1046"/>
                      <a:pt x="588" y="1046"/>
                    </a:cubicBezTo>
                    <a:cubicBezTo>
                      <a:pt x="588" y="1049"/>
                      <a:pt x="589" y="1051"/>
                      <a:pt x="592" y="1051"/>
                    </a:cubicBezTo>
                    <a:cubicBezTo>
                      <a:pt x="594" y="1051"/>
                      <a:pt x="595" y="1050"/>
                      <a:pt x="596" y="1048"/>
                    </a:cubicBezTo>
                    <a:cubicBezTo>
                      <a:pt x="596" y="1047"/>
                      <a:pt x="597" y="1047"/>
                      <a:pt x="597" y="1046"/>
                    </a:cubicBezTo>
                    <a:cubicBezTo>
                      <a:pt x="597" y="1035"/>
                      <a:pt x="597" y="1035"/>
                      <a:pt x="597" y="1035"/>
                    </a:cubicBezTo>
                    <a:cubicBezTo>
                      <a:pt x="600" y="1035"/>
                      <a:pt x="600" y="1035"/>
                      <a:pt x="600" y="1035"/>
                    </a:cubicBezTo>
                    <a:cubicBezTo>
                      <a:pt x="600" y="1049"/>
                      <a:pt x="600" y="1049"/>
                      <a:pt x="600" y="1049"/>
                    </a:cubicBezTo>
                    <a:cubicBezTo>
                      <a:pt x="600" y="1051"/>
                      <a:pt x="600" y="1052"/>
                      <a:pt x="602" y="1052"/>
                    </a:cubicBezTo>
                    <a:cubicBezTo>
                      <a:pt x="601" y="1054"/>
                      <a:pt x="601" y="1054"/>
                      <a:pt x="601" y="1054"/>
                    </a:cubicBezTo>
                    <a:cubicBezTo>
                      <a:pt x="601" y="1054"/>
                      <a:pt x="601" y="1054"/>
                      <a:pt x="600" y="1054"/>
                    </a:cubicBezTo>
                    <a:cubicBezTo>
                      <a:pt x="599" y="1054"/>
                      <a:pt x="597" y="1053"/>
                      <a:pt x="597" y="1051"/>
                    </a:cubicBezTo>
                    <a:cubicBezTo>
                      <a:pt x="597" y="1051"/>
                      <a:pt x="597" y="1051"/>
                      <a:pt x="597" y="1051"/>
                    </a:cubicBezTo>
                    <a:cubicBezTo>
                      <a:pt x="596" y="1053"/>
                      <a:pt x="594" y="1054"/>
                      <a:pt x="592" y="1054"/>
                    </a:cubicBezTo>
                    <a:cubicBezTo>
                      <a:pt x="590" y="1054"/>
                      <a:pt x="588" y="1053"/>
                      <a:pt x="588" y="1052"/>
                    </a:cubicBezTo>
                    <a:cubicBezTo>
                      <a:pt x="588" y="1054"/>
                      <a:pt x="588" y="1054"/>
                      <a:pt x="588" y="1054"/>
                    </a:cubicBezTo>
                    <a:cubicBezTo>
                      <a:pt x="587" y="1057"/>
                      <a:pt x="588" y="1059"/>
                      <a:pt x="588" y="1061"/>
                    </a:cubicBezTo>
                    <a:close/>
                    <a:moveTo>
                      <a:pt x="656" y="569"/>
                    </a:moveTo>
                    <a:cubicBezTo>
                      <a:pt x="656" y="578"/>
                      <a:pt x="646" y="586"/>
                      <a:pt x="635" y="586"/>
                    </a:cubicBezTo>
                    <a:cubicBezTo>
                      <a:pt x="623" y="586"/>
                      <a:pt x="614" y="573"/>
                      <a:pt x="614" y="564"/>
                    </a:cubicBezTo>
                    <a:cubicBezTo>
                      <a:pt x="614" y="555"/>
                      <a:pt x="623" y="547"/>
                      <a:pt x="635" y="547"/>
                    </a:cubicBezTo>
                    <a:cubicBezTo>
                      <a:pt x="646" y="547"/>
                      <a:pt x="656" y="560"/>
                      <a:pt x="656" y="569"/>
                    </a:cubicBezTo>
                    <a:close/>
                    <a:moveTo>
                      <a:pt x="651" y="538"/>
                    </a:moveTo>
                    <a:cubicBezTo>
                      <a:pt x="650" y="529"/>
                      <a:pt x="656" y="521"/>
                      <a:pt x="665" y="520"/>
                    </a:cubicBezTo>
                    <a:cubicBezTo>
                      <a:pt x="674" y="519"/>
                      <a:pt x="682" y="526"/>
                      <a:pt x="683" y="534"/>
                    </a:cubicBezTo>
                    <a:cubicBezTo>
                      <a:pt x="683" y="536"/>
                      <a:pt x="683" y="537"/>
                      <a:pt x="683" y="538"/>
                    </a:cubicBezTo>
                    <a:cubicBezTo>
                      <a:pt x="683" y="547"/>
                      <a:pt x="678" y="548"/>
                      <a:pt x="670" y="548"/>
                    </a:cubicBezTo>
                    <a:cubicBezTo>
                      <a:pt x="661" y="548"/>
                      <a:pt x="651" y="547"/>
                      <a:pt x="651" y="538"/>
                    </a:cubicBezTo>
                    <a:close/>
                    <a:moveTo>
                      <a:pt x="628" y="748"/>
                    </a:moveTo>
                    <a:cubicBezTo>
                      <a:pt x="628" y="757"/>
                      <a:pt x="619" y="764"/>
                      <a:pt x="607" y="764"/>
                    </a:cubicBezTo>
                    <a:cubicBezTo>
                      <a:pt x="596" y="764"/>
                      <a:pt x="586" y="752"/>
                      <a:pt x="586" y="743"/>
                    </a:cubicBezTo>
                    <a:cubicBezTo>
                      <a:pt x="586" y="734"/>
                      <a:pt x="596" y="726"/>
                      <a:pt x="607" y="726"/>
                    </a:cubicBezTo>
                    <a:cubicBezTo>
                      <a:pt x="619" y="726"/>
                      <a:pt x="628" y="739"/>
                      <a:pt x="628" y="748"/>
                    </a:cubicBezTo>
                    <a:close/>
                    <a:moveTo>
                      <a:pt x="618" y="790"/>
                    </a:moveTo>
                    <a:cubicBezTo>
                      <a:pt x="618" y="790"/>
                      <a:pt x="621" y="801"/>
                      <a:pt x="607" y="796"/>
                    </a:cubicBezTo>
                    <a:cubicBezTo>
                      <a:pt x="607" y="796"/>
                      <a:pt x="601" y="801"/>
                      <a:pt x="615" y="810"/>
                    </a:cubicBezTo>
                    <a:cubicBezTo>
                      <a:pt x="615" y="810"/>
                      <a:pt x="639" y="821"/>
                      <a:pt x="618" y="826"/>
                    </a:cubicBezTo>
                    <a:cubicBezTo>
                      <a:pt x="597" y="830"/>
                      <a:pt x="583" y="817"/>
                      <a:pt x="586" y="802"/>
                    </a:cubicBezTo>
                    <a:cubicBezTo>
                      <a:pt x="590" y="788"/>
                      <a:pt x="593" y="772"/>
                      <a:pt x="618" y="790"/>
                    </a:cubicBezTo>
                    <a:close/>
                    <a:moveTo>
                      <a:pt x="599" y="953"/>
                    </a:moveTo>
                    <a:cubicBezTo>
                      <a:pt x="589" y="946"/>
                      <a:pt x="618" y="904"/>
                      <a:pt x="618" y="904"/>
                    </a:cubicBezTo>
                    <a:cubicBezTo>
                      <a:pt x="618" y="904"/>
                      <a:pt x="608" y="960"/>
                      <a:pt x="598" y="953"/>
                    </a:cubicBezTo>
                    <a:lnTo>
                      <a:pt x="599" y="953"/>
                    </a:lnTo>
                    <a:close/>
                    <a:moveTo>
                      <a:pt x="723" y="525"/>
                    </a:moveTo>
                    <a:cubicBezTo>
                      <a:pt x="715" y="520"/>
                      <a:pt x="728" y="508"/>
                      <a:pt x="728" y="508"/>
                    </a:cubicBezTo>
                    <a:cubicBezTo>
                      <a:pt x="735" y="506"/>
                      <a:pt x="741" y="513"/>
                      <a:pt x="742" y="519"/>
                    </a:cubicBezTo>
                    <a:cubicBezTo>
                      <a:pt x="752" y="517"/>
                      <a:pt x="759" y="530"/>
                      <a:pt x="757" y="536"/>
                    </a:cubicBezTo>
                    <a:cubicBezTo>
                      <a:pt x="755" y="543"/>
                      <a:pt x="745" y="543"/>
                      <a:pt x="737" y="537"/>
                    </a:cubicBezTo>
                    <a:cubicBezTo>
                      <a:pt x="735" y="535"/>
                      <a:pt x="734" y="533"/>
                      <a:pt x="735" y="530"/>
                    </a:cubicBezTo>
                    <a:cubicBezTo>
                      <a:pt x="731" y="530"/>
                      <a:pt x="726" y="528"/>
                      <a:pt x="723" y="525"/>
                    </a:cubicBezTo>
                    <a:close/>
                    <a:moveTo>
                      <a:pt x="734" y="554"/>
                    </a:moveTo>
                    <a:cubicBezTo>
                      <a:pt x="732" y="561"/>
                      <a:pt x="723" y="560"/>
                      <a:pt x="715" y="554"/>
                    </a:cubicBezTo>
                    <a:cubicBezTo>
                      <a:pt x="707" y="548"/>
                      <a:pt x="720" y="537"/>
                      <a:pt x="720" y="537"/>
                    </a:cubicBezTo>
                    <a:cubicBezTo>
                      <a:pt x="730" y="535"/>
                      <a:pt x="736" y="547"/>
                      <a:pt x="734" y="554"/>
                    </a:cubicBezTo>
                    <a:close/>
                    <a:moveTo>
                      <a:pt x="720" y="572"/>
                    </a:moveTo>
                    <a:cubicBezTo>
                      <a:pt x="720" y="576"/>
                      <a:pt x="717" y="580"/>
                      <a:pt x="712" y="580"/>
                    </a:cubicBezTo>
                    <a:cubicBezTo>
                      <a:pt x="708" y="580"/>
                      <a:pt x="704" y="576"/>
                      <a:pt x="704" y="572"/>
                    </a:cubicBezTo>
                    <a:cubicBezTo>
                      <a:pt x="704" y="567"/>
                      <a:pt x="708" y="564"/>
                      <a:pt x="712" y="564"/>
                    </a:cubicBezTo>
                    <a:cubicBezTo>
                      <a:pt x="717" y="564"/>
                      <a:pt x="720" y="567"/>
                      <a:pt x="720" y="572"/>
                    </a:cubicBezTo>
                    <a:close/>
                    <a:moveTo>
                      <a:pt x="762" y="160"/>
                    </a:moveTo>
                    <a:cubicBezTo>
                      <a:pt x="765" y="160"/>
                      <a:pt x="767" y="160"/>
                      <a:pt x="769" y="161"/>
                    </a:cubicBezTo>
                    <a:cubicBezTo>
                      <a:pt x="745" y="165"/>
                      <a:pt x="727" y="189"/>
                      <a:pt x="727" y="218"/>
                    </a:cubicBezTo>
                    <a:cubicBezTo>
                      <a:pt x="727" y="248"/>
                      <a:pt x="747" y="273"/>
                      <a:pt x="774" y="275"/>
                    </a:cubicBezTo>
                    <a:cubicBezTo>
                      <a:pt x="770" y="275"/>
                      <a:pt x="766" y="275"/>
                      <a:pt x="762" y="275"/>
                    </a:cubicBezTo>
                    <a:cubicBezTo>
                      <a:pt x="735" y="275"/>
                      <a:pt x="712" y="249"/>
                      <a:pt x="712" y="217"/>
                    </a:cubicBezTo>
                    <a:cubicBezTo>
                      <a:pt x="712" y="186"/>
                      <a:pt x="735" y="160"/>
                      <a:pt x="762" y="160"/>
                    </a:cubicBezTo>
                    <a:close/>
                    <a:moveTo>
                      <a:pt x="667" y="372"/>
                    </a:moveTo>
                    <a:cubicBezTo>
                      <a:pt x="667" y="372"/>
                      <a:pt x="688" y="398"/>
                      <a:pt x="717" y="408"/>
                    </a:cubicBezTo>
                    <a:cubicBezTo>
                      <a:pt x="746" y="418"/>
                      <a:pt x="700" y="430"/>
                      <a:pt x="700" y="430"/>
                    </a:cubicBezTo>
                    <a:cubicBezTo>
                      <a:pt x="700" y="430"/>
                      <a:pt x="752" y="458"/>
                      <a:pt x="743" y="479"/>
                    </a:cubicBezTo>
                    <a:cubicBezTo>
                      <a:pt x="735" y="500"/>
                      <a:pt x="724" y="516"/>
                      <a:pt x="700" y="500"/>
                    </a:cubicBezTo>
                    <a:cubicBezTo>
                      <a:pt x="675" y="484"/>
                      <a:pt x="675" y="470"/>
                      <a:pt x="683" y="460"/>
                    </a:cubicBezTo>
                    <a:cubicBezTo>
                      <a:pt x="690" y="450"/>
                      <a:pt x="683" y="426"/>
                      <a:pt x="683" y="426"/>
                    </a:cubicBezTo>
                    <a:cubicBezTo>
                      <a:pt x="683" y="426"/>
                      <a:pt x="679" y="442"/>
                      <a:pt x="635" y="361"/>
                    </a:cubicBezTo>
                    <a:cubicBezTo>
                      <a:pt x="635" y="361"/>
                      <a:pt x="668" y="354"/>
                      <a:pt x="667" y="372"/>
                    </a:cubicBezTo>
                    <a:close/>
                    <a:moveTo>
                      <a:pt x="628" y="86"/>
                    </a:moveTo>
                    <a:cubicBezTo>
                      <a:pt x="651" y="89"/>
                      <a:pt x="660" y="180"/>
                      <a:pt x="614" y="147"/>
                    </a:cubicBezTo>
                    <a:cubicBezTo>
                      <a:pt x="568" y="114"/>
                      <a:pt x="628" y="86"/>
                      <a:pt x="628" y="86"/>
                    </a:cubicBezTo>
                    <a:close/>
                    <a:moveTo>
                      <a:pt x="570" y="595"/>
                    </a:moveTo>
                    <a:cubicBezTo>
                      <a:pt x="570" y="595"/>
                      <a:pt x="587" y="597"/>
                      <a:pt x="588" y="591"/>
                    </a:cubicBezTo>
                    <a:cubicBezTo>
                      <a:pt x="588" y="591"/>
                      <a:pt x="598" y="576"/>
                      <a:pt x="602" y="595"/>
                    </a:cubicBezTo>
                    <a:cubicBezTo>
                      <a:pt x="607" y="614"/>
                      <a:pt x="605" y="656"/>
                      <a:pt x="595" y="657"/>
                    </a:cubicBezTo>
                    <a:cubicBezTo>
                      <a:pt x="592" y="657"/>
                      <a:pt x="590" y="659"/>
                      <a:pt x="590" y="662"/>
                    </a:cubicBezTo>
                    <a:cubicBezTo>
                      <a:pt x="590" y="662"/>
                      <a:pt x="590" y="663"/>
                      <a:pt x="591" y="663"/>
                    </a:cubicBezTo>
                    <a:cubicBezTo>
                      <a:pt x="591" y="663"/>
                      <a:pt x="591" y="669"/>
                      <a:pt x="575" y="656"/>
                    </a:cubicBezTo>
                    <a:cubicBezTo>
                      <a:pt x="575" y="656"/>
                      <a:pt x="553" y="657"/>
                      <a:pt x="574" y="623"/>
                    </a:cubicBezTo>
                    <a:cubicBezTo>
                      <a:pt x="574" y="623"/>
                      <a:pt x="540" y="609"/>
                      <a:pt x="570" y="595"/>
                    </a:cubicBezTo>
                    <a:close/>
                    <a:moveTo>
                      <a:pt x="536" y="1050"/>
                    </a:moveTo>
                    <a:cubicBezTo>
                      <a:pt x="538" y="1051"/>
                      <a:pt x="540" y="1051"/>
                      <a:pt x="541" y="1051"/>
                    </a:cubicBezTo>
                    <a:cubicBezTo>
                      <a:pt x="545" y="1052"/>
                      <a:pt x="547" y="1049"/>
                      <a:pt x="547" y="1046"/>
                    </a:cubicBezTo>
                    <a:cubicBezTo>
                      <a:pt x="547" y="1046"/>
                      <a:pt x="547" y="1046"/>
                      <a:pt x="547" y="1046"/>
                    </a:cubicBezTo>
                    <a:cubicBezTo>
                      <a:pt x="547" y="1043"/>
                      <a:pt x="545" y="1040"/>
                      <a:pt x="540" y="1040"/>
                    </a:cubicBezTo>
                    <a:cubicBezTo>
                      <a:pt x="539" y="1040"/>
                      <a:pt x="538" y="1041"/>
                      <a:pt x="537" y="1041"/>
                    </a:cubicBezTo>
                    <a:cubicBezTo>
                      <a:pt x="538" y="1029"/>
                      <a:pt x="538" y="1029"/>
                      <a:pt x="538" y="1029"/>
                    </a:cubicBezTo>
                    <a:cubicBezTo>
                      <a:pt x="550" y="1029"/>
                      <a:pt x="550" y="1029"/>
                      <a:pt x="550" y="1029"/>
                    </a:cubicBezTo>
                    <a:cubicBezTo>
                      <a:pt x="550" y="1032"/>
                      <a:pt x="550" y="1032"/>
                      <a:pt x="550" y="1032"/>
                    </a:cubicBezTo>
                    <a:cubicBezTo>
                      <a:pt x="541" y="1032"/>
                      <a:pt x="541" y="1032"/>
                      <a:pt x="541" y="1032"/>
                    </a:cubicBezTo>
                    <a:cubicBezTo>
                      <a:pt x="540" y="1038"/>
                      <a:pt x="540" y="1038"/>
                      <a:pt x="540" y="1038"/>
                    </a:cubicBezTo>
                    <a:cubicBezTo>
                      <a:pt x="540" y="1038"/>
                      <a:pt x="541" y="1038"/>
                      <a:pt x="542" y="1038"/>
                    </a:cubicBezTo>
                    <a:cubicBezTo>
                      <a:pt x="544" y="1038"/>
                      <a:pt x="546" y="1039"/>
                      <a:pt x="547" y="1039"/>
                    </a:cubicBezTo>
                    <a:cubicBezTo>
                      <a:pt x="550" y="1041"/>
                      <a:pt x="551" y="1043"/>
                      <a:pt x="551" y="1046"/>
                    </a:cubicBezTo>
                    <a:cubicBezTo>
                      <a:pt x="551" y="1051"/>
                      <a:pt x="547" y="1055"/>
                      <a:pt x="542" y="1055"/>
                    </a:cubicBezTo>
                    <a:cubicBezTo>
                      <a:pt x="542" y="1055"/>
                      <a:pt x="542" y="1054"/>
                      <a:pt x="541" y="1054"/>
                    </a:cubicBezTo>
                    <a:cubicBezTo>
                      <a:pt x="539" y="1055"/>
                      <a:pt x="537" y="1054"/>
                      <a:pt x="535" y="1053"/>
                    </a:cubicBezTo>
                    <a:lnTo>
                      <a:pt x="536" y="1050"/>
                    </a:lnTo>
                    <a:close/>
                    <a:moveTo>
                      <a:pt x="533" y="790"/>
                    </a:moveTo>
                    <a:cubicBezTo>
                      <a:pt x="533" y="786"/>
                      <a:pt x="538" y="782"/>
                      <a:pt x="545" y="782"/>
                    </a:cubicBezTo>
                    <a:cubicBezTo>
                      <a:pt x="552" y="782"/>
                      <a:pt x="558" y="786"/>
                      <a:pt x="558" y="790"/>
                    </a:cubicBezTo>
                    <a:cubicBezTo>
                      <a:pt x="558" y="794"/>
                      <a:pt x="552" y="798"/>
                      <a:pt x="545" y="798"/>
                    </a:cubicBezTo>
                    <a:cubicBezTo>
                      <a:pt x="538" y="798"/>
                      <a:pt x="533" y="794"/>
                      <a:pt x="533" y="790"/>
                    </a:cubicBezTo>
                    <a:close/>
                    <a:moveTo>
                      <a:pt x="547" y="815"/>
                    </a:moveTo>
                    <a:cubicBezTo>
                      <a:pt x="543" y="815"/>
                      <a:pt x="539" y="812"/>
                      <a:pt x="539" y="809"/>
                    </a:cubicBezTo>
                    <a:cubicBezTo>
                      <a:pt x="539" y="807"/>
                      <a:pt x="543" y="804"/>
                      <a:pt x="547" y="804"/>
                    </a:cubicBezTo>
                    <a:cubicBezTo>
                      <a:pt x="552" y="804"/>
                      <a:pt x="555" y="807"/>
                      <a:pt x="555" y="809"/>
                    </a:cubicBezTo>
                    <a:cubicBezTo>
                      <a:pt x="555" y="812"/>
                      <a:pt x="552" y="814"/>
                      <a:pt x="547" y="814"/>
                    </a:cubicBezTo>
                    <a:lnTo>
                      <a:pt x="547" y="815"/>
                    </a:lnTo>
                    <a:close/>
                    <a:moveTo>
                      <a:pt x="564" y="1028"/>
                    </a:moveTo>
                    <a:cubicBezTo>
                      <a:pt x="569" y="1028"/>
                      <a:pt x="572" y="1033"/>
                      <a:pt x="572" y="1041"/>
                    </a:cubicBezTo>
                    <a:cubicBezTo>
                      <a:pt x="572" y="1049"/>
                      <a:pt x="569" y="1054"/>
                      <a:pt x="563" y="1054"/>
                    </a:cubicBezTo>
                    <a:cubicBezTo>
                      <a:pt x="558" y="1054"/>
                      <a:pt x="555" y="1050"/>
                      <a:pt x="555" y="1041"/>
                    </a:cubicBezTo>
                    <a:cubicBezTo>
                      <a:pt x="555" y="1033"/>
                      <a:pt x="558" y="1028"/>
                      <a:pt x="564" y="1028"/>
                    </a:cubicBezTo>
                    <a:close/>
                    <a:moveTo>
                      <a:pt x="564" y="814"/>
                    </a:moveTo>
                    <a:cubicBezTo>
                      <a:pt x="562" y="807"/>
                      <a:pt x="591" y="818"/>
                      <a:pt x="574" y="830"/>
                    </a:cubicBezTo>
                    <a:cubicBezTo>
                      <a:pt x="557" y="841"/>
                      <a:pt x="563" y="814"/>
                      <a:pt x="563" y="814"/>
                    </a:cubicBezTo>
                    <a:lnTo>
                      <a:pt x="564" y="814"/>
                    </a:lnTo>
                    <a:close/>
                    <a:moveTo>
                      <a:pt x="543" y="464"/>
                    </a:moveTo>
                    <a:cubicBezTo>
                      <a:pt x="543" y="464"/>
                      <a:pt x="531" y="432"/>
                      <a:pt x="551" y="430"/>
                    </a:cubicBezTo>
                    <a:cubicBezTo>
                      <a:pt x="572" y="427"/>
                      <a:pt x="578" y="458"/>
                      <a:pt x="543" y="464"/>
                    </a:cubicBezTo>
                    <a:close/>
                    <a:moveTo>
                      <a:pt x="483" y="106"/>
                    </a:moveTo>
                    <a:cubicBezTo>
                      <a:pt x="488" y="93"/>
                      <a:pt x="508" y="97"/>
                      <a:pt x="508" y="97"/>
                    </a:cubicBezTo>
                    <a:cubicBezTo>
                      <a:pt x="508" y="97"/>
                      <a:pt x="503" y="84"/>
                      <a:pt x="508" y="82"/>
                    </a:cubicBezTo>
                    <a:cubicBezTo>
                      <a:pt x="551" y="61"/>
                      <a:pt x="544" y="104"/>
                      <a:pt x="545" y="121"/>
                    </a:cubicBezTo>
                    <a:cubicBezTo>
                      <a:pt x="547" y="137"/>
                      <a:pt x="501" y="153"/>
                      <a:pt x="504" y="145"/>
                    </a:cubicBezTo>
                    <a:cubicBezTo>
                      <a:pt x="507" y="137"/>
                      <a:pt x="489" y="131"/>
                      <a:pt x="489" y="131"/>
                    </a:cubicBezTo>
                    <a:cubicBezTo>
                      <a:pt x="463" y="127"/>
                      <a:pt x="479" y="119"/>
                      <a:pt x="483" y="106"/>
                    </a:cubicBezTo>
                    <a:close/>
                    <a:moveTo>
                      <a:pt x="533" y="809"/>
                    </a:moveTo>
                    <a:cubicBezTo>
                      <a:pt x="533" y="812"/>
                      <a:pt x="529" y="814"/>
                      <a:pt x="525" y="814"/>
                    </a:cubicBezTo>
                    <a:cubicBezTo>
                      <a:pt x="520" y="814"/>
                      <a:pt x="517" y="812"/>
                      <a:pt x="517" y="809"/>
                    </a:cubicBezTo>
                    <a:cubicBezTo>
                      <a:pt x="517" y="806"/>
                      <a:pt x="520" y="804"/>
                      <a:pt x="525" y="804"/>
                    </a:cubicBezTo>
                    <a:cubicBezTo>
                      <a:pt x="529" y="804"/>
                      <a:pt x="533" y="806"/>
                      <a:pt x="533" y="809"/>
                    </a:cubicBezTo>
                    <a:close/>
                    <a:moveTo>
                      <a:pt x="449" y="269"/>
                    </a:moveTo>
                    <a:cubicBezTo>
                      <a:pt x="434" y="288"/>
                      <a:pt x="435" y="290"/>
                      <a:pt x="424" y="288"/>
                    </a:cubicBezTo>
                    <a:cubicBezTo>
                      <a:pt x="422" y="287"/>
                      <a:pt x="400" y="301"/>
                      <a:pt x="398" y="278"/>
                    </a:cubicBezTo>
                    <a:cubicBezTo>
                      <a:pt x="396" y="256"/>
                      <a:pt x="405" y="260"/>
                      <a:pt x="405" y="260"/>
                    </a:cubicBezTo>
                    <a:cubicBezTo>
                      <a:pt x="405" y="260"/>
                      <a:pt x="429" y="248"/>
                      <a:pt x="431" y="240"/>
                    </a:cubicBezTo>
                    <a:cubicBezTo>
                      <a:pt x="433" y="232"/>
                      <a:pt x="464" y="249"/>
                      <a:pt x="449" y="269"/>
                    </a:cubicBezTo>
                    <a:close/>
                    <a:moveTo>
                      <a:pt x="366" y="492"/>
                    </a:moveTo>
                    <a:cubicBezTo>
                      <a:pt x="368" y="487"/>
                      <a:pt x="374" y="485"/>
                      <a:pt x="379" y="487"/>
                    </a:cubicBezTo>
                    <a:cubicBezTo>
                      <a:pt x="380" y="488"/>
                      <a:pt x="380" y="488"/>
                      <a:pt x="381" y="489"/>
                    </a:cubicBezTo>
                    <a:cubicBezTo>
                      <a:pt x="384" y="491"/>
                      <a:pt x="386" y="495"/>
                      <a:pt x="386" y="499"/>
                    </a:cubicBezTo>
                    <a:cubicBezTo>
                      <a:pt x="386" y="502"/>
                      <a:pt x="384" y="506"/>
                      <a:pt x="381" y="508"/>
                    </a:cubicBezTo>
                    <a:cubicBezTo>
                      <a:pt x="379" y="512"/>
                      <a:pt x="375" y="515"/>
                      <a:pt x="370" y="514"/>
                    </a:cubicBezTo>
                    <a:cubicBezTo>
                      <a:pt x="366" y="512"/>
                      <a:pt x="364" y="508"/>
                      <a:pt x="365" y="504"/>
                    </a:cubicBezTo>
                    <a:cubicBezTo>
                      <a:pt x="363" y="500"/>
                      <a:pt x="363" y="495"/>
                      <a:pt x="366" y="492"/>
                    </a:cubicBezTo>
                    <a:close/>
                    <a:moveTo>
                      <a:pt x="383" y="527"/>
                    </a:moveTo>
                    <a:cubicBezTo>
                      <a:pt x="385" y="527"/>
                      <a:pt x="388" y="528"/>
                      <a:pt x="390" y="530"/>
                    </a:cubicBezTo>
                    <a:cubicBezTo>
                      <a:pt x="390" y="529"/>
                      <a:pt x="391" y="529"/>
                      <a:pt x="391" y="530"/>
                    </a:cubicBezTo>
                    <a:cubicBezTo>
                      <a:pt x="391" y="524"/>
                      <a:pt x="394" y="519"/>
                      <a:pt x="398" y="519"/>
                    </a:cubicBezTo>
                    <a:cubicBezTo>
                      <a:pt x="402" y="519"/>
                      <a:pt x="405" y="524"/>
                      <a:pt x="405" y="530"/>
                    </a:cubicBezTo>
                    <a:cubicBezTo>
                      <a:pt x="405" y="535"/>
                      <a:pt x="402" y="540"/>
                      <a:pt x="398" y="540"/>
                    </a:cubicBezTo>
                    <a:cubicBezTo>
                      <a:pt x="397" y="540"/>
                      <a:pt x="397" y="540"/>
                      <a:pt x="396" y="540"/>
                    </a:cubicBezTo>
                    <a:cubicBezTo>
                      <a:pt x="394" y="540"/>
                      <a:pt x="393" y="541"/>
                      <a:pt x="391" y="541"/>
                    </a:cubicBezTo>
                    <a:cubicBezTo>
                      <a:pt x="389" y="541"/>
                      <a:pt x="386" y="540"/>
                      <a:pt x="384" y="538"/>
                    </a:cubicBezTo>
                    <a:cubicBezTo>
                      <a:pt x="383" y="538"/>
                      <a:pt x="383" y="538"/>
                      <a:pt x="383" y="538"/>
                    </a:cubicBezTo>
                    <a:cubicBezTo>
                      <a:pt x="378" y="538"/>
                      <a:pt x="374" y="536"/>
                      <a:pt x="374" y="533"/>
                    </a:cubicBezTo>
                    <a:cubicBezTo>
                      <a:pt x="374" y="530"/>
                      <a:pt x="378" y="527"/>
                      <a:pt x="383" y="527"/>
                    </a:cubicBezTo>
                    <a:close/>
                    <a:moveTo>
                      <a:pt x="408" y="401"/>
                    </a:moveTo>
                    <a:cubicBezTo>
                      <a:pt x="424" y="372"/>
                      <a:pt x="423" y="405"/>
                      <a:pt x="424" y="405"/>
                    </a:cubicBezTo>
                    <a:cubicBezTo>
                      <a:pt x="460" y="422"/>
                      <a:pt x="420" y="431"/>
                      <a:pt x="420" y="431"/>
                    </a:cubicBezTo>
                    <a:cubicBezTo>
                      <a:pt x="420" y="431"/>
                      <a:pt x="391" y="430"/>
                      <a:pt x="408" y="401"/>
                    </a:cubicBezTo>
                    <a:close/>
                    <a:moveTo>
                      <a:pt x="416" y="176"/>
                    </a:moveTo>
                    <a:cubicBezTo>
                      <a:pt x="416" y="176"/>
                      <a:pt x="443" y="173"/>
                      <a:pt x="435" y="209"/>
                    </a:cubicBezTo>
                    <a:cubicBezTo>
                      <a:pt x="435" y="209"/>
                      <a:pt x="421" y="219"/>
                      <a:pt x="421" y="197"/>
                    </a:cubicBezTo>
                    <a:cubicBezTo>
                      <a:pt x="420" y="174"/>
                      <a:pt x="389" y="220"/>
                      <a:pt x="381" y="218"/>
                    </a:cubicBezTo>
                    <a:cubicBezTo>
                      <a:pt x="381" y="217"/>
                      <a:pt x="380" y="188"/>
                      <a:pt x="416" y="176"/>
                    </a:cubicBezTo>
                    <a:close/>
                    <a:moveTo>
                      <a:pt x="386" y="334"/>
                    </a:moveTo>
                    <a:cubicBezTo>
                      <a:pt x="398" y="343"/>
                      <a:pt x="412" y="344"/>
                      <a:pt x="412" y="357"/>
                    </a:cubicBezTo>
                    <a:cubicBezTo>
                      <a:pt x="412" y="370"/>
                      <a:pt x="400" y="380"/>
                      <a:pt x="386" y="380"/>
                    </a:cubicBezTo>
                    <a:cubicBezTo>
                      <a:pt x="371" y="380"/>
                      <a:pt x="359" y="370"/>
                      <a:pt x="359" y="357"/>
                    </a:cubicBezTo>
                    <a:cubicBezTo>
                      <a:pt x="359" y="344"/>
                      <a:pt x="374" y="325"/>
                      <a:pt x="386" y="334"/>
                    </a:cubicBezTo>
                    <a:close/>
                    <a:moveTo>
                      <a:pt x="203" y="344"/>
                    </a:moveTo>
                    <a:cubicBezTo>
                      <a:pt x="222" y="344"/>
                      <a:pt x="200" y="352"/>
                      <a:pt x="200" y="363"/>
                    </a:cubicBezTo>
                    <a:cubicBezTo>
                      <a:pt x="200" y="374"/>
                      <a:pt x="222" y="384"/>
                      <a:pt x="203" y="384"/>
                    </a:cubicBezTo>
                    <a:cubicBezTo>
                      <a:pt x="184" y="384"/>
                      <a:pt x="168" y="375"/>
                      <a:pt x="168" y="364"/>
                    </a:cubicBezTo>
                    <a:cubicBezTo>
                      <a:pt x="168" y="353"/>
                      <a:pt x="184" y="344"/>
                      <a:pt x="203" y="344"/>
                    </a:cubicBezTo>
                    <a:close/>
                    <a:moveTo>
                      <a:pt x="73" y="558"/>
                    </a:moveTo>
                    <a:cubicBezTo>
                      <a:pt x="64" y="558"/>
                      <a:pt x="57" y="554"/>
                      <a:pt x="57" y="548"/>
                    </a:cubicBezTo>
                    <a:cubicBezTo>
                      <a:pt x="57" y="542"/>
                      <a:pt x="64" y="538"/>
                      <a:pt x="73" y="538"/>
                    </a:cubicBezTo>
                    <a:cubicBezTo>
                      <a:pt x="82" y="538"/>
                      <a:pt x="90" y="542"/>
                      <a:pt x="90" y="548"/>
                    </a:cubicBezTo>
                    <a:cubicBezTo>
                      <a:pt x="90" y="554"/>
                      <a:pt x="83" y="558"/>
                      <a:pt x="73" y="558"/>
                    </a:cubicBezTo>
                    <a:close/>
                    <a:moveTo>
                      <a:pt x="153" y="557"/>
                    </a:moveTo>
                    <a:cubicBezTo>
                      <a:pt x="147" y="566"/>
                      <a:pt x="147" y="566"/>
                      <a:pt x="147" y="566"/>
                    </a:cubicBezTo>
                    <a:cubicBezTo>
                      <a:pt x="146" y="567"/>
                      <a:pt x="146" y="568"/>
                      <a:pt x="146" y="570"/>
                    </a:cubicBezTo>
                    <a:cubicBezTo>
                      <a:pt x="145" y="575"/>
                      <a:pt x="142" y="590"/>
                      <a:pt x="130" y="588"/>
                    </a:cubicBezTo>
                    <a:cubicBezTo>
                      <a:pt x="124" y="588"/>
                      <a:pt x="119" y="583"/>
                      <a:pt x="118" y="576"/>
                    </a:cubicBezTo>
                    <a:cubicBezTo>
                      <a:pt x="118" y="573"/>
                      <a:pt x="116" y="571"/>
                      <a:pt x="113" y="570"/>
                    </a:cubicBezTo>
                    <a:cubicBezTo>
                      <a:pt x="113" y="570"/>
                      <a:pt x="113" y="570"/>
                      <a:pt x="113" y="570"/>
                    </a:cubicBezTo>
                    <a:cubicBezTo>
                      <a:pt x="112" y="569"/>
                      <a:pt x="111" y="569"/>
                      <a:pt x="110" y="569"/>
                    </a:cubicBezTo>
                    <a:cubicBezTo>
                      <a:pt x="96" y="571"/>
                      <a:pt x="98" y="561"/>
                      <a:pt x="101" y="554"/>
                    </a:cubicBezTo>
                    <a:cubicBezTo>
                      <a:pt x="103" y="551"/>
                      <a:pt x="106" y="549"/>
                      <a:pt x="110" y="550"/>
                    </a:cubicBezTo>
                    <a:cubicBezTo>
                      <a:pt x="113" y="551"/>
                      <a:pt x="117" y="551"/>
                      <a:pt x="115" y="546"/>
                    </a:cubicBezTo>
                    <a:cubicBezTo>
                      <a:pt x="114" y="543"/>
                      <a:pt x="116" y="540"/>
                      <a:pt x="118" y="539"/>
                    </a:cubicBezTo>
                    <a:cubicBezTo>
                      <a:pt x="119" y="539"/>
                      <a:pt x="119" y="539"/>
                      <a:pt x="119" y="539"/>
                    </a:cubicBezTo>
                    <a:cubicBezTo>
                      <a:pt x="123" y="537"/>
                      <a:pt x="127" y="539"/>
                      <a:pt x="129" y="543"/>
                    </a:cubicBezTo>
                    <a:cubicBezTo>
                      <a:pt x="129" y="543"/>
                      <a:pt x="129" y="543"/>
                      <a:pt x="129" y="543"/>
                    </a:cubicBezTo>
                    <a:cubicBezTo>
                      <a:pt x="130" y="546"/>
                      <a:pt x="133" y="549"/>
                      <a:pt x="140" y="546"/>
                    </a:cubicBezTo>
                    <a:cubicBezTo>
                      <a:pt x="147" y="543"/>
                      <a:pt x="151" y="545"/>
                      <a:pt x="154" y="547"/>
                    </a:cubicBezTo>
                    <a:cubicBezTo>
                      <a:pt x="156" y="550"/>
                      <a:pt x="156" y="554"/>
                      <a:pt x="154" y="557"/>
                    </a:cubicBezTo>
                    <a:lnTo>
                      <a:pt x="153" y="557"/>
                    </a:lnTo>
                    <a:close/>
                    <a:moveTo>
                      <a:pt x="202" y="466"/>
                    </a:moveTo>
                    <a:cubicBezTo>
                      <a:pt x="182" y="469"/>
                      <a:pt x="181" y="486"/>
                      <a:pt x="181" y="486"/>
                    </a:cubicBezTo>
                    <a:cubicBezTo>
                      <a:pt x="181" y="486"/>
                      <a:pt x="176" y="502"/>
                      <a:pt x="172" y="492"/>
                    </a:cubicBezTo>
                    <a:cubicBezTo>
                      <a:pt x="168" y="481"/>
                      <a:pt x="181" y="469"/>
                      <a:pt x="189" y="463"/>
                    </a:cubicBezTo>
                    <a:cubicBezTo>
                      <a:pt x="198" y="458"/>
                      <a:pt x="189" y="452"/>
                      <a:pt x="189" y="452"/>
                    </a:cubicBezTo>
                    <a:cubicBezTo>
                      <a:pt x="189" y="452"/>
                      <a:pt x="186" y="475"/>
                      <a:pt x="168" y="455"/>
                    </a:cubicBezTo>
                    <a:cubicBezTo>
                      <a:pt x="150" y="436"/>
                      <a:pt x="190" y="425"/>
                      <a:pt x="190" y="425"/>
                    </a:cubicBezTo>
                    <a:cubicBezTo>
                      <a:pt x="207" y="421"/>
                      <a:pt x="223" y="464"/>
                      <a:pt x="203" y="466"/>
                    </a:cubicBezTo>
                    <a:lnTo>
                      <a:pt x="202" y="466"/>
                    </a:lnTo>
                    <a:close/>
                    <a:moveTo>
                      <a:pt x="226" y="269"/>
                    </a:moveTo>
                    <a:cubicBezTo>
                      <a:pt x="188" y="266"/>
                      <a:pt x="203" y="252"/>
                      <a:pt x="203" y="252"/>
                    </a:cubicBezTo>
                    <a:cubicBezTo>
                      <a:pt x="203" y="252"/>
                      <a:pt x="217" y="243"/>
                      <a:pt x="229" y="245"/>
                    </a:cubicBezTo>
                    <a:cubicBezTo>
                      <a:pt x="241" y="247"/>
                      <a:pt x="270" y="233"/>
                      <a:pt x="270" y="233"/>
                    </a:cubicBezTo>
                    <a:cubicBezTo>
                      <a:pt x="287" y="226"/>
                      <a:pt x="273" y="208"/>
                      <a:pt x="279" y="200"/>
                    </a:cubicBezTo>
                    <a:cubicBezTo>
                      <a:pt x="284" y="192"/>
                      <a:pt x="316" y="193"/>
                      <a:pt x="316" y="193"/>
                    </a:cubicBezTo>
                    <a:cubicBezTo>
                      <a:pt x="338" y="193"/>
                      <a:pt x="329" y="212"/>
                      <a:pt x="329" y="212"/>
                    </a:cubicBezTo>
                    <a:cubicBezTo>
                      <a:pt x="315" y="209"/>
                      <a:pt x="280" y="251"/>
                      <a:pt x="280" y="251"/>
                    </a:cubicBezTo>
                    <a:cubicBezTo>
                      <a:pt x="280" y="251"/>
                      <a:pt x="264" y="272"/>
                      <a:pt x="226" y="269"/>
                    </a:cubicBezTo>
                    <a:close/>
                    <a:moveTo>
                      <a:pt x="297" y="539"/>
                    </a:moveTo>
                    <a:cubicBezTo>
                      <a:pt x="295" y="539"/>
                      <a:pt x="292" y="540"/>
                      <a:pt x="290" y="541"/>
                    </a:cubicBezTo>
                    <a:cubicBezTo>
                      <a:pt x="277" y="545"/>
                      <a:pt x="269" y="550"/>
                      <a:pt x="264" y="555"/>
                    </a:cubicBezTo>
                    <a:cubicBezTo>
                      <a:pt x="271" y="544"/>
                      <a:pt x="283" y="536"/>
                      <a:pt x="297" y="539"/>
                    </a:cubicBezTo>
                    <a:close/>
                    <a:moveTo>
                      <a:pt x="258" y="575"/>
                    </a:moveTo>
                    <a:cubicBezTo>
                      <a:pt x="258" y="573"/>
                      <a:pt x="258" y="571"/>
                      <a:pt x="258" y="569"/>
                    </a:cubicBezTo>
                    <a:cubicBezTo>
                      <a:pt x="260" y="572"/>
                      <a:pt x="263" y="573"/>
                      <a:pt x="265" y="571"/>
                    </a:cubicBezTo>
                    <a:cubicBezTo>
                      <a:pt x="266" y="571"/>
                      <a:pt x="267" y="570"/>
                      <a:pt x="267" y="569"/>
                    </a:cubicBezTo>
                    <a:cubicBezTo>
                      <a:pt x="271" y="562"/>
                      <a:pt x="278" y="557"/>
                      <a:pt x="285" y="554"/>
                    </a:cubicBezTo>
                    <a:cubicBezTo>
                      <a:pt x="287" y="553"/>
                      <a:pt x="289" y="554"/>
                      <a:pt x="291" y="555"/>
                    </a:cubicBezTo>
                    <a:cubicBezTo>
                      <a:pt x="292" y="557"/>
                      <a:pt x="292" y="557"/>
                      <a:pt x="292" y="557"/>
                    </a:cubicBezTo>
                    <a:cubicBezTo>
                      <a:pt x="294" y="559"/>
                      <a:pt x="298" y="559"/>
                      <a:pt x="300" y="557"/>
                    </a:cubicBezTo>
                    <a:cubicBezTo>
                      <a:pt x="301" y="555"/>
                      <a:pt x="301" y="554"/>
                      <a:pt x="301" y="553"/>
                    </a:cubicBezTo>
                    <a:cubicBezTo>
                      <a:pt x="301" y="550"/>
                      <a:pt x="301" y="550"/>
                      <a:pt x="301" y="550"/>
                    </a:cubicBezTo>
                    <a:cubicBezTo>
                      <a:pt x="301" y="547"/>
                      <a:pt x="303" y="544"/>
                      <a:pt x="306" y="544"/>
                    </a:cubicBezTo>
                    <a:cubicBezTo>
                      <a:pt x="306" y="544"/>
                      <a:pt x="306" y="544"/>
                      <a:pt x="306" y="544"/>
                    </a:cubicBezTo>
                    <a:cubicBezTo>
                      <a:pt x="312" y="545"/>
                      <a:pt x="317" y="546"/>
                      <a:pt x="321" y="548"/>
                    </a:cubicBezTo>
                    <a:cubicBezTo>
                      <a:pt x="333" y="554"/>
                      <a:pt x="340" y="562"/>
                      <a:pt x="340" y="575"/>
                    </a:cubicBezTo>
                    <a:cubicBezTo>
                      <a:pt x="340" y="594"/>
                      <a:pt x="322" y="600"/>
                      <a:pt x="299" y="610"/>
                    </a:cubicBezTo>
                    <a:cubicBezTo>
                      <a:pt x="278" y="619"/>
                      <a:pt x="258" y="595"/>
                      <a:pt x="258" y="575"/>
                    </a:cubicBezTo>
                    <a:close/>
                    <a:moveTo>
                      <a:pt x="303" y="945"/>
                    </a:moveTo>
                    <a:cubicBezTo>
                      <a:pt x="295" y="945"/>
                      <a:pt x="288" y="939"/>
                      <a:pt x="288" y="931"/>
                    </a:cubicBezTo>
                    <a:cubicBezTo>
                      <a:pt x="288" y="923"/>
                      <a:pt x="295" y="916"/>
                      <a:pt x="303" y="916"/>
                    </a:cubicBezTo>
                    <a:cubicBezTo>
                      <a:pt x="311" y="916"/>
                      <a:pt x="313" y="923"/>
                      <a:pt x="313" y="931"/>
                    </a:cubicBezTo>
                    <a:cubicBezTo>
                      <a:pt x="313" y="939"/>
                      <a:pt x="311" y="945"/>
                      <a:pt x="303" y="945"/>
                    </a:cubicBezTo>
                    <a:close/>
                    <a:moveTo>
                      <a:pt x="359" y="842"/>
                    </a:moveTo>
                    <a:cubicBezTo>
                      <a:pt x="316" y="827"/>
                      <a:pt x="363" y="827"/>
                      <a:pt x="353" y="823"/>
                    </a:cubicBezTo>
                    <a:cubicBezTo>
                      <a:pt x="353" y="823"/>
                      <a:pt x="328" y="820"/>
                      <a:pt x="336" y="796"/>
                    </a:cubicBezTo>
                    <a:cubicBezTo>
                      <a:pt x="344" y="772"/>
                      <a:pt x="370" y="801"/>
                      <a:pt x="370" y="801"/>
                    </a:cubicBezTo>
                    <a:cubicBezTo>
                      <a:pt x="370" y="801"/>
                      <a:pt x="384" y="821"/>
                      <a:pt x="392" y="810"/>
                    </a:cubicBezTo>
                    <a:cubicBezTo>
                      <a:pt x="400" y="798"/>
                      <a:pt x="402" y="858"/>
                      <a:pt x="359" y="842"/>
                    </a:cubicBezTo>
                    <a:close/>
                    <a:moveTo>
                      <a:pt x="393" y="762"/>
                    </a:moveTo>
                    <a:cubicBezTo>
                      <a:pt x="393" y="762"/>
                      <a:pt x="393" y="774"/>
                      <a:pt x="368" y="761"/>
                    </a:cubicBezTo>
                    <a:cubicBezTo>
                      <a:pt x="368" y="761"/>
                      <a:pt x="312" y="720"/>
                      <a:pt x="310" y="708"/>
                    </a:cubicBezTo>
                    <a:cubicBezTo>
                      <a:pt x="310" y="708"/>
                      <a:pt x="277" y="662"/>
                      <a:pt x="329" y="649"/>
                    </a:cubicBezTo>
                    <a:cubicBezTo>
                      <a:pt x="329" y="649"/>
                      <a:pt x="325" y="591"/>
                      <a:pt x="336" y="591"/>
                    </a:cubicBezTo>
                    <a:cubicBezTo>
                      <a:pt x="336" y="591"/>
                      <a:pt x="419" y="582"/>
                      <a:pt x="431" y="654"/>
                    </a:cubicBezTo>
                    <a:cubicBezTo>
                      <a:pt x="431" y="654"/>
                      <a:pt x="432" y="698"/>
                      <a:pt x="411" y="702"/>
                    </a:cubicBezTo>
                    <a:cubicBezTo>
                      <a:pt x="411" y="702"/>
                      <a:pt x="394" y="715"/>
                      <a:pt x="415" y="726"/>
                    </a:cubicBezTo>
                    <a:cubicBezTo>
                      <a:pt x="415" y="726"/>
                      <a:pt x="452" y="754"/>
                      <a:pt x="421" y="760"/>
                    </a:cubicBezTo>
                    <a:cubicBezTo>
                      <a:pt x="421" y="760"/>
                      <a:pt x="395" y="756"/>
                      <a:pt x="393" y="762"/>
                    </a:cubicBezTo>
                    <a:close/>
                    <a:moveTo>
                      <a:pt x="433" y="798"/>
                    </a:moveTo>
                    <a:cubicBezTo>
                      <a:pt x="443" y="814"/>
                      <a:pt x="433" y="819"/>
                      <a:pt x="427" y="810"/>
                    </a:cubicBezTo>
                    <a:cubicBezTo>
                      <a:pt x="421" y="802"/>
                      <a:pt x="433" y="798"/>
                      <a:pt x="433" y="798"/>
                    </a:cubicBezTo>
                    <a:close/>
                    <a:moveTo>
                      <a:pt x="481" y="878"/>
                    </a:moveTo>
                    <a:cubicBezTo>
                      <a:pt x="477" y="886"/>
                      <a:pt x="477" y="891"/>
                      <a:pt x="450" y="908"/>
                    </a:cubicBezTo>
                    <a:cubicBezTo>
                      <a:pt x="424" y="924"/>
                      <a:pt x="435" y="903"/>
                      <a:pt x="415" y="886"/>
                    </a:cubicBezTo>
                    <a:cubicBezTo>
                      <a:pt x="395" y="868"/>
                      <a:pt x="409" y="871"/>
                      <a:pt x="415" y="850"/>
                    </a:cubicBezTo>
                    <a:cubicBezTo>
                      <a:pt x="421" y="828"/>
                      <a:pt x="441" y="836"/>
                      <a:pt x="443" y="836"/>
                    </a:cubicBezTo>
                    <a:cubicBezTo>
                      <a:pt x="476" y="832"/>
                      <a:pt x="484" y="871"/>
                      <a:pt x="480" y="878"/>
                    </a:cubicBezTo>
                    <a:lnTo>
                      <a:pt x="481" y="878"/>
                    </a:lnTo>
                    <a:close/>
                    <a:moveTo>
                      <a:pt x="457" y="798"/>
                    </a:moveTo>
                    <a:cubicBezTo>
                      <a:pt x="468" y="796"/>
                      <a:pt x="474" y="809"/>
                      <a:pt x="472" y="816"/>
                    </a:cubicBezTo>
                    <a:cubicBezTo>
                      <a:pt x="470" y="822"/>
                      <a:pt x="461" y="822"/>
                      <a:pt x="453" y="816"/>
                    </a:cubicBezTo>
                    <a:cubicBezTo>
                      <a:pt x="444" y="810"/>
                      <a:pt x="457" y="798"/>
                      <a:pt x="457" y="798"/>
                    </a:cubicBezTo>
                    <a:close/>
                    <a:moveTo>
                      <a:pt x="466" y="466"/>
                    </a:moveTo>
                    <a:cubicBezTo>
                      <a:pt x="466" y="466"/>
                      <a:pt x="465" y="482"/>
                      <a:pt x="448" y="478"/>
                    </a:cubicBezTo>
                    <a:cubicBezTo>
                      <a:pt x="430" y="473"/>
                      <a:pt x="421" y="478"/>
                      <a:pt x="426" y="458"/>
                    </a:cubicBezTo>
                    <a:cubicBezTo>
                      <a:pt x="427" y="455"/>
                      <a:pt x="468" y="428"/>
                      <a:pt x="482" y="448"/>
                    </a:cubicBezTo>
                    <a:cubicBezTo>
                      <a:pt x="496" y="468"/>
                      <a:pt x="466" y="466"/>
                      <a:pt x="466" y="466"/>
                    </a:cubicBezTo>
                    <a:close/>
                    <a:moveTo>
                      <a:pt x="476" y="339"/>
                    </a:moveTo>
                    <a:cubicBezTo>
                      <a:pt x="449" y="341"/>
                      <a:pt x="459" y="315"/>
                      <a:pt x="459" y="315"/>
                    </a:cubicBezTo>
                    <a:cubicBezTo>
                      <a:pt x="459" y="315"/>
                      <a:pt x="472" y="321"/>
                      <a:pt x="471" y="308"/>
                    </a:cubicBezTo>
                    <a:cubicBezTo>
                      <a:pt x="470" y="296"/>
                      <a:pt x="479" y="299"/>
                      <a:pt x="486" y="297"/>
                    </a:cubicBezTo>
                    <a:cubicBezTo>
                      <a:pt x="490" y="297"/>
                      <a:pt x="493" y="295"/>
                      <a:pt x="495" y="291"/>
                    </a:cubicBezTo>
                    <a:cubicBezTo>
                      <a:pt x="504" y="285"/>
                      <a:pt x="501" y="310"/>
                      <a:pt x="501" y="310"/>
                    </a:cubicBezTo>
                    <a:cubicBezTo>
                      <a:pt x="501" y="310"/>
                      <a:pt x="503" y="338"/>
                      <a:pt x="476" y="339"/>
                    </a:cubicBezTo>
                    <a:close/>
                    <a:moveTo>
                      <a:pt x="671" y="1084"/>
                    </a:moveTo>
                    <a:cubicBezTo>
                      <a:pt x="669" y="1084"/>
                      <a:pt x="669" y="1084"/>
                      <a:pt x="669" y="1084"/>
                    </a:cubicBezTo>
                    <a:cubicBezTo>
                      <a:pt x="669" y="1070"/>
                      <a:pt x="669" y="1070"/>
                      <a:pt x="669" y="1070"/>
                    </a:cubicBezTo>
                    <a:cubicBezTo>
                      <a:pt x="498" y="1070"/>
                      <a:pt x="498" y="1070"/>
                      <a:pt x="498" y="1070"/>
                    </a:cubicBezTo>
                    <a:cubicBezTo>
                      <a:pt x="498" y="1085"/>
                      <a:pt x="498" y="1085"/>
                      <a:pt x="498" y="1085"/>
                    </a:cubicBezTo>
                    <a:cubicBezTo>
                      <a:pt x="496" y="1085"/>
                      <a:pt x="496" y="1085"/>
                      <a:pt x="496" y="1085"/>
                    </a:cubicBezTo>
                    <a:cubicBezTo>
                      <a:pt x="496" y="1054"/>
                      <a:pt x="496" y="1054"/>
                      <a:pt x="496" y="1054"/>
                    </a:cubicBezTo>
                    <a:cubicBezTo>
                      <a:pt x="498" y="1054"/>
                      <a:pt x="498" y="1054"/>
                      <a:pt x="498" y="1054"/>
                    </a:cubicBezTo>
                    <a:cubicBezTo>
                      <a:pt x="498" y="1068"/>
                      <a:pt x="498" y="1068"/>
                      <a:pt x="498" y="1068"/>
                    </a:cubicBezTo>
                    <a:cubicBezTo>
                      <a:pt x="669" y="1068"/>
                      <a:pt x="669" y="1068"/>
                      <a:pt x="669" y="1068"/>
                    </a:cubicBezTo>
                    <a:cubicBezTo>
                      <a:pt x="669" y="1054"/>
                      <a:pt x="669" y="1054"/>
                      <a:pt x="669" y="1054"/>
                    </a:cubicBezTo>
                    <a:cubicBezTo>
                      <a:pt x="671" y="1054"/>
                      <a:pt x="671" y="1054"/>
                      <a:pt x="671" y="1054"/>
                    </a:cubicBezTo>
                    <a:lnTo>
                      <a:pt x="671" y="1084"/>
                    </a:lnTo>
                    <a:close/>
                    <a:moveTo>
                      <a:pt x="673" y="940"/>
                    </a:moveTo>
                    <a:cubicBezTo>
                      <a:pt x="672" y="943"/>
                      <a:pt x="669" y="953"/>
                      <a:pt x="655" y="954"/>
                    </a:cubicBezTo>
                    <a:cubicBezTo>
                      <a:pt x="642" y="955"/>
                      <a:pt x="649" y="960"/>
                      <a:pt x="640" y="962"/>
                    </a:cubicBezTo>
                    <a:cubicBezTo>
                      <a:pt x="630" y="964"/>
                      <a:pt x="634" y="951"/>
                      <a:pt x="633" y="942"/>
                    </a:cubicBezTo>
                    <a:cubicBezTo>
                      <a:pt x="631" y="933"/>
                      <a:pt x="644" y="931"/>
                      <a:pt x="647" y="925"/>
                    </a:cubicBezTo>
                    <a:cubicBezTo>
                      <a:pt x="647" y="925"/>
                      <a:pt x="666" y="920"/>
                      <a:pt x="668" y="922"/>
                    </a:cubicBezTo>
                    <a:cubicBezTo>
                      <a:pt x="670" y="924"/>
                      <a:pt x="672" y="926"/>
                      <a:pt x="673" y="929"/>
                    </a:cubicBezTo>
                    <a:cubicBezTo>
                      <a:pt x="673" y="933"/>
                      <a:pt x="673" y="936"/>
                      <a:pt x="672" y="940"/>
                    </a:cubicBezTo>
                    <a:lnTo>
                      <a:pt x="673" y="940"/>
                    </a:lnTo>
                    <a:close/>
                    <a:moveTo>
                      <a:pt x="669" y="764"/>
                    </a:moveTo>
                    <a:cubicBezTo>
                      <a:pt x="691" y="750"/>
                      <a:pt x="722" y="797"/>
                      <a:pt x="709" y="791"/>
                    </a:cubicBezTo>
                    <a:cubicBezTo>
                      <a:pt x="697" y="786"/>
                      <a:pt x="691" y="795"/>
                      <a:pt x="691" y="795"/>
                    </a:cubicBezTo>
                    <a:cubicBezTo>
                      <a:pt x="691" y="795"/>
                      <a:pt x="688" y="823"/>
                      <a:pt x="673" y="808"/>
                    </a:cubicBezTo>
                    <a:cubicBezTo>
                      <a:pt x="658" y="792"/>
                      <a:pt x="669" y="764"/>
                      <a:pt x="669" y="764"/>
                    </a:cubicBezTo>
                    <a:close/>
                    <a:moveTo>
                      <a:pt x="795" y="1087"/>
                    </a:moveTo>
                    <a:cubicBezTo>
                      <a:pt x="735" y="1111"/>
                      <a:pt x="735" y="1111"/>
                      <a:pt x="735" y="1111"/>
                    </a:cubicBezTo>
                    <a:cubicBezTo>
                      <a:pt x="724" y="1099"/>
                      <a:pt x="683" y="1085"/>
                      <a:pt x="681" y="1057"/>
                    </a:cubicBezTo>
                    <a:cubicBezTo>
                      <a:pt x="681" y="1057"/>
                      <a:pt x="751" y="1000"/>
                      <a:pt x="763" y="971"/>
                    </a:cubicBezTo>
                    <a:cubicBezTo>
                      <a:pt x="774" y="942"/>
                      <a:pt x="787" y="847"/>
                      <a:pt x="768" y="796"/>
                    </a:cubicBezTo>
                    <a:cubicBezTo>
                      <a:pt x="768" y="796"/>
                      <a:pt x="839" y="815"/>
                      <a:pt x="815" y="897"/>
                    </a:cubicBezTo>
                    <a:cubicBezTo>
                      <a:pt x="815" y="897"/>
                      <a:pt x="845" y="989"/>
                      <a:pt x="777" y="1031"/>
                    </a:cubicBezTo>
                    <a:cubicBezTo>
                      <a:pt x="708" y="1074"/>
                      <a:pt x="795" y="1087"/>
                      <a:pt x="795" y="1087"/>
                    </a:cubicBezTo>
                    <a:close/>
                    <a:moveTo>
                      <a:pt x="807" y="690"/>
                    </a:moveTo>
                    <a:cubicBezTo>
                      <a:pt x="790" y="701"/>
                      <a:pt x="774" y="694"/>
                      <a:pt x="774" y="681"/>
                    </a:cubicBezTo>
                    <a:cubicBezTo>
                      <a:pt x="774" y="667"/>
                      <a:pt x="789" y="656"/>
                      <a:pt x="807" y="656"/>
                    </a:cubicBezTo>
                    <a:cubicBezTo>
                      <a:pt x="826" y="656"/>
                      <a:pt x="840" y="667"/>
                      <a:pt x="840" y="681"/>
                    </a:cubicBezTo>
                    <a:cubicBezTo>
                      <a:pt x="840" y="694"/>
                      <a:pt x="823" y="681"/>
                      <a:pt x="807" y="690"/>
                    </a:cubicBezTo>
                    <a:close/>
                    <a:moveTo>
                      <a:pt x="852" y="810"/>
                    </a:moveTo>
                    <a:cubicBezTo>
                      <a:pt x="863" y="814"/>
                      <a:pt x="863" y="804"/>
                      <a:pt x="863" y="804"/>
                    </a:cubicBezTo>
                    <a:cubicBezTo>
                      <a:pt x="884" y="801"/>
                      <a:pt x="884" y="801"/>
                      <a:pt x="884" y="801"/>
                    </a:cubicBezTo>
                    <a:cubicBezTo>
                      <a:pt x="884" y="801"/>
                      <a:pt x="927" y="812"/>
                      <a:pt x="911" y="833"/>
                    </a:cubicBezTo>
                    <a:cubicBezTo>
                      <a:pt x="895" y="855"/>
                      <a:pt x="859" y="844"/>
                      <a:pt x="847" y="837"/>
                    </a:cubicBezTo>
                    <a:cubicBezTo>
                      <a:pt x="835" y="830"/>
                      <a:pt x="840" y="805"/>
                      <a:pt x="852" y="810"/>
                    </a:cubicBezTo>
                    <a:close/>
                    <a:moveTo>
                      <a:pt x="917" y="884"/>
                    </a:moveTo>
                    <a:cubicBezTo>
                      <a:pt x="914" y="898"/>
                      <a:pt x="899" y="896"/>
                      <a:pt x="899" y="896"/>
                    </a:cubicBezTo>
                    <a:cubicBezTo>
                      <a:pt x="880" y="915"/>
                      <a:pt x="863" y="901"/>
                      <a:pt x="863" y="901"/>
                    </a:cubicBezTo>
                    <a:cubicBezTo>
                      <a:pt x="825" y="897"/>
                      <a:pt x="880" y="858"/>
                      <a:pt x="880" y="858"/>
                    </a:cubicBezTo>
                    <a:cubicBezTo>
                      <a:pt x="902" y="845"/>
                      <a:pt x="921" y="870"/>
                      <a:pt x="917" y="884"/>
                    </a:cubicBezTo>
                    <a:close/>
                    <a:moveTo>
                      <a:pt x="901" y="662"/>
                    </a:moveTo>
                    <a:cubicBezTo>
                      <a:pt x="920" y="639"/>
                      <a:pt x="967" y="703"/>
                      <a:pt x="967" y="703"/>
                    </a:cubicBezTo>
                    <a:cubicBezTo>
                      <a:pt x="967" y="703"/>
                      <a:pt x="983" y="727"/>
                      <a:pt x="955" y="741"/>
                    </a:cubicBezTo>
                    <a:cubicBezTo>
                      <a:pt x="927" y="756"/>
                      <a:pt x="924" y="722"/>
                      <a:pt x="924" y="722"/>
                    </a:cubicBezTo>
                    <a:cubicBezTo>
                      <a:pt x="924" y="722"/>
                      <a:pt x="882" y="685"/>
                      <a:pt x="901" y="662"/>
                    </a:cubicBezTo>
                    <a:close/>
                    <a:moveTo>
                      <a:pt x="958" y="802"/>
                    </a:moveTo>
                    <a:cubicBezTo>
                      <a:pt x="958" y="804"/>
                      <a:pt x="955" y="805"/>
                      <a:pt x="951" y="805"/>
                    </a:cubicBezTo>
                    <a:cubicBezTo>
                      <a:pt x="947" y="805"/>
                      <a:pt x="944" y="804"/>
                      <a:pt x="944" y="802"/>
                    </a:cubicBezTo>
                    <a:cubicBezTo>
                      <a:pt x="944" y="800"/>
                      <a:pt x="947" y="798"/>
                      <a:pt x="951" y="798"/>
                    </a:cubicBezTo>
                    <a:cubicBezTo>
                      <a:pt x="955" y="798"/>
                      <a:pt x="958" y="800"/>
                      <a:pt x="958" y="802"/>
                    </a:cubicBezTo>
                    <a:close/>
                    <a:moveTo>
                      <a:pt x="927" y="781"/>
                    </a:moveTo>
                    <a:cubicBezTo>
                      <a:pt x="925" y="781"/>
                      <a:pt x="923" y="775"/>
                      <a:pt x="923" y="767"/>
                    </a:cubicBezTo>
                    <a:cubicBezTo>
                      <a:pt x="923" y="759"/>
                      <a:pt x="925" y="752"/>
                      <a:pt x="927" y="752"/>
                    </a:cubicBezTo>
                    <a:cubicBezTo>
                      <a:pt x="929" y="752"/>
                      <a:pt x="930" y="759"/>
                      <a:pt x="930" y="767"/>
                    </a:cubicBezTo>
                    <a:cubicBezTo>
                      <a:pt x="930" y="775"/>
                      <a:pt x="928" y="781"/>
                      <a:pt x="926" y="781"/>
                    </a:cubicBezTo>
                    <a:lnTo>
                      <a:pt x="927" y="781"/>
                    </a:lnTo>
                    <a:close/>
                    <a:moveTo>
                      <a:pt x="930" y="820"/>
                    </a:moveTo>
                    <a:cubicBezTo>
                      <a:pt x="930" y="816"/>
                      <a:pt x="936" y="812"/>
                      <a:pt x="944" y="812"/>
                    </a:cubicBezTo>
                    <a:cubicBezTo>
                      <a:pt x="952" y="812"/>
                      <a:pt x="958" y="816"/>
                      <a:pt x="958" y="820"/>
                    </a:cubicBezTo>
                    <a:cubicBezTo>
                      <a:pt x="958" y="823"/>
                      <a:pt x="952" y="827"/>
                      <a:pt x="944" y="827"/>
                    </a:cubicBezTo>
                    <a:cubicBezTo>
                      <a:pt x="936" y="827"/>
                      <a:pt x="930" y="823"/>
                      <a:pt x="930" y="820"/>
                    </a:cubicBezTo>
                    <a:close/>
                    <a:moveTo>
                      <a:pt x="938" y="845"/>
                    </a:moveTo>
                    <a:cubicBezTo>
                      <a:pt x="938" y="843"/>
                      <a:pt x="941" y="841"/>
                      <a:pt x="945" y="841"/>
                    </a:cubicBezTo>
                    <a:cubicBezTo>
                      <a:pt x="949" y="841"/>
                      <a:pt x="952" y="843"/>
                      <a:pt x="952" y="845"/>
                    </a:cubicBezTo>
                    <a:cubicBezTo>
                      <a:pt x="952" y="847"/>
                      <a:pt x="949" y="848"/>
                      <a:pt x="945" y="848"/>
                    </a:cubicBezTo>
                    <a:cubicBezTo>
                      <a:pt x="941" y="848"/>
                      <a:pt x="938" y="847"/>
                      <a:pt x="938" y="845"/>
                    </a:cubicBezTo>
                    <a:close/>
                    <a:moveTo>
                      <a:pt x="958" y="874"/>
                    </a:moveTo>
                    <a:cubicBezTo>
                      <a:pt x="950" y="874"/>
                      <a:pt x="944" y="871"/>
                      <a:pt x="944" y="867"/>
                    </a:cubicBezTo>
                    <a:cubicBezTo>
                      <a:pt x="944" y="863"/>
                      <a:pt x="950" y="860"/>
                      <a:pt x="958" y="860"/>
                    </a:cubicBezTo>
                    <a:cubicBezTo>
                      <a:pt x="965" y="860"/>
                      <a:pt x="972" y="863"/>
                      <a:pt x="972" y="867"/>
                    </a:cubicBezTo>
                    <a:cubicBezTo>
                      <a:pt x="972" y="871"/>
                      <a:pt x="965" y="874"/>
                      <a:pt x="958" y="874"/>
                    </a:cubicBezTo>
                    <a:close/>
                    <a:moveTo>
                      <a:pt x="984" y="884"/>
                    </a:moveTo>
                    <a:cubicBezTo>
                      <a:pt x="980" y="884"/>
                      <a:pt x="977" y="882"/>
                      <a:pt x="977" y="880"/>
                    </a:cubicBezTo>
                    <a:cubicBezTo>
                      <a:pt x="977" y="878"/>
                      <a:pt x="980" y="877"/>
                      <a:pt x="984" y="877"/>
                    </a:cubicBezTo>
                    <a:cubicBezTo>
                      <a:pt x="988" y="877"/>
                      <a:pt x="991" y="878"/>
                      <a:pt x="991" y="880"/>
                    </a:cubicBezTo>
                    <a:cubicBezTo>
                      <a:pt x="991" y="882"/>
                      <a:pt x="987" y="884"/>
                      <a:pt x="984" y="884"/>
                    </a:cubicBezTo>
                    <a:close/>
                    <a:moveTo>
                      <a:pt x="978" y="492"/>
                    </a:moveTo>
                    <a:cubicBezTo>
                      <a:pt x="968" y="494"/>
                      <a:pt x="973" y="482"/>
                      <a:pt x="971" y="473"/>
                    </a:cubicBezTo>
                    <a:cubicBezTo>
                      <a:pt x="969" y="464"/>
                      <a:pt x="982" y="462"/>
                      <a:pt x="985" y="456"/>
                    </a:cubicBezTo>
                    <a:cubicBezTo>
                      <a:pt x="985" y="456"/>
                      <a:pt x="1004" y="451"/>
                      <a:pt x="1006" y="452"/>
                    </a:cubicBezTo>
                    <a:cubicBezTo>
                      <a:pt x="1008" y="454"/>
                      <a:pt x="1010" y="457"/>
                      <a:pt x="1011" y="459"/>
                    </a:cubicBezTo>
                    <a:cubicBezTo>
                      <a:pt x="1011" y="463"/>
                      <a:pt x="1011" y="467"/>
                      <a:pt x="1011" y="471"/>
                    </a:cubicBezTo>
                    <a:cubicBezTo>
                      <a:pt x="1010" y="473"/>
                      <a:pt x="1007" y="483"/>
                      <a:pt x="993" y="484"/>
                    </a:cubicBezTo>
                    <a:cubicBezTo>
                      <a:pt x="980" y="485"/>
                      <a:pt x="987" y="490"/>
                      <a:pt x="978" y="492"/>
                    </a:cubicBezTo>
                    <a:close/>
                    <a:moveTo>
                      <a:pt x="1006" y="676"/>
                    </a:moveTo>
                    <a:cubicBezTo>
                      <a:pt x="1006" y="674"/>
                      <a:pt x="1009" y="672"/>
                      <a:pt x="1013" y="672"/>
                    </a:cubicBezTo>
                    <a:cubicBezTo>
                      <a:pt x="1017" y="672"/>
                      <a:pt x="1020" y="674"/>
                      <a:pt x="1020" y="676"/>
                    </a:cubicBezTo>
                    <a:cubicBezTo>
                      <a:pt x="1020" y="678"/>
                      <a:pt x="1017" y="679"/>
                      <a:pt x="1013" y="679"/>
                    </a:cubicBezTo>
                    <a:cubicBezTo>
                      <a:pt x="1009" y="679"/>
                      <a:pt x="1006" y="677"/>
                      <a:pt x="1006" y="676"/>
                    </a:cubicBezTo>
                    <a:close/>
                    <a:moveTo>
                      <a:pt x="1035" y="832"/>
                    </a:moveTo>
                    <a:cubicBezTo>
                      <a:pt x="1024" y="840"/>
                      <a:pt x="1022" y="833"/>
                      <a:pt x="1022" y="832"/>
                    </a:cubicBezTo>
                    <a:cubicBezTo>
                      <a:pt x="1023" y="831"/>
                      <a:pt x="1001" y="805"/>
                      <a:pt x="1022" y="797"/>
                    </a:cubicBezTo>
                    <a:cubicBezTo>
                      <a:pt x="1043" y="789"/>
                      <a:pt x="1034" y="832"/>
                      <a:pt x="1034" y="832"/>
                    </a:cubicBezTo>
                    <a:lnTo>
                      <a:pt x="1035" y="832"/>
                    </a:lnTo>
                    <a:close/>
                    <a:moveTo>
                      <a:pt x="1047" y="481"/>
                    </a:moveTo>
                    <a:cubicBezTo>
                      <a:pt x="1045" y="488"/>
                      <a:pt x="1036" y="487"/>
                      <a:pt x="1028" y="482"/>
                    </a:cubicBezTo>
                    <a:cubicBezTo>
                      <a:pt x="1020" y="476"/>
                      <a:pt x="1032" y="464"/>
                      <a:pt x="1032" y="464"/>
                    </a:cubicBezTo>
                    <a:cubicBezTo>
                      <a:pt x="1035" y="463"/>
                      <a:pt x="1037" y="464"/>
                      <a:pt x="1039" y="464"/>
                    </a:cubicBezTo>
                    <a:cubicBezTo>
                      <a:pt x="1040" y="460"/>
                      <a:pt x="1045" y="458"/>
                      <a:pt x="1049" y="459"/>
                    </a:cubicBezTo>
                    <a:cubicBezTo>
                      <a:pt x="1053" y="460"/>
                      <a:pt x="1055" y="465"/>
                      <a:pt x="1054" y="469"/>
                    </a:cubicBezTo>
                    <a:cubicBezTo>
                      <a:pt x="1053" y="472"/>
                      <a:pt x="1050" y="475"/>
                      <a:pt x="1047" y="475"/>
                    </a:cubicBezTo>
                    <a:cubicBezTo>
                      <a:pt x="1047" y="477"/>
                      <a:pt x="1048" y="479"/>
                      <a:pt x="1047" y="4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91" name="Oval 90">
              <a:extLst>
                <a:ext uri="{FF2B5EF4-FFF2-40B4-BE49-F238E27FC236}">
                  <a16:creationId xmlns:a16="http://schemas.microsoft.com/office/drawing/2014/main" xmlns="" id="{D2D01769-4EE8-4323-9CAC-9CBC6F2A5EE1}"/>
                </a:ext>
              </a:extLst>
            </p:cNvPr>
            <p:cNvSpPr/>
            <p:nvPr/>
          </p:nvSpPr>
          <p:spPr>
            <a:xfrm>
              <a:off x="2468256" y="3267766"/>
              <a:ext cx="1258930" cy="1258930"/>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Tree>
    <p:custDataLst>
      <p:tags r:id="rId1"/>
    </p:custDataLst>
    <p:extLst>
      <p:ext uri="{BB962C8B-B14F-4D97-AF65-F5344CB8AC3E}">
        <p14:creationId xmlns:p14="http://schemas.microsoft.com/office/powerpoint/2010/main" val="163583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 y="-1"/>
            <a:ext cx="9144000" cy="914401"/>
          </a:xfrm>
        </p:spPr>
        <p:txBody>
          <a:bodyPr>
            <a:normAutofit/>
          </a:bodyPr>
          <a:lstStyle/>
          <a:p>
            <a:pPr algn="ctr"/>
            <a:r>
              <a:rPr lang="en-US" sz="2400" b="1" dirty="0"/>
              <a:t>Neratinib </a:t>
            </a:r>
            <a:r>
              <a:rPr lang="en-US" sz="2400" b="1" dirty="0" smtClean="0"/>
              <a:t>Monotherapy </a:t>
            </a:r>
            <a:r>
              <a:rPr lang="en-US" sz="2400" b="1" dirty="0"/>
              <a:t>R</a:t>
            </a:r>
            <a:r>
              <a:rPr lang="en-US" sz="2400" b="1" dirty="0" smtClean="0"/>
              <a:t>esults </a:t>
            </a:r>
            <a:r>
              <a:rPr lang="en-US" sz="2400" b="1" dirty="0"/>
              <a:t>P</a:t>
            </a:r>
            <a:r>
              <a:rPr lang="en-US" sz="2400" b="1" dirty="0" smtClean="0"/>
              <a:t>resented </a:t>
            </a:r>
            <a:r>
              <a:rPr lang="en-US" sz="2400" b="1" dirty="0"/>
              <a:t>at SGO </a:t>
            </a:r>
            <a:r>
              <a:rPr lang="en-US" sz="2400" b="1" dirty="0" smtClean="0"/>
              <a:t>Meeting</a:t>
            </a:r>
            <a:endParaRPr lang="en-US" sz="2400" b="1" dirty="0"/>
          </a:p>
        </p:txBody>
      </p:sp>
      <p:sp>
        <p:nvSpPr>
          <p:cNvPr id="4" name="Slide Number Placeholder 3"/>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C5256D79-6D78-4C39-B8F4-F5DD92BCEE6B}"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2124890" y="6411483"/>
            <a:ext cx="2325189" cy="261610"/>
          </a:xfrm>
          <a:prstGeom prst="rect">
            <a:avLst/>
          </a:prstGeom>
          <a:noFill/>
        </p:spPr>
        <p:txBody>
          <a:bodyPr wrap="square" rtlCol="0">
            <a:spAutoFit/>
          </a:bodyPr>
          <a:lstStyle/>
          <a:p>
            <a:r>
              <a:rPr lang="en-US" sz="1100" dirty="0">
                <a:solidFill>
                  <a:schemeClr val="bg1"/>
                </a:solidFill>
              </a:rPr>
              <a:t>Copyright 2019 Puma Biotechnology</a:t>
            </a:r>
          </a:p>
        </p:txBody>
      </p:sp>
      <p:pic>
        <p:nvPicPr>
          <p:cNvPr id="3" name="Picture 2">
            <a:extLst>
              <a:ext uri="{FF2B5EF4-FFF2-40B4-BE49-F238E27FC236}">
                <a16:creationId xmlns:a16="http://schemas.microsoft.com/office/drawing/2014/main" xmlns="" id="{C56D61C3-57BE-BF47-BD1F-4AB1CB6FEF7D}"/>
              </a:ext>
            </a:extLst>
          </p:cNvPr>
          <p:cNvPicPr>
            <a:picLocks noChangeAspect="1"/>
          </p:cNvPicPr>
          <p:nvPr/>
        </p:nvPicPr>
        <p:blipFill>
          <a:blip r:embed="rId3"/>
          <a:stretch>
            <a:fillRect/>
          </a:stretch>
        </p:blipFill>
        <p:spPr>
          <a:xfrm>
            <a:off x="136354" y="1153424"/>
            <a:ext cx="8864219" cy="4979416"/>
          </a:xfrm>
          <a:prstGeom prst="rect">
            <a:avLst/>
          </a:prstGeom>
        </p:spPr>
      </p:pic>
    </p:spTree>
    <p:extLst>
      <p:ext uri="{BB962C8B-B14F-4D97-AF65-F5344CB8AC3E}">
        <p14:creationId xmlns:p14="http://schemas.microsoft.com/office/powerpoint/2010/main" val="444505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183"/>
            <a:ext cx="9144000" cy="889326"/>
          </a:xfrm>
        </p:spPr>
        <p:txBody>
          <a:bodyPr>
            <a:normAutofit/>
          </a:bodyPr>
          <a:lstStyle/>
          <a:p>
            <a:pPr algn="ctr"/>
            <a:r>
              <a:rPr lang="en-US" sz="2400" b="1" dirty="0"/>
              <a:t>Neratinib </a:t>
            </a:r>
            <a:r>
              <a:rPr lang="en-US" sz="2400" b="1" dirty="0" smtClean="0"/>
              <a:t>Monotherapy </a:t>
            </a:r>
            <a:r>
              <a:rPr lang="en-US" sz="2400" b="1" dirty="0"/>
              <a:t>R</a:t>
            </a:r>
            <a:r>
              <a:rPr lang="en-US" sz="2400" b="1" dirty="0" smtClean="0"/>
              <a:t>esults </a:t>
            </a:r>
            <a:r>
              <a:rPr lang="en-US" sz="2400" b="1" dirty="0"/>
              <a:t>P</a:t>
            </a:r>
            <a:r>
              <a:rPr lang="en-US" sz="2400" b="1" dirty="0" smtClean="0"/>
              <a:t>resented </a:t>
            </a:r>
            <a:r>
              <a:rPr lang="en-US" sz="2400" b="1" dirty="0"/>
              <a:t>at SGO </a:t>
            </a:r>
            <a:r>
              <a:rPr lang="en-US" sz="2400" b="1" dirty="0" smtClean="0"/>
              <a:t>Meeting</a:t>
            </a:r>
            <a:endParaRPr lang="en-US" sz="2400" b="1" dirty="0"/>
          </a:p>
        </p:txBody>
      </p:sp>
      <p:sp>
        <p:nvSpPr>
          <p:cNvPr id="4" name="Slide Number Placeholder 3"/>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C5256D79-6D78-4C39-B8F4-F5DD92BCEE6B}"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2124890" y="6411483"/>
            <a:ext cx="2325189" cy="261610"/>
          </a:xfrm>
          <a:prstGeom prst="rect">
            <a:avLst/>
          </a:prstGeom>
          <a:noFill/>
        </p:spPr>
        <p:txBody>
          <a:bodyPr wrap="square" rtlCol="0">
            <a:spAutoFit/>
          </a:bodyPr>
          <a:lstStyle/>
          <a:p>
            <a:r>
              <a:rPr lang="en-US" sz="1100" dirty="0">
                <a:solidFill>
                  <a:schemeClr val="bg1"/>
                </a:solidFill>
              </a:rPr>
              <a:t>Copyright 2019 Puma Biotechnology</a:t>
            </a:r>
          </a:p>
        </p:txBody>
      </p:sp>
      <p:pic>
        <p:nvPicPr>
          <p:cNvPr id="5" name="Picture 4">
            <a:extLst>
              <a:ext uri="{FF2B5EF4-FFF2-40B4-BE49-F238E27FC236}">
                <a16:creationId xmlns:a16="http://schemas.microsoft.com/office/drawing/2014/main" xmlns="" id="{B203A753-4672-404B-ADD6-2FCBF547CA5F}"/>
              </a:ext>
            </a:extLst>
          </p:cNvPr>
          <p:cNvPicPr>
            <a:picLocks noChangeAspect="1"/>
          </p:cNvPicPr>
          <p:nvPr/>
        </p:nvPicPr>
        <p:blipFill>
          <a:blip r:embed="rId3"/>
          <a:stretch>
            <a:fillRect/>
          </a:stretch>
        </p:blipFill>
        <p:spPr>
          <a:xfrm>
            <a:off x="319933" y="1177035"/>
            <a:ext cx="8497062" cy="4773168"/>
          </a:xfrm>
          <a:prstGeom prst="rect">
            <a:avLst/>
          </a:prstGeom>
        </p:spPr>
      </p:pic>
    </p:spTree>
    <p:extLst>
      <p:ext uri="{BB962C8B-B14F-4D97-AF65-F5344CB8AC3E}">
        <p14:creationId xmlns:p14="http://schemas.microsoft.com/office/powerpoint/2010/main" val="54535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pPr algn="ctr"/>
            <a:r>
              <a:rPr lang="en-US" sz="3100" b="1" dirty="0">
                <a:latin typeface="Arial" charset="0"/>
              </a:rPr>
              <a:t>Path Forward</a:t>
            </a:r>
            <a:r>
              <a:rPr lang="en-US" sz="4000" b="1" dirty="0">
                <a:latin typeface="Arial" charset="0"/>
              </a:rPr>
              <a:t/>
            </a:r>
            <a:br>
              <a:rPr lang="en-US" sz="4000" b="1" dirty="0">
                <a:latin typeface="Arial" charset="0"/>
              </a:rPr>
            </a:br>
            <a:endParaRPr lang="en-US" sz="2500" dirty="0"/>
          </a:p>
        </p:txBody>
      </p:sp>
      <p:sp>
        <p:nvSpPr>
          <p:cNvPr id="3" name="Content Placeholder 2"/>
          <p:cNvSpPr>
            <a:spLocks noGrp="1"/>
          </p:cNvSpPr>
          <p:nvPr>
            <p:ph idx="1"/>
          </p:nvPr>
        </p:nvSpPr>
        <p:spPr>
          <a:xfrm>
            <a:off x="259080" y="1673087"/>
            <a:ext cx="8534400" cy="4031974"/>
          </a:xfrm>
        </p:spPr>
        <p:txBody>
          <a:bodyPr>
            <a:normAutofit fontScale="77500" lnSpcReduction="20000"/>
          </a:bodyPr>
          <a:lstStyle/>
          <a:p>
            <a:pPr marL="0" indent="0">
              <a:buClr>
                <a:schemeClr val="tx1"/>
              </a:buClr>
              <a:buNone/>
            </a:pPr>
            <a:endParaRPr lang="en-US" sz="2800" dirty="0">
              <a:latin typeface="Arial" charset="0"/>
              <a:cs typeface="Arial" charset="0"/>
              <a:sym typeface="ZWAdobeF" charset="0"/>
            </a:endParaRPr>
          </a:p>
          <a:p>
            <a:pPr>
              <a:buClrTx/>
              <a:buFont typeface="Wingdings" panose="05000000000000000000" pitchFamily="2" charset="2"/>
              <a:buChar char="§"/>
            </a:pPr>
            <a:r>
              <a:rPr lang="en-US" sz="2800" dirty="0">
                <a:latin typeface="Arial" charset="0"/>
                <a:cs typeface="Arial" charset="0"/>
                <a:sym typeface="ZWAdobeF" charset="0"/>
              </a:rPr>
              <a:t>SUMMIT study to enroll additional patients with HER2 mutated     cervical cancer</a:t>
            </a:r>
          </a:p>
          <a:p>
            <a:pPr>
              <a:buClrTx/>
              <a:buFont typeface="Wingdings" panose="05000000000000000000" pitchFamily="2" charset="2"/>
              <a:buChar char="§"/>
            </a:pPr>
            <a:endParaRPr lang="en-US" sz="2800" dirty="0">
              <a:latin typeface="Arial" charset="0"/>
              <a:cs typeface="Arial" charset="0"/>
              <a:sym typeface="ZWAdobeF" charset="0"/>
            </a:endParaRPr>
          </a:p>
          <a:p>
            <a:pPr>
              <a:buClrTx/>
              <a:buFont typeface="Wingdings" panose="05000000000000000000" pitchFamily="2" charset="2"/>
              <a:buChar char="§"/>
            </a:pPr>
            <a:endParaRPr lang="en-US" sz="2800" dirty="0">
              <a:latin typeface="Arial" charset="0"/>
              <a:cs typeface="Arial" charset="0"/>
              <a:sym typeface="ZWAdobeF" charset="0"/>
            </a:endParaRPr>
          </a:p>
          <a:p>
            <a:pPr>
              <a:buClrTx/>
              <a:buFont typeface="Wingdings" panose="05000000000000000000" pitchFamily="2" charset="2"/>
              <a:buChar char="§"/>
            </a:pPr>
            <a:r>
              <a:rPr lang="en-US" sz="2800" dirty="0">
                <a:latin typeface="Arial" charset="0"/>
                <a:cs typeface="Arial" charset="0"/>
                <a:sym typeface="ZWAdobeF" charset="0"/>
              </a:rPr>
              <a:t>Monotherapy data can be used to file for accelerated approval</a:t>
            </a:r>
          </a:p>
          <a:p>
            <a:pPr lvl="1">
              <a:buClrTx/>
              <a:buFont typeface="Wingdings" panose="05000000000000000000" pitchFamily="2" charset="2"/>
              <a:buChar char="§"/>
            </a:pPr>
            <a:r>
              <a:rPr lang="en-US" sz="2600" dirty="0">
                <a:latin typeface="Arial" charset="0"/>
                <a:cs typeface="Arial" charset="0"/>
                <a:sym typeface="ZWAdobeF" charset="0"/>
              </a:rPr>
              <a:t>Overall response rate</a:t>
            </a:r>
          </a:p>
          <a:p>
            <a:pPr lvl="1">
              <a:buClrTx/>
              <a:buFont typeface="Wingdings" panose="05000000000000000000" pitchFamily="2" charset="2"/>
              <a:buChar char="§"/>
            </a:pPr>
            <a:r>
              <a:rPr lang="en-US" sz="2600" dirty="0">
                <a:latin typeface="Arial" charset="0"/>
                <a:cs typeface="Arial" charset="0"/>
                <a:sym typeface="ZWAdobeF" charset="0"/>
              </a:rPr>
              <a:t>Duration of response</a:t>
            </a:r>
          </a:p>
          <a:p>
            <a:pPr marL="0" indent="0">
              <a:buClrTx/>
              <a:buNone/>
            </a:pPr>
            <a:r>
              <a:rPr lang="en-US" sz="2800" dirty="0">
                <a:latin typeface="Arial" charset="0"/>
                <a:cs typeface="Arial" charset="0"/>
                <a:sym typeface="ZWAdobeF" charset="0"/>
              </a:rPr>
              <a:t>	</a:t>
            </a:r>
          </a:p>
          <a:p>
            <a:pPr marL="0" indent="0">
              <a:buClrTx/>
              <a:buNone/>
            </a:pPr>
            <a:endParaRPr lang="en-US" sz="2800" dirty="0">
              <a:latin typeface="Arial" charset="0"/>
              <a:cs typeface="Arial" charset="0"/>
              <a:sym typeface="ZWAdobeF" charset="0"/>
            </a:endParaRPr>
          </a:p>
          <a:p>
            <a:pPr>
              <a:buClrTx/>
              <a:buFont typeface="Wingdings" panose="05000000000000000000" pitchFamily="2" charset="2"/>
              <a:buChar char="§"/>
            </a:pPr>
            <a:r>
              <a:rPr lang="en-US" sz="2800" dirty="0">
                <a:latin typeface="Arial" charset="0"/>
                <a:cs typeface="Arial" charset="0"/>
                <a:sym typeface="ZWAdobeF" charset="0"/>
              </a:rPr>
              <a:t>Puma to schedule pre NDA meeting with FDA (anticipated Q4 2020-Q2 2021)</a:t>
            </a:r>
          </a:p>
          <a:p>
            <a:pPr>
              <a:buClrTx/>
              <a:buFont typeface="Wingdings" panose="05000000000000000000" pitchFamily="2" charset="2"/>
              <a:buChar char="§"/>
            </a:pPr>
            <a:endParaRPr lang="en-US" sz="2800" dirty="0">
              <a:latin typeface="Arial" charset="0"/>
              <a:cs typeface="Arial" charset="0"/>
              <a:sym typeface="ZWAdobeF" charset="0"/>
            </a:endParaRPr>
          </a:p>
          <a:p>
            <a:pPr marL="0" indent="0">
              <a:buClrTx/>
              <a:buNone/>
            </a:pPr>
            <a:endParaRPr lang="en-US" sz="2800" dirty="0">
              <a:latin typeface="Arial" charset="0"/>
              <a:cs typeface="Arial" charset="0"/>
              <a:sym typeface="ZWAdobeF" charset="0"/>
            </a:endParaRPr>
          </a:p>
        </p:txBody>
      </p:sp>
      <p:sp>
        <p:nvSpPr>
          <p:cNvPr id="4" name="Footer Placeholder 3"/>
          <p:cNvSpPr>
            <a:spLocks noGrp="1"/>
          </p:cNvSpPr>
          <p:nvPr>
            <p:ph type="ftr" sz="quarter" idx="11"/>
          </p:nvPr>
        </p:nvSpPr>
        <p:spPr>
          <a:xfrm>
            <a:off x="1950720" y="6400800"/>
            <a:ext cx="2834640" cy="365760"/>
          </a:xfrm>
        </p:spPr>
        <p:txBody>
          <a:bodyPr/>
          <a:lstStyle/>
          <a:p>
            <a:r>
              <a:rPr lang="en-US" sz="1100" dirty="0">
                <a:solidFill>
                  <a:prstClr val="white"/>
                </a:solidFill>
              </a:rPr>
              <a:t>Copyright 2019  Puma Biotechnology</a:t>
            </a:r>
          </a:p>
        </p:txBody>
      </p:sp>
      <p:sp>
        <p:nvSpPr>
          <p:cNvPr id="5" name="Slide Number Placeholder 4"/>
          <p:cNvSpPr>
            <a:spLocks noGrp="1"/>
          </p:cNvSpPr>
          <p:nvPr>
            <p:ph type="sldNum" sz="quarter" idx="12"/>
          </p:nvPr>
        </p:nvSpPr>
        <p:spPr/>
        <p:txBody>
          <a:bodyPr/>
          <a:lstStyle/>
          <a:p>
            <a:fld id="{C5256D79-6D78-4C39-B8F4-F5DD92BCEE6B}" type="slidenum">
              <a:rPr lang="en-US" smtClean="0">
                <a:solidFill>
                  <a:prstClr val="white"/>
                </a:solidFill>
              </a:rPr>
              <a:pPr/>
              <a:t>13</a:t>
            </a:fld>
            <a:endParaRPr lang="en-US" dirty="0">
              <a:solidFill>
                <a:prstClr val="white"/>
              </a:solidFill>
            </a:endParaRPr>
          </a:p>
        </p:txBody>
      </p:sp>
    </p:spTree>
    <p:extLst>
      <p:ext uri="{BB962C8B-B14F-4D97-AF65-F5344CB8AC3E}">
        <p14:creationId xmlns:p14="http://schemas.microsoft.com/office/powerpoint/2010/main" val="3502871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2800" dirty="0"/>
              <a:t>HER-Seq (PUMA-NER-9501):</a:t>
            </a:r>
            <a:br>
              <a:rPr lang="en-US" sz="2800" dirty="0"/>
            </a:br>
            <a:r>
              <a:rPr lang="en-US" sz="2800" i="1" dirty="0"/>
              <a:t>HER2</a:t>
            </a:r>
            <a:r>
              <a:rPr lang="en-US" sz="2800" dirty="0"/>
              <a:t> mutation screening protocol</a:t>
            </a:r>
          </a:p>
        </p:txBody>
      </p:sp>
    </p:spTree>
    <p:custDataLst>
      <p:tags r:id="rId1"/>
    </p:custDataLst>
    <p:extLst>
      <p:ext uri="{BB962C8B-B14F-4D97-AF65-F5344CB8AC3E}">
        <p14:creationId xmlns:p14="http://schemas.microsoft.com/office/powerpoint/2010/main" val="146278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C073C05-5DDF-4ECD-B6C4-2409CCB7D438}"/>
              </a:ext>
            </a:extLst>
          </p:cNvPr>
          <p:cNvGrpSpPr/>
          <p:nvPr/>
        </p:nvGrpSpPr>
        <p:grpSpPr>
          <a:xfrm>
            <a:off x="726874" y="1768667"/>
            <a:ext cx="7195839" cy="3492541"/>
            <a:chOff x="347957" y="1303063"/>
            <a:chExt cx="8425213" cy="3962438"/>
          </a:xfrm>
        </p:grpSpPr>
        <p:sp>
          <p:nvSpPr>
            <p:cNvPr id="10" name="Rectangle: Rounded Corners 9">
              <a:extLst>
                <a:ext uri="{FF2B5EF4-FFF2-40B4-BE49-F238E27FC236}">
                  <a16:creationId xmlns:a16="http://schemas.microsoft.com/office/drawing/2014/main" xmlns="" id="{FC6AED7C-31C3-4883-B828-23E3D60E90B3}"/>
                </a:ext>
              </a:extLst>
            </p:cNvPr>
            <p:cNvSpPr/>
            <p:nvPr/>
          </p:nvSpPr>
          <p:spPr>
            <a:xfrm>
              <a:off x="370829" y="1303063"/>
              <a:ext cx="8402341" cy="667343"/>
            </a:xfrm>
            <a:prstGeom prst="roundRect">
              <a:avLst>
                <a:gd name="adj" fmla="val 5775"/>
              </a:avLst>
            </a:prstGeom>
            <a:solidFill>
              <a:sysClr val="window" lastClr="FFFFFF">
                <a:lumMod val="95000"/>
              </a:sysClr>
            </a:solidFill>
            <a:effectLst>
              <a:outerShdw blurRad="25400" dist="12700" dir="2700000" algn="ctr" rotWithShape="0">
                <a:srgbClr val="000000">
                  <a:alpha val="40000"/>
                </a:srgbClr>
              </a:outerShdw>
            </a:effectLst>
          </p:spPr>
          <p:txBody>
            <a:bodyPr vert="horz" wrap="square" lIns="1097280" tIns="91440" rIns="91440" bIns="91440" numCol="1" spcCol="182880" rtlCol="0" anchor="ctr">
              <a:noAutofit/>
            </a:bodyPr>
            <a:lstStyle/>
            <a:p>
              <a:pPr defTabSz="909878">
                <a:lnSpc>
                  <a:spcPct val="90000"/>
                </a:lnSpc>
                <a:spcAft>
                  <a:spcPts val="300"/>
                </a:spcAft>
              </a:pPr>
              <a:r>
                <a:rPr lang="en-US" sz="1600" b="1" dirty="0">
                  <a:solidFill>
                    <a:srgbClr val="4176A0">
                      <a:lumMod val="75000"/>
                    </a:srgbClr>
                  </a:solidFill>
                  <a:latin typeface="Arial"/>
                </a:rPr>
                <a:t>Rarity of </a:t>
              </a:r>
              <a:r>
                <a:rPr lang="en-US" sz="1600" b="1" i="1" dirty="0">
                  <a:solidFill>
                    <a:srgbClr val="4176A0">
                      <a:lumMod val="75000"/>
                    </a:srgbClr>
                  </a:solidFill>
                  <a:latin typeface="Arial"/>
                </a:rPr>
                <a:t>HER2</a:t>
              </a:r>
              <a:r>
                <a:rPr lang="en-US" sz="1600" b="1" dirty="0">
                  <a:solidFill>
                    <a:srgbClr val="4176A0">
                      <a:lumMod val="75000"/>
                    </a:srgbClr>
                  </a:solidFill>
                  <a:latin typeface="Arial"/>
                </a:rPr>
                <a:t> mutation warrants an active screening program</a:t>
              </a:r>
            </a:p>
          </p:txBody>
        </p:sp>
        <p:sp>
          <p:nvSpPr>
            <p:cNvPr id="11" name="Rectangle: Rounded Corners 10">
              <a:extLst>
                <a:ext uri="{FF2B5EF4-FFF2-40B4-BE49-F238E27FC236}">
                  <a16:creationId xmlns:a16="http://schemas.microsoft.com/office/drawing/2014/main" xmlns="" id="{1B316211-9ACD-41C6-B20B-830F56B3DF1B}"/>
                </a:ext>
              </a:extLst>
            </p:cNvPr>
            <p:cNvSpPr/>
            <p:nvPr/>
          </p:nvSpPr>
          <p:spPr>
            <a:xfrm>
              <a:off x="347957" y="1303063"/>
              <a:ext cx="848714" cy="667343"/>
            </a:xfrm>
            <a:prstGeom prst="roundRect">
              <a:avLst>
                <a:gd name="adj" fmla="val 4614"/>
              </a:avLst>
            </a:prstGeom>
            <a:solidFill>
              <a:srgbClr val="185CAD"/>
            </a:solidFill>
            <a:ln w="12700">
              <a:solidFill>
                <a:schemeClr val="bg1"/>
              </a:solidFill>
            </a:ln>
            <a:effectLst>
              <a:outerShdw dist="31750" sx="99000" sy="99000" algn="l" rotWithShape="0">
                <a:srgbClr val="33908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878"/>
              <a:r>
                <a:rPr lang="en-US" sz="2800" b="1" dirty="0">
                  <a:solidFill>
                    <a:prstClr val="white"/>
                  </a:solidFill>
                  <a:latin typeface="Arial Black" panose="020B0A04020102020204" pitchFamily="34" charset="0"/>
                </a:rPr>
                <a:t>1</a:t>
              </a:r>
            </a:p>
          </p:txBody>
        </p:sp>
        <p:sp>
          <p:nvSpPr>
            <p:cNvPr id="16" name="Rectangle: Rounded Corners 15">
              <a:extLst>
                <a:ext uri="{FF2B5EF4-FFF2-40B4-BE49-F238E27FC236}">
                  <a16:creationId xmlns:a16="http://schemas.microsoft.com/office/drawing/2014/main" xmlns="" id="{4A0809D7-0047-411B-AC46-7138B0B619B8}"/>
                </a:ext>
              </a:extLst>
            </p:cNvPr>
            <p:cNvSpPr/>
            <p:nvPr/>
          </p:nvSpPr>
          <p:spPr>
            <a:xfrm>
              <a:off x="370829" y="3355203"/>
              <a:ext cx="8402341" cy="667343"/>
            </a:xfrm>
            <a:prstGeom prst="roundRect">
              <a:avLst>
                <a:gd name="adj" fmla="val 5775"/>
              </a:avLst>
            </a:prstGeom>
            <a:solidFill>
              <a:sysClr val="window" lastClr="FFFFFF">
                <a:lumMod val="95000"/>
              </a:sysClr>
            </a:solidFill>
            <a:effectLst>
              <a:outerShdw blurRad="25400" dist="12700" dir="2700000" algn="ctr" rotWithShape="0">
                <a:srgbClr val="000000">
                  <a:alpha val="40000"/>
                </a:srgbClr>
              </a:outerShdw>
            </a:effectLst>
          </p:spPr>
          <p:txBody>
            <a:bodyPr vert="horz" wrap="square" lIns="1097280" tIns="91440" rIns="91440" bIns="91440" numCol="1" spcCol="182880" rtlCol="0" anchor="ctr">
              <a:noAutofit/>
            </a:bodyPr>
            <a:lstStyle/>
            <a:p>
              <a:pPr defTabSz="909878">
                <a:lnSpc>
                  <a:spcPct val="90000"/>
                </a:lnSpc>
                <a:spcAft>
                  <a:spcPts val="300"/>
                </a:spcAft>
              </a:pPr>
              <a:endParaRPr lang="en-US" sz="1600" b="1" dirty="0">
                <a:solidFill>
                  <a:srgbClr val="4176A0">
                    <a:lumMod val="75000"/>
                  </a:srgbClr>
                </a:solidFill>
                <a:latin typeface="Arial"/>
              </a:endParaRPr>
            </a:p>
          </p:txBody>
        </p:sp>
        <p:sp>
          <p:nvSpPr>
            <p:cNvPr id="17" name="Rectangle: Rounded Corners 16">
              <a:extLst>
                <a:ext uri="{FF2B5EF4-FFF2-40B4-BE49-F238E27FC236}">
                  <a16:creationId xmlns:a16="http://schemas.microsoft.com/office/drawing/2014/main" xmlns="" id="{54149632-42E0-48C4-96A6-1DFC0D293A9D}"/>
                </a:ext>
              </a:extLst>
            </p:cNvPr>
            <p:cNvSpPr/>
            <p:nvPr/>
          </p:nvSpPr>
          <p:spPr>
            <a:xfrm>
              <a:off x="347957" y="3355203"/>
              <a:ext cx="848714" cy="667343"/>
            </a:xfrm>
            <a:prstGeom prst="roundRect">
              <a:avLst>
                <a:gd name="adj" fmla="val 3821"/>
              </a:avLst>
            </a:prstGeom>
            <a:solidFill>
              <a:srgbClr val="185CAD"/>
            </a:solidFill>
            <a:ln w="12700">
              <a:solidFill>
                <a:schemeClr val="bg1"/>
              </a:solidFill>
            </a:ln>
            <a:effectLst>
              <a:outerShdw dist="31750" sx="99000" sy="99000" algn="l" rotWithShape="0">
                <a:srgbClr val="33908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878"/>
              <a:r>
                <a:rPr lang="en-US" sz="2800" b="1" dirty="0">
                  <a:solidFill>
                    <a:prstClr val="white"/>
                  </a:solidFill>
                  <a:latin typeface="Arial Black" panose="020B0A04020102020204" pitchFamily="34" charset="0"/>
                </a:rPr>
                <a:t>3</a:t>
              </a:r>
            </a:p>
          </p:txBody>
        </p:sp>
        <p:sp>
          <p:nvSpPr>
            <p:cNvPr id="19" name="Rectangle: Rounded Corners 18">
              <a:extLst>
                <a:ext uri="{FF2B5EF4-FFF2-40B4-BE49-F238E27FC236}">
                  <a16:creationId xmlns:a16="http://schemas.microsoft.com/office/drawing/2014/main" xmlns="" id="{52447CDC-2A5C-4DE0-A472-55E2BCDC0FF7}"/>
                </a:ext>
              </a:extLst>
            </p:cNvPr>
            <p:cNvSpPr/>
            <p:nvPr/>
          </p:nvSpPr>
          <p:spPr>
            <a:xfrm>
              <a:off x="370829" y="4598158"/>
              <a:ext cx="8402341" cy="667343"/>
            </a:xfrm>
            <a:prstGeom prst="roundRect">
              <a:avLst>
                <a:gd name="adj" fmla="val 5775"/>
              </a:avLst>
            </a:prstGeom>
            <a:solidFill>
              <a:sysClr val="window" lastClr="FFFFFF">
                <a:lumMod val="95000"/>
              </a:sysClr>
            </a:solidFill>
            <a:effectLst>
              <a:outerShdw blurRad="25400" dist="12700" dir="2700000" algn="ctr" rotWithShape="0">
                <a:srgbClr val="000000">
                  <a:alpha val="40000"/>
                </a:srgbClr>
              </a:outerShdw>
            </a:effectLst>
          </p:spPr>
          <p:txBody>
            <a:bodyPr vert="horz" wrap="square" lIns="1097280" tIns="91440" rIns="91440" bIns="91440" numCol="1" spcCol="182880" rtlCol="0" anchor="ctr">
              <a:noAutofit/>
            </a:bodyPr>
            <a:lstStyle/>
            <a:p>
              <a:pPr defTabSz="909878">
                <a:lnSpc>
                  <a:spcPct val="90000"/>
                </a:lnSpc>
                <a:spcAft>
                  <a:spcPts val="300"/>
                </a:spcAft>
              </a:pPr>
              <a:r>
                <a:rPr lang="en-US" sz="1600" b="1" dirty="0">
                  <a:solidFill>
                    <a:srgbClr val="4176A0">
                      <a:lumMod val="75000"/>
                    </a:srgbClr>
                  </a:solidFill>
                  <a:latin typeface="Arial"/>
                </a:rPr>
                <a:t>Tracked by Puma from clinical presentation to </a:t>
              </a:r>
              <a:r>
                <a:rPr lang="en-US" sz="1600" b="1" dirty="0" err="1">
                  <a:solidFill>
                    <a:srgbClr val="4176A0">
                      <a:lumMod val="75000"/>
                    </a:srgbClr>
                  </a:solidFill>
                  <a:latin typeface="Arial"/>
                </a:rPr>
                <a:t>neratinib</a:t>
              </a:r>
              <a:r>
                <a:rPr lang="en-US" sz="1600" b="1" dirty="0">
                  <a:solidFill>
                    <a:srgbClr val="4176A0">
                      <a:lumMod val="75000"/>
                    </a:srgbClr>
                  </a:solidFill>
                  <a:latin typeface="Arial"/>
                </a:rPr>
                <a:t> trial eligibility</a:t>
              </a:r>
            </a:p>
          </p:txBody>
        </p:sp>
        <p:sp>
          <p:nvSpPr>
            <p:cNvPr id="20" name="Rectangle: Rounded Corners 19">
              <a:extLst>
                <a:ext uri="{FF2B5EF4-FFF2-40B4-BE49-F238E27FC236}">
                  <a16:creationId xmlns:a16="http://schemas.microsoft.com/office/drawing/2014/main" xmlns="" id="{9115135E-7DBC-450D-8E92-215BD26CF628}"/>
                </a:ext>
              </a:extLst>
            </p:cNvPr>
            <p:cNvSpPr/>
            <p:nvPr/>
          </p:nvSpPr>
          <p:spPr>
            <a:xfrm>
              <a:off x="347957" y="4598158"/>
              <a:ext cx="848714" cy="667343"/>
            </a:xfrm>
            <a:prstGeom prst="roundRect">
              <a:avLst>
                <a:gd name="adj" fmla="val 6200"/>
              </a:avLst>
            </a:prstGeom>
            <a:solidFill>
              <a:srgbClr val="185CAD"/>
            </a:solidFill>
            <a:ln w="12700">
              <a:solidFill>
                <a:schemeClr val="bg1"/>
              </a:solidFill>
            </a:ln>
            <a:effectLst>
              <a:outerShdw dist="31750" sx="99000" sy="99000" algn="l" rotWithShape="0">
                <a:srgbClr val="33908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878"/>
              <a:r>
                <a:rPr lang="en-US" sz="2800" b="1" dirty="0">
                  <a:solidFill>
                    <a:prstClr val="white"/>
                  </a:solidFill>
                  <a:latin typeface="Arial Black" panose="020B0A04020102020204" pitchFamily="34" charset="0"/>
                </a:rPr>
                <a:t>4</a:t>
              </a:r>
            </a:p>
          </p:txBody>
        </p:sp>
        <p:sp>
          <p:nvSpPr>
            <p:cNvPr id="22" name="Rectangle: Rounded Corners 21">
              <a:extLst>
                <a:ext uri="{FF2B5EF4-FFF2-40B4-BE49-F238E27FC236}">
                  <a16:creationId xmlns:a16="http://schemas.microsoft.com/office/drawing/2014/main" xmlns="" id="{96B1C8BB-DF18-4F8F-A8B5-80DB65D68A80}"/>
                </a:ext>
              </a:extLst>
            </p:cNvPr>
            <p:cNvSpPr/>
            <p:nvPr/>
          </p:nvSpPr>
          <p:spPr>
            <a:xfrm>
              <a:off x="370829" y="2221255"/>
              <a:ext cx="8402341" cy="667343"/>
            </a:xfrm>
            <a:prstGeom prst="roundRect">
              <a:avLst>
                <a:gd name="adj" fmla="val 5775"/>
              </a:avLst>
            </a:prstGeom>
            <a:solidFill>
              <a:sysClr val="window" lastClr="FFFFFF">
                <a:lumMod val="95000"/>
              </a:sysClr>
            </a:solidFill>
            <a:effectLst>
              <a:outerShdw blurRad="25400" dist="12700" dir="2700000" algn="ctr" rotWithShape="0">
                <a:srgbClr val="000000">
                  <a:alpha val="40000"/>
                </a:srgbClr>
              </a:outerShdw>
            </a:effectLst>
          </p:spPr>
          <p:txBody>
            <a:bodyPr vert="horz" wrap="square" lIns="1097280" tIns="91440" rIns="91440" bIns="91440" numCol="1" spcCol="182880" rtlCol="0" anchor="ctr">
              <a:noAutofit/>
            </a:bodyPr>
            <a:lstStyle/>
            <a:p>
              <a:pPr defTabSz="909878">
                <a:lnSpc>
                  <a:spcPct val="90000"/>
                </a:lnSpc>
                <a:spcAft>
                  <a:spcPts val="300"/>
                </a:spcAft>
              </a:pPr>
              <a:r>
                <a:rPr lang="en-US" sz="1600" b="1" dirty="0">
                  <a:solidFill>
                    <a:srgbClr val="4176A0">
                      <a:lumMod val="75000"/>
                    </a:srgbClr>
                  </a:solidFill>
                  <a:latin typeface="Arial"/>
                </a:rPr>
                <a:t>Lack of access to genomic testing </a:t>
              </a:r>
            </a:p>
            <a:p>
              <a:pPr marL="285750" indent="-285750" defTabSz="909878">
                <a:lnSpc>
                  <a:spcPct val="90000"/>
                </a:lnSpc>
                <a:spcAft>
                  <a:spcPts val="300"/>
                </a:spcAft>
                <a:buFont typeface="Arial" panose="020B0604020202020204" pitchFamily="34" charset="0"/>
                <a:buChar char="•"/>
              </a:pPr>
              <a:r>
                <a:rPr lang="en-US" sz="1400" dirty="0">
                  <a:solidFill>
                    <a:srgbClr val="4176A0">
                      <a:lumMod val="75000"/>
                    </a:srgbClr>
                  </a:solidFill>
                  <a:latin typeface="Arial"/>
                </a:rPr>
                <a:t>Ex-US regions</a:t>
              </a:r>
            </a:p>
          </p:txBody>
        </p:sp>
        <p:sp>
          <p:nvSpPr>
            <p:cNvPr id="23" name="Rectangle: Rounded Corners 22">
              <a:extLst>
                <a:ext uri="{FF2B5EF4-FFF2-40B4-BE49-F238E27FC236}">
                  <a16:creationId xmlns:a16="http://schemas.microsoft.com/office/drawing/2014/main" xmlns="" id="{7358580E-4D3A-4F4C-BEF9-D7C05A916FD4}"/>
                </a:ext>
              </a:extLst>
            </p:cNvPr>
            <p:cNvSpPr/>
            <p:nvPr/>
          </p:nvSpPr>
          <p:spPr>
            <a:xfrm>
              <a:off x="347957" y="2224193"/>
              <a:ext cx="848714" cy="711906"/>
            </a:xfrm>
            <a:prstGeom prst="roundRect">
              <a:avLst>
                <a:gd name="adj" fmla="val 4297"/>
              </a:avLst>
            </a:prstGeom>
            <a:solidFill>
              <a:srgbClr val="185CAD"/>
            </a:solidFill>
            <a:ln w="12700">
              <a:solidFill>
                <a:schemeClr val="bg1"/>
              </a:solidFill>
            </a:ln>
            <a:effectLst>
              <a:outerShdw dist="31750" sx="99000" sy="99000" algn="l" rotWithShape="0">
                <a:srgbClr val="33908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878"/>
              <a:r>
                <a:rPr lang="en-US" sz="2800" b="1" dirty="0">
                  <a:solidFill>
                    <a:prstClr val="white"/>
                  </a:solidFill>
                  <a:latin typeface="Arial Black" panose="020B0A04020102020204" pitchFamily="34" charset="0"/>
                </a:rPr>
                <a:t>2</a:t>
              </a:r>
            </a:p>
          </p:txBody>
        </p:sp>
      </p:grpSp>
      <p:sp>
        <p:nvSpPr>
          <p:cNvPr id="2" name="Title 1"/>
          <p:cNvSpPr>
            <a:spLocks noGrp="1"/>
          </p:cNvSpPr>
          <p:nvPr>
            <p:ph type="title"/>
          </p:nvPr>
        </p:nvSpPr>
        <p:spPr/>
        <p:txBody>
          <a:bodyPr/>
          <a:lstStyle/>
          <a:p>
            <a:pPr algn="ctr"/>
            <a:r>
              <a:rPr lang="en-US" dirty="0"/>
              <a:t>Why HER-Seq?	</a:t>
            </a:r>
          </a:p>
        </p:txBody>
      </p:sp>
      <p:sp>
        <p:nvSpPr>
          <p:cNvPr id="15" name="Rectangle 14">
            <a:extLst>
              <a:ext uri="{FF2B5EF4-FFF2-40B4-BE49-F238E27FC236}">
                <a16:creationId xmlns:a16="http://schemas.microsoft.com/office/drawing/2014/main" xmlns="" id="{6957ADD5-892F-4897-BA15-8AA8B2F9C107}"/>
              </a:ext>
            </a:extLst>
          </p:cNvPr>
          <p:cNvSpPr/>
          <p:nvPr/>
        </p:nvSpPr>
        <p:spPr>
          <a:xfrm>
            <a:off x="347957" y="5596262"/>
            <a:ext cx="8425212" cy="344596"/>
          </a:xfrm>
          <a:prstGeom prst="rect">
            <a:avLst/>
          </a:prstGeom>
          <a:solidFill>
            <a:srgbClr val="4BACC6"/>
          </a:solidFill>
          <a:ln w="25400" cap="flat" cmpd="sng" algn="ctr">
            <a:noFill/>
            <a:prstDash val="solid"/>
          </a:ln>
          <a:effectLst/>
        </p:spPr>
        <p:txBody>
          <a:bodyPr lIns="182880" rtlCol="0" anchor="ctr"/>
          <a:lstStyle/>
          <a:p>
            <a:pPr algn="ctr" defTabSz="909878">
              <a:defRPr/>
            </a:pPr>
            <a:r>
              <a:rPr lang="en-US" sz="1600" b="1" kern="0" dirty="0">
                <a:solidFill>
                  <a:prstClr val="white"/>
                </a:solidFill>
                <a:latin typeface="Arial"/>
              </a:rPr>
              <a:t>HER-Seq fills a need for inexpensive, high-throughput </a:t>
            </a:r>
            <a:r>
              <a:rPr lang="en-US" sz="1600" b="1" i="1" kern="0" dirty="0">
                <a:solidFill>
                  <a:prstClr val="white"/>
                </a:solidFill>
                <a:latin typeface="Arial"/>
              </a:rPr>
              <a:t>HER2</a:t>
            </a:r>
            <a:r>
              <a:rPr lang="en-US" sz="1600" b="1" kern="0" dirty="0">
                <a:solidFill>
                  <a:prstClr val="white"/>
                </a:solidFill>
                <a:latin typeface="Arial"/>
              </a:rPr>
              <a:t> genomic sequencing </a:t>
            </a:r>
          </a:p>
        </p:txBody>
      </p:sp>
      <p:sp>
        <p:nvSpPr>
          <p:cNvPr id="4" name="Rectangle 3"/>
          <p:cNvSpPr/>
          <p:nvPr/>
        </p:nvSpPr>
        <p:spPr>
          <a:xfrm>
            <a:off x="1768057" y="3612953"/>
            <a:ext cx="5585012" cy="806375"/>
          </a:xfrm>
          <a:prstGeom prst="rect">
            <a:avLst/>
          </a:prstGeom>
        </p:spPr>
        <p:txBody>
          <a:bodyPr wrap="square">
            <a:spAutoFit/>
          </a:bodyPr>
          <a:lstStyle/>
          <a:p>
            <a:pPr defTabSz="909878">
              <a:lnSpc>
                <a:spcPct val="90000"/>
              </a:lnSpc>
              <a:spcAft>
                <a:spcPts val="300"/>
              </a:spcAft>
            </a:pPr>
            <a:r>
              <a:rPr lang="en-US" sz="1600" b="1" dirty="0">
                <a:solidFill>
                  <a:srgbClr val="4176A0">
                    <a:lumMod val="75000"/>
                  </a:srgbClr>
                </a:solidFill>
                <a:latin typeface="Arial"/>
              </a:rPr>
              <a:t>Liquid biopsy is non-invasive and convenient</a:t>
            </a:r>
          </a:p>
          <a:p>
            <a:pPr marL="285750" indent="-285750" defTabSz="909878">
              <a:lnSpc>
                <a:spcPct val="90000"/>
              </a:lnSpc>
              <a:spcAft>
                <a:spcPts val="300"/>
              </a:spcAft>
              <a:buFont typeface="Arial" panose="020B0604020202020204" pitchFamily="34" charset="0"/>
              <a:buChar char="•"/>
            </a:pPr>
            <a:r>
              <a:rPr lang="en-US" sz="1400" dirty="0">
                <a:solidFill>
                  <a:srgbClr val="4176A0">
                    <a:lumMod val="75000"/>
                  </a:srgbClr>
                </a:solidFill>
                <a:latin typeface="Arial"/>
              </a:rPr>
              <a:t>Also facilitates repeat sampling</a:t>
            </a:r>
          </a:p>
          <a:p>
            <a:pPr marL="285750" indent="-285750" defTabSz="909878">
              <a:lnSpc>
                <a:spcPct val="90000"/>
              </a:lnSpc>
              <a:spcAft>
                <a:spcPts val="300"/>
              </a:spcAft>
              <a:buFont typeface="Arial" panose="020B0604020202020204" pitchFamily="34" charset="0"/>
              <a:buChar char="•"/>
            </a:pPr>
            <a:endParaRPr lang="en-US" sz="1600" b="1" dirty="0">
              <a:solidFill>
                <a:srgbClr val="4176A0">
                  <a:lumMod val="75000"/>
                </a:srgbClr>
              </a:solidFill>
              <a:latin typeface="Arial"/>
            </a:endParaRPr>
          </a:p>
        </p:txBody>
      </p:sp>
    </p:spTree>
    <p:extLst>
      <p:ext uri="{BB962C8B-B14F-4D97-AF65-F5344CB8AC3E}">
        <p14:creationId xmlns:p14="http://schemas.microsoft.com/office/powerpoint/2010/main" val="2644045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HER-Seq (PUMA-NER-9501) Study Protocol</a:t>
            </a:r>
          </a:p>
        </p:txBody>
      </p:sp>
      <p:sp>
        <p:nvSpPr>
          <p:cNvPr id="6" name="Content Placeholder 5"/>
          <p:cNvSpPr>
            <a:spLocks noGrp="1"/>
          </p:cNvSpPr>
          <p:nvPr>
            <p:ph idx="1"/>
          </p:nvPr>
        </p:nvSpPr>
        <p:spPr/>
        <p:txBody>
          <a:bodyPr>
            <a:normAutofit/>
          </a:bodyPr>
          <a:lstStyle/>
          <a:p>
            <a:r>
              <a:rPr lang="en-US" sz="1600" dirty="0"/>
              <a:t>HER-</a:t>
            </a:r>
            <a:r>
              <a:rPr lang="en-US" sz="1600" dirty="0" err="1"/>
              <a:t>Seq</a:t>
            </a:r>
            <a:r>
              <a:rPr lang="en-US" sz="1600" dirty="0"/>
              <a:t>: A Blood-based Screening Study to Identify Patients with </a:t>
            </a:r>
            <a:r>
              <a:rPr lang="en-US" sz="1600" i="1" dirty="0"/>
              <a:t>HER2</a:t>
            </a:r>
            <a:r>
              <a:rPr lang="en-US" sz="1600" dirty="0"/>
              <a:t> Mutations for Enrollment into SUMMIT (initiated December 2018)</a:t>
            </a:r>
          </a:p>
        </p:txBody>
      </p:sp>
      <p:sp>
        <p:nvSpPr>
          <p:cNvPr id="3" name="Text Placeholder 2"/>
          <p:cNvSpPr>
            <a:spLocks noGrp="1"/>
          </p:cNvSpPr>
          <p:nvPr>
            <p:ph type="body" sz="quarter" idx="10"/>
          </p:nvPr>
        </p:nvSpPr>
        <p:spPr/>
        <p:txBody>
          <a:bodyPr/>
          <a:lstStyle/>
          <a:p>
            <a:pPr marL="0" indent="0">
              <a:buNone/>
            </a:pPr>
            <a:r>
              <a:rPr lang="en-US" dirty="0">
                <a:solidFill>
                  <a:schemeClr val="tx1"/>
                </a:solidFill>
              </a:rPr>
              <a:t>Clinical trials.gov NCT: </a:t>
            </a:r>
            <a:r>
              <a:rPr lang="en-US" dirty="0"/>
              <a:t>NCT03786107</a:t>
            </a:r>
            <a:endParaRPr lang="en-US" dirty="0">
              <a:solidFill>
                <a:schemeClr val="tx1"/>
              </a:solidFill>
            </a:endParaRPr>
          </a:p>
        </p:txBody>
      </p:sp>
      <p:sp>
        <p:nvSpPr>
          <p:cNvPr id="350" name="Content Placeholder 2">
            <a:extLst>
              <a:ext uri="{FF2B5EF4-FFF2-40B4-BE49-F238E27FC236}">
                <a16:creationId xmlns:a16="http://schemas.microsoft.com/office/drawing/2014/main" xmlns="" id="{647B9AB0-5CE9-4B49-B463-88CE6BCD4CDC}"/>
              </a:ext>
            </a:extLst>
          </p:cNvPr>
          <p:cNvSpPr txBox="1">
            <a:spLocks/>
          </p:cNvSpPr>
          <p:nvPr/>
        </p:nvSpPr>
        <p:spPr>
          <a:xfrm>
            <a:off x="5852302" y="4576592"/>
            <a:ext cx="3074886" cy="990270"/>
          </a:xfrm>
          <a:prstGeom prst="rect">
            <a:avLst/>
          </a:prstGeom>
          <a:solidFill>
            <a:sysClr val="window" lastClr="FFFFFF">
              <a:lumMod val="95000"/>
            </a:sysClr>
          </a:solidFill>
          <a:effectLst>
            <a:outerShdw blurRad="25400" dist="12700" dir="2700000" algn="tl" rotWithShape="0">
              <a:sysClr val="windowText" lastClr="000000">
                <a:lumMod val="65000"/>
                <a:lumOff val="35000"/>
                <a:alpha val="40000"/>
              </a:sysClr>
            </a:outerShdw>
          </a:effectLst>
        </p:spPr>
        <p:txBody>
          <a:bodyPr vert="horz" wrap="square" lIns="45720" tIns="274320" rIns="45720" bIns="45720" numCol="1" spcCol="182880" rtlCol="0">
            <a:noAutofit/>
          </a:bodyPr>
          <a:lstStyle>
            <a:lvl1pPr marL="228600" indent="-228600" algn="l" defTabSz="914400" rtl="0" eaLnBrk="1" latinLnBrk="0" hangingPunct="1">
              <a:spcBef>
                <a:spcPct val="20000"/>
              </a:spcBef>
              <a:buClr>
                <a:srgbClr val="8CB4E3"/>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4pPr>
            <a:lvl5pPr marL="11430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114300" fontAlgn="base">
              <a:lnSpc>
                <a:spcPct val="90000"/>
              </a:lnSpc>
              <a:spcBef>
                <a:spcPts val="0"/>
              </a:spcBef>
              <a:buClr>
                <a:srgbClr val="F79646"/>
              </a:buClr>
              <a:defRPr/>
            </a:pPr>
            <a:r>
              <a:rPr lang="en-US" sz="900" dirty="0">
                <a:solidFill>
                  <a:prstClr val="black"/>
                </a:solidFill>
                <a:latin typeface="Arial"/>
              </a:rPr>
              <a:t>Patients with known HER2+ or </a:t>
            </a:r>
            <a:r>
              <a:rPr lang="en-US" sz="900" i="1" dirty="0">
                <a:solidFill>
                  <a:prstClr val="black"/>
                </a:solidFill>
                <a:latin typeface="Arial"/>
              </a:rPr>
              <a:t>HER2</a:t>
            </a:r>
            <a:r>
              <a:rPr lang="en-US" sz="900" dirty="0">
                <a:solidFill>
                  <a:prstClr val="black"/>
                </a:solidFill>
                <a:latin typeface="Arial"/>
              </a:rPr>
              <a:t>-amplified tumors</a:t>
            </a:r>
          </a:p>
          <a:p>
            <a:pPr marL="114300" indent="-114300" fontAlgn="base">
              <a:lnSpc>
                <a:spcPct val="90000"/>
              </a:lnSpc>
              <a:spcBef>
                <a:spcPts val="0"/>
              </a:spcBef>
              <a:buClr>
                <a:srgbClr val="F79646"/>
              </a:buClr>
              <a:defRPr/>
            </a:pPr>
            <a:r>
              <a:rPr lang="en-US" sz="900" dirty="0">
                <a:solidFill>
                  <a:prstClr val="black"/>
                </a:solidFill>
                <a:latin typeface="Arial"/>
              </a:rPr>
              <a:t>Patients who have received neratinib or any other prior EGFR/HER2 tyrosine kinase inhibitor</a:t>
            </a:r>
          </a:p>
        </p:txBody>
      </p:sp>
      <p:sp>
        <p:nvSpPr>
          <p:cNvPr id="352" name="Rectangle 351">
            <a:extLst>
              <a:ext uri="{FF2B5EF4-FFF2-40B4-BE49-F238E27FC236}">
                <a16:creationId xmlns:a16="http://schemas.microsoft.com/office/drawing/2014/main" xmlns="" id="{24D2BA6D-F72F-4351-8FFB-BBB81B3F89C4}"/>
              </a:ext>
            </a:extLst>
          </p:cNvPr>
          <p:cNvSpPr/>
          <p:nvPr/>
        </p:nvSpPr>
        <p:spPr>
          <a:xfrm>
            <a:off x="216818" y="4686049"/>
            <a:ext cx="2123827" cy="765594"/>
          </a:xfrm>
          <a:prstGeom prst="rect">
            <a:avLst/>
          </a:prstGeom>
        </p:spPr>
        <p:txBody>
          <a:bodyPr wrap="square" lIns="0" tIns="0" rIns="0" bIns="0">
            <a:spAutoFit/>
          </a:bodyPr>
          <a:lstStyle/>
          <a:p>
            <a:pPr defTabSz="909878">
              <a:lnSpc>
                <a:spcPct val="90000"/>
              </a:lnSpc>
              <a:spcAft>
                <a:spcPts val="300"/>
              </a:spcAft>
              <a:defRPr/>
            </a:pPr>
            <a:r>
              <a:rPr lang="en-US" sz="1000" b="1" kern="0" dirty="0">
                <a:solidFill>
                  <a:srgbClr val="0062AC"/>
                </a:solidFill>
                <a:latin typeface="Arial"/>
              </a:rPr>
              <a:t>PRIMARY OBJECTIVE:</a:t>
            </a:r>
          </a:p>
          <a:p>
            <a:pPr defTabSz="909878">
              <a:lnSpc>
                <a:spcPct val="85000"/>
              </a:lnSpc>
              <a:spcAft>
                <a:spcPts val="600"/>
              </a:spcAft>
              <a:defRPr/>
            </a:pPr>
            <a:r>
              <a:rPr lang="en-US" sz="900" kern="0" dirty="0">
                <a:solidFill>
                  <a:prstClr val="black"/>
                </a:solidFill>
                <a:latin typeface="Arial"/>
              </a:rPr>
              <a:t>To identify patients with </a:t>
            </a:r>
            <a:r>
              <a:rPr lang="en-US" sz="900" i="1" kern="0" dirty="0">
                <a:solidFill>
                  <a:prstClr val="black"/>
                </a:solidFill>
                <a:latin typeface="Arial"/>
              </a:rPr>
              <a:t>HER2</a:t>
            </a:r>
            <a:r>
              <a:rPr lang="en-US" sz="900" kern="0" dirty="0">
                <a:solidFill>
                  <a:prstClr val="black"/>
                </a:solidFill>
                <a:latin typeface="Arial"/>
              </a:rPr>
              <a:t> mutations who may be eligible for screening into </a:t>
            </a:r>
            <a:br>
              <a:rPr lang="en-US" sz="900" kern="0" dirty="0">
                <a:solidFill>
                  <a:prstClr val="black"/>
                </a:solidFill>
                <a:latin typeface="Arial"/>
              </a:rPr>
            </a:br>
            <a:r>
              <a:rPr lang="en-US" sz="900" kern="0" dirty="0">
                <a:solidFill>
                  <a:prstClr val="black"/>
                </a:solidFill>
                <a:latin typeface="Arial"/>
              </a:rPr>
              <a:t>the SUMMIT ‘basket’ trial or other </a:t>
            </a:r>
            <a:br>
              <a:rPr lang="en-US" sz="900" kern="0" dirty="0">
                <a:solidFill>
                  <a:prstClr val="black"/>
                </a:solidFill>
                <a:latin typeface="Arial"/>
              </a:rPr>
            </a:br>
            <a:r>
              <a:rPr lang="en-US" sz="900" kern="0" dirty="0">
                <a:solidFill>
                  <a:prstClr val="black"/>
                </a:solidFill>
                <a:latin typeface="Arial"/>
              </a:rPr>
              <a:t>disease-specific neratinib </a:t>
            </a:r>
            <a:br>
              <a:rPr lang="en-US" sz="900" kern="0" dirty="0">
                <a:solidFill>
                  <a:prstClr val="black"/>
                </a:solidFill>
                <a:latin typeface="Arial"/>
              </a:rPr>
            </a:br>
            <a:r>
              <a:rPr lang="en-US" sz="900" kern="0" dirty="0">
                <a:solidFill>
                  <a:prstClr val="black"/>
                </a:solidFill>
                <a:latin typeface="Arial"/>
              </a:rPr>
              <a:t>treatment protocol. </a:t>
            </a:r>
            <a:endParaRPr lang="en-US" sz="1100" kern="0" dirty="0">
              <a:solidFill>
                <a:prstClr val="black"/>
              </a:solidFill>
              <a:latin typeface="Arial"/>
            </a:endParaRPr>
          </a:p>
        </p:txBody>
      </p:sp>
      <p:sp>
        <p:nvSpPr>
          <p:cNvPr id="353" name="Content Placeholder 2">
            <a:extLst>
              <a:ext uri="{FF2B5EF4-FFF2-40B4-BE49-F238E27FC236}">
                <a16:creationId xmlns:a16="http://schemas.microsoft.com/office/drawing/2014/main" xmlns="" id="{B2A26679-A3EE-43AF-9A7F-7D43EF4BFCD8}"/>
              </a:ext>
            </a:extLst>
          </p:cNvPr>
          <p:cNvSpPr txBox="1">
            <a:spLocks/>
          </p:cNvSpPr>
          <p:nvPr/>
        </p:nvSpPr>
        <p:spPr>
          <a:xfrm>
            <a:off x="2416914" y="4576594"/>
            <a:ext cx="3182641" cy="1320361"/>
          </a:xfrm>
          <a:prstGeom prst="rect">
            <a:avLst/>
          </a:prstGeom>
          <a:solidFill>
            <a:sysClr val="window" lastClr="FFFFFF">
              <a:lumMod val="95000"/>
            </a:sysClr>
          </a:solidFill>
          <a:effectLst>
            <a:outerShdw blurRad="25400" dist="12700" dir="2700000" algn="tl" rotWithShape="0">
              <a:sysClr val="windowText" lastClr="000000">
                <a:lumMod val="65000"/>
                <a:lumOff val="35000"/>
                <a:alpha val="40000"/>
              </a:sysClr>
            </a:outerShdw>
          </a:effectLst>
        </p:spPr>
        <p:txBody>
          <a:bodyPr vert="horz" wrap="square" lIns="45720" tIns="274320" rIns="45720" bIns="45720" numCol="1" spcCol="182880" rtlCol="0">
            <a:spAutoFit/>
          </a:bodyPr>
          <a:lstStyle>
            <a:lvl1pPr marL="228600" indent="-228600" algn="l" defTabSz="914400" rtl="0" eaLnBrk="1" latinLnBrk="0" hangingPunct="1">
              <a:spcBef>
                <a:spcPct val="20000"/>
              </a:spcBef>
              <a:buClr>
                <a:srgbClr val="8CB4E3"/>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4pPr>
            <a:lvl5pPr marL="11430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114300" fontAlgn="base">
              <a:lnSpc>
                <a:spcPct val="90000"/>
              </a:lnSpc>
              <a:spcBef>
                <a:spcPts val="0"/>
              </a:spcBef>
              <a:buClr>
                <a:srgbClr val="4BACC6"/>
              </a:buClr>
              <a:defRPr/>
            </a:pPr>
            <a:r>
              <a:rPr lang="en-US" sz="900" dirty="0">
                <a:solidFill>
                  <a:prstClr val="black"/>
                </a:solidFill>
                <a:latin typeface="Arial"/>
              </a:rPr>
              <a:t>Women and men who are ≥18 years old at signing </a:t>
            </a:r>
            <a:br>
              <a:rPr lang="en-US" sz="900" dirty="0">
                <a:solidFill>
                  <a:prstClr val="black"/>
                </a:solidFill>
                <a:latin typeface="Arial"/>
              </a:rPr>
            </a:br>
            <a:r>
              <a:rPr lang="en-US" sz="900" dirty="0">
                <a:solidFill>
                  <a:prstClr val="black"/>
                </a:solidFill>
                <a:latin typeface="Arial"/>
              </a:rPr>
              <a:t>of informed consent. </a:t>
            </a:r>
          </a:p>
          <a:p>
            <a:pPr marL="114300" indent="-114300" fontAlgn="base">
              <a:lnSpc>
                <a:spcPct val="90000"/>
              </a:lnSpc>
              <a:spcBef>
                <a:spcPts val="0"/>
              </a:spcBef>
              <a:buClr>
                <a:srgbClr val="4BACC6"/>
              </a:buClr>
              <a:defRPr/>
            </a:pPr>
            <a:r>
              <a:rPr lang="en-US" sz="900" dirty="0">
                <a:solidFill>
                  <a:prstClr val="black"/>
                </a:solidFill>
                <a:latin typeface="Arial"/>
              </a:rPr>
              <a:t>Histologically-confirmed metastatic breast or </a:t>
            </a:r>
            <a:br>
              <a:rPr lang="en-US" sz="900" dirty="0">
                <a:solidFill>
                  <a:prstClr val="black"/>
                </a:solidFill>
                <a:latin typeface="Arial"/>
              </a:rPr>
            </a:br>
            <a:r>
              <a:rPr lang="en-US" sz="900" dirty="0">
                <a:solidFill>
                  <a:prstClr val="black"/>
                </a:solidFill>
                <a:latin typeface="Arial"/>
              </a:rPr>
              <a:t>cervical cancer </a:t>
            </a:r>
          </a:p>
          <a:p>
            <a:pPr marL="114300" indent="-114300" fontAlgn="base">
              <a:lnSpc>
                <a:spcPct val="90000"/>
              </a:lnSpc>
              <a:spcBef>
                <a:spcPts val="0"/>
              </a:spcBef>
              <a:buClr>
                <a:srgbClr val="4BACC6"/>
              </a:buClr>
              <a:defRPr/>
            </a:pPr>
            <a:r>
              <a:rPr lang="en-US" sz="900" dirty="0">
                <a:solidFill>
                  <a:prstClr val="black"/>
                </a:solidFill>
                <a:latin typeface="Arial"/>
              </a:rPr>
              <a:t>ECOG status of 0 to 2</a:t>
            </a:r>
          </a:p>
          <a:p>
            <a:pPr marL="114300" indent="-114300" fontAlgn="base">
              <a:lnSpc>
                <a:spcPct val="90000"/>
              </a:lnSpc>
              <a:spcBef>
                <a:spcPts val="0"/>
              </a:spcBef>
              <a:buClr>
                <a:srgbClr val="4BACC6"/>
              </a:buClr>
              <a:defRPr/>
            </a:pPr>
            <a:r>
              <a:rPr lang="en-US" sz="900" dirty="0">
                <a:solidFill>
                  <a:prstClr val="black"/>
                </a:solidFill>
                <a:latin typeface="Arial"/>
              </a:rPr>
              <a:t>Provide written, informed consent to participate in </a:t>
            </a:r>
            <a:br>
              <a:rPr lang="en-US" sz="900" dirty="0">
                <a:solidFill>
                  <a:prstClr val="black"/>
                </a:solidFill>
                <a:latin typeface="Arial"/>
              </a:rPr>
            </a:br>
            <a:r>
              <a:rPr lang="en-US" sz="900" dirty="0">
                <a:solidFill>
                  <a:prstClr val="black"/>
                </a:solidFill>
                <a:latin typeface="Arial"/>
              </a:rPr>
              <a:t>the study and for circulating tumor DNA screening</a:t>
            </a:r>
          </a:p>
          <a:p>
            <a:pPr marL="114300" indent="-114300" fontAlgn="base">
              <a:lnSpc>
                <a:spcPct val="90000"/>
              </a:lnSpc>
              <a:spcBef>
                <a:spcPts val="0"/>
              </a:spcBef>
              <a:buClr>
                <a:srgbClr val="4BACC6"/>
              </a:buClr>
              <a:defRPr/>
            </a:pPr>
            <a:r>
              <a:rPr lang="en-US" sz="900" dirty="0">
                <a:solidFill>
                  <a:prstClr val="black"/>
                </a:solidFill>
                <a:latin typeface="Arial"/>
              </a:rPr>
              <a:t>Must provide blood sample(s) for </a:t>
            </a:r>
            <a:r>
              <a:rPr lang="en-US" sz="900" i="1" dirty="0">
                <a:solidFill>
                  <a:prstClr val="black"/>
                </a:solidFill>
                <a:latin typeface="Arial"/>
              </a:rPr>
              <a:t>HER2</a:t>
            </a:r>
            <a:r>
              <a:rPr lang="en-US" sz="900" dirty="0">
                <a:solidFill>
                  <a:prstClr val="black"/>
                </a:solidFill>
                <a:latin typeface="Arial"/>
              </a:rPr>
              <a:t> mutation testing</a:t>
            </a:r>
          </a:p>
        </p:txBody>
      </p:sp>
      <p:grpSp>
        <p:nvGrpSpPr>
          <p:cNvPr id="213" name="Group 212">
            <a:extLst>
              <a:ext uri="{FF2B5EF4-FFF2-40B4-BE49-F238E27FC236}">
                <a16:creationId xmlns:a16="http://schemas.microsoft.com/office/drawing/2014/main" xmlns="" id="{F18AEB4E-584A-4C00-A2A7-39EB2CBD40BB}"/>
              </a:ext>
            </a:extLst>
          </p:cNvPr>
          <p:cNvGrpSpPr/>
          <p:nvPr/>
        </p:nvGrpSpPr>
        <p:grpSpPr>
          <a:xfrm>
            <a:off x="639463" y="2667000"/>
            <a:ext cx="639263" cy="1000578"/>
            <a:chOff x="474663" y="2895931"/>
            <a:chExt cx="900742" cy="1833242"/>
          </a:xfrm>
        </p:grpSpPr>
        <p:pic>
          <p:nvPicPr>
            <p:cNvPr id="416" name="Graphic 36">
              <a:extLst>
                <a:ext uri="{FF2B5EF4-FFF2-40B4-BE49-F238E27FC236}">
                  <a16:creationId xmlns:a16="http://schemas.microsoft.com/office/drawing/2014/main" xmlns="" id="{36D4D868-7D41-4E94-979E-D62E947E844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74663" y="2895931"/>
              <a:ext cx="450371" cy="1670607"/>
            </a:xfrm>
            <a:prstGeom prst="rect">
              <a:avLst/>
            </a:prstGeom>
          </p:spPr>
        </p:pic>
        <p:pic>
          <p:nvPicPr>
            <p:cNvPr id="417" name="Graphic 37">
              <a:extLst>
                <a:ext uri="{FF2B5EF4-FFF2-40B4-BE49-F238E27FC236}">
                  <a16:creationId xmlns:a16="http://schemas.microsoft.com/office/drawing/2014/main" xmlns="" id="{B8FAC163-C052-46CD-9BEA-91BC767F994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25034" y="3058566"/>
              <a:ext cx="450371" cy="1670607"/>
            </a:xfrm>
            <a:prstGeom prst="rect">
              <a:avLst/>
            </a:prstGeom>
          </p:spPr>
        </p:pic>
        <p:sp>
          <p:nvSpPr>
            <p:cNvPr id="418" name="Oval 417">
              <a:extLst>
                <a:ext uri="{FF2B5EF4-FFF2-40B4-BE49-F238E27FC236}">
                  <a16:creationId xmlns:a16="http://schemas.microsoft.com/office/drawing/2014/main" xmlns="" id="{C16E4CF4-CF35-42FE-820C-ECAD5BA7428B}"/>
                </a:ext>
              </a:extLst>
            </p:cNvPr>
            <p:cNvSpPr/>
            <p:nvPr/>
          </p:nvSpPr>
          <p:spPr>
            <a:xfrm>
              <a:off x="1101715" y="3845365"/>
              <a:ext cx="97007" cy="97007"/>
            </a:xfrm>
            <a:prstGeom prst="ellipse">
              <a:avLst/>
            </a:prstGeom>
            <a:solidFill>
              <a:srgbClr val="33908C"/>
            </a:solidFill>
            <a:ln w="12700" cap="flat" cmpd="sng" algn="ctr">
              <a:solidFill>
                <a:sysClr val="window" lastClr="FFFFFF"/>
              </a:solidFill>
              <a:prstDash val="solid"/>
            </a:ln>
            <a:effectLst/>
          </p:spPr>
          <p:txBody>
            <a:bodyPr rtlCol="0" anchor="ctr"/>
            <a:lstStyle/>
            <a:p>
              <a:pPr algn="ctr" defTabSz="909878">
                <a:defRPr/>
              </a:pPr>
              <a:endParaRPr lang="en-US" kern="0">
                <a:solidFill>
                  <a:prstClr val="white"/>
                </a:solidFill>
                <a:latin typeface="Calibri"/>
              </a:endParaRPr>
            </a:p>
          </p:txBody>
        </p:sp>
        <p:sp>
          <p:nvSpPr>
            <p:cNvPr id="419" name="Oval 418">
              <a:extLst>
                <a:ext uri="{FF2B5EF4-FFF2-40B4-BE49-F238E27FC236}">
                  <a16:creationId xmlns:a16="http://schemas.microsoft.com/office/drawing/2014/main" xmlns="" id="{AA529B6C-34A4-419C-BFE1-159E1BF4FB88}"/>
                </a:ext>
              </a:extLst>
            </p:cNvPr>
            <p:cNvSpPr/>
            <p:nvPr/>
          </p:nvSpPr>
          <p:spPr>
            <a:xfrm>
              <a:off x="602841" y="3295165"/>
              <a:ext cx="97007" cy="97007"/>
            </a:xfrm>
            <a:prstGeom prst="ellipse">
              <a:avLst/>
            </a:prstGeom>
            <a:solidFill>
              <a:srgbClr val="33908C"/>
            </a:solidFill>
            <a:ln w="12700" cap="flat" cmpd="sng" algn="ctr">
              <a:solidFill>
                <a:sysClr val="window" lastClr="FFFFFF"/>
              </a:solidFill>
              <a:prstDash val="solid"/>
            </a:ln>
            <a:effectLst/>
          </p:spPr>
          <p:txBody>
            <a:bodyPr rtlCol="0" anchor="ctr"/>
            <a:lstStyle/>
            <a:p>
              <a:pPr algn="ctr" defTabSz="909878">
                <a:defRPr/>
              </a:pPr>
              <a:endParaRPr lang="en-US" kern="0">
                <a:solidFill>
                  <a:prstClr val="white"/>
                </a:solidFill>
                <a:latin typeface="Calibri"/>
              </a:endParaRPr>
            </a:p>
          </p:txBody>
        </p:sp>
      </p:grpSp>
      <p:grpSp>
        <p:nvGrpSpPr>
          <p:cNvPr id="214" name="Graphic 46">
            <a:extLst>
              <a:ext uri="{FF2B5EF4-FFF2-40B4-BE49-F238E27FC236}">
                <a16:creationId xmlns:a16="http://schemas.microsoft.com/office/drawing/2014/main" xmlns="" id="{B23EFAF5-45FB-4755-9014-A912781337AE}"/>
              </a:ext>
            </a:extLst>
          </p:cNvPr>
          <p:cNvGrpSpPr/>
          <p:nvPr/>
        </p:nvGrpSpPr>
        <p:grpSpPr>
          <a:xfrm>
            <a:off x="3975665" y="2790032"/>
            <a:ext cx="823684" cy="737200"/>
            <a:chOff x="3610680" y="3305662"/>
            <a:chExt cx="1038225" cy="933450"/>
          </a:xfrm>
        </p:grpSpPr>
        <p:sp>
          <p:nvSpPr>
            <p:cNvPr id="412" name="Freeform: Shape 42">
              <a:extLst>
                <a:ext uri="{FF2B5EF4-FFF2-40B4-BE49-F238E27FC236}">
                  <a16:creationId xmlns:a16="http://schemas.microsoft.com/office/drawing/2014/main" xmlns="" id="{484544DA-CD87-4C4F-BD75-5E8887A4CC21}"/>
                </a:ext>
              </a:extLst>
            </p:cNvPr>
            <p:cNvSpPr/>
            <p:nvPr/>
          </p:nvSpPr>
          <p:spPr>
            <a:xfrm>
              <a:off x="3985753" y="3402670"/>
              <a:ext cx="590550" cy="600075"/>
            </a:xfrm>
            <a:custGeom>
              <a:avLst/>
              <a:gdLst>
                <a:gd name="connsiteX0" fmla="*/ 277389 w 590550"/>
                <a:gd name="connsiteY0" fmla="*/ 43009 h 600075"/>
                <a:gd name="connsiteX1" fmla="*/ 319299 w 590550"/>
                <a:gd name="connsiteY1" fmla="*/ 32532 h 600075"/>
                <a:gd name="connsiteX2" fmla="*/ 410739 w 590550"/>
                <a:gd name="connsiteY2" fmla="*/ 9672 h 600075"/>
                <a:gd name="connsiteX3" fmla="*/ 502179 w 590550"/>
                <a:gd name="connsiteY3" fmla="*/ 63964 h 600075"/>
                <a:gd name="connsiteX4" fmla="*/ 588857 w 590550"/>
                <a:gd name="connsiteY4" fmla="*/ 411627 h 600075"/>
                <a:gd name="connsiteX5" fmla="*/ 533612 w 590550"/>
                <a:gd name="connsiteY5" fmla="*/ 504019 h 600075"/>
                <a:gd name="connsiteX6" fmla="*/ 408834 w 590550"/>
                <a:gd name="connsiteY6" fmla="*/ 535452 h 600075"/>
                <a:gd name="connsiteX7" fmla="*/ 405024 w 590550"/>
                <a:gd name="connsiteY7" fmla="*/ 535452 h 600075"/>
                <a:gd name="connsiteX8" fmla="*/ 396452 w 590550"/>
                <a:gd name="connsiteY8" fmla="*/ 503067 h 600075"/>
                <a:gd name="connsiteX9" fmla="*/ 383117 w 590550"/>
                <a:gd name="connsiteY9" fmla="*/ 451632 h 600075"/>
                <a:gd name="connsiteX10" fmla="*/ 372639 w 590550"/>
                <a:gd name="connsiteY10" fmla="*/ 445917 h 600075"/>
                <a:gd name="connsiteX11" fmla="*/ 312632 w 590550"/>
                <a:gd name="connsiteY11" fmla="*/ 461157 h 600075"/>
                <a:gd name="connsiteX12" fmla="*/ 305012 w 590550"/>
                <a:gd name="connsiteY12" fmla="*/ 473539 h 600075"/>
                <a:gd name="connsiteX13" fmla="*/ 322157 w 590550"/>
                <a:gd name="connsiteY13" fmla="*/ 540214 h 600075"/>
                <a:gd name="connsiteX14" fmla="*/ 325967 w 590550"/>
                <a:gd name="connsiteY14" fmla="*/ 555454 h 600075"/>
                <a:gd name="connsiteX15" fmla="*/ 239289 w 590550"/>
                <a:gd name="connsiteY15" fmla="*/ 577362 h 600075"/>
                <a:gd name="connsiteX16" fmla="*/ 186902 w 590550"/>
                <a:gd name="connsiteY16" fmla="*/ 590697 h 600075"/>
                <a:gd name="connsiteX17" fmla="*/ 96414 w 590550"/>
                <a:gd name="connsiteY17" fmla="*/ 536404 h 600075"/>
                <a:gd name="connsiteX18" fmla="*/ 9737 w 590550"/>
                <a:gd name="connsiteY18" fmla="*/ 187789 h 600075"/>
                <a:gd name="connsiteX19" fmla="*/ 64029 w 590550"/>
                <a:gd name="connsiteY19" fmla="*/ 96349 h 600075"/>
                <a:gd name="connsiteX20" fmla="*/ 187854 w 590550"/>
                <a:gd name="connsiteY20" fmla="*/ 64917 h 600075"/>
                <a:gd name="connsiteX21" fmla="*/ 199284 w 590550"/>
                <a:gd name="connsiteY21" fmla="*/ 63012 h 600075"/>
                <a:gd name="connsiteX22" fmla="*/ 216429 w 590550"/>
                <a:gd name="connsiteY22" fmla="*/ 128734 h 600075"/>
                <a:gd name="connsiteX23" fmla="*/ 248814 w 590550"/>
                <a:gd name="connsiteY23" fmla="*/ 147784 h 600075"/>
                <a:gd name="connsiteX24" fmla="*/ 292629 w 590550"/>
                <a:gd name="connsiteY24" fmla="*/ 136354 h 600075"/>
                <a:gd name="connsiteX25" fmla="*/ 300249 w 590550"/>
                <a:gd name="connsiteY25" fmla="*/ 123972 h 600075"/>
                <a:gd name="connsiteX26" fmla="*/ 277389 w 590550"/>
                <a:gd name="connsiteY26" fmla="*/ 43009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0550" h="600075">
                  <a:moveTo>
                    <a:pt x="277389" y="43009"/>
                  </a:moveTo>
                  <a:cubicBezTo>
                    <a:pt x="292629" y="39199"/>
                    <a:pt x="305964" y="35389"/>
                    <a:pt x="319299" y="32532"/>
                  </a:cubicBezTo>
                  <a:cubicBezTo>
                    <a:pt x="349779" y="24912"/>
                    <a:pt x="380259" y="17292"/>
                    <a:pt x="410739" y="9672"/>
                  </a:cubicBezTo>
                  <a:cubicBezTo>
                    <a:pt x="452649" y="-806"/>
                    <a:pt x="491702" y="22054"/>
                    <a:pt x="502179" y="63964"/>
                  </a:cubicBezTo>
                  <a:cubicBezTo>
                    <a:pt x="530754" y="180169"/>
                    <a:pt x="560282" y="295422"/>
                    <a:pt x="588857" y="411627"/>
                  </a:cubicBezTo>
                  <a:cubicBezTo>
                    <a:pt x="600287" y="456394"/>
                    <a:pt x="578379" y="492589"/>
                    <a:pt x="533612" y="504019"/>
                  </a:cubicBezTo>
                  <a:cubicBezTo>
                    <a:pt x="491702" y="514497"/>
                    <a:pt x="449792" y="524974"/>
                    <a:pt x="408834" y="535452"/>
                  </a:cubicBezTo>
                  <a:cubicBezTo>
                    <a:pt x="407882" y="535452"/>
                    <a:pt x="406929" y="535452"/>
                    <a:pt x="405024" y="535452"/>
                  </a:cubicBezTo>
                  <a:cubicBezTo>
                    <a:pt x="402167" y="524974"/>
                    <a:pt x="399309" y="513544"/>
                    <a:pt x="396452" y="503067"/>
                  </a:cubicBezTo>
                  <a:cubicBezTo>
                    <a:pt x="391689" y="485922"/>
                    <a:pt x="386927" y="468777"/>
                    <a:pt x="383117" y="451632"/>
                  </a:cubicBezTo>
                  <a:cubicBezTo>
                    <a:pt x="381212" y="444964"/>
                    <a:pt x="379307" y="444012"/>
                    <a:pt x="372639" y="445917"/>
                  </a:cubicBezTo>
                  <a:cubicBezTo>
                    <a:pt x="352637" y="451632"/>
                    <a:pt x="332634" y="456394"/>
                    <a:pt x="312632" y="461157"/>
                  </a:cubicBezTo>
                  <a:cubicBezTo>
                    <a:pt x="305012" y="463062"/>
                    <a:pt x="303107" y="465919"/>
                    <a:pt x="305012" y="473539"/>
                  </a:cubicBezTo>
                  <a:cubicBezTo>
                    <a:pt x="311679" y="495447"/>
                    <a:pt x="316442" y="518307"/>
                    <a:pt x="322157" y="540214"/>
                  </a:cubicBezTo>
                  <a:cubicBezTo>
                    <a:pt x="323109" y="544977"/>
                    <a:pt x="324062" y="549739"/>
                    <a:pt x="325967" y="555454"/>
                  </a:cubicBezTo>
                  <a:cubicBezTo>
                    <a:pt x="296439" y="563074"/>
                    <a:pt x="267864" y="569742"/>
                    <a:pt x="239289" y="577362"/>
                  </a:cubicBezTo>
                  <a:cubicBezTo>
                    <a:pt x="222144" y="582124"/>
                    <a:pt x="204047" y="585934"/>
                    <a:pt x="186902" y="590697"/>
                  </a:cubicBezTo>
                  <a:cubicBezTo>
                    <a:pt x="144992" y="601174"/>
                    <a:pt x="106892" y="578314"/>
                    <a:pt x="96414" y="536404"/>
                  </a:cubicBezTo>
                  <a:cubicBezTo>
                    <a:pt x="67839" y="420199"/>
                    <a:pt x="38312" y="303994"/>
                    <a:pt x="9737" y="187789"/>
                  </a:cubicBezTo>
                  <a:cubicBezTo>
                    <a:pt x="-741" y="143974"/>
                    <a:pt x="21167" y="107779"/>
                    <a:pt x="64029" y="96349"/>
                  </a:cubicBezTo>
                  <a:cubicBezTo>
                    <a:pt x="104987" y="85872"/>
                    <a:pt x="146897" y="75394"/>
                    <a:pt x="187854" y="64917"/>
                  </a:cubicBezTo>
                  <a:cubicBezTo>
                    <a:pt x="190712" y="63964"/>
                    <a:pt x="194522" y="63964"/>
                    <a:pt x="199284" y="63012"/>
                  </a:cubicBezTo>
                  <a:cubicBezTo>
                    <a:pt x="204999" y="84919"/>
                    <a:pt x="211667" y="106827"/>
                    <a:pt x="216429" y="128734"/>
                  </a:cubicBezTo>
                  <a:cubicBezTo>
                    <a:pt x="223097" y="154452"/>
                    <a:pt x="223097" y="154452"/>
                    <a:pt x="248814" y="147784"/>
                  </a:cubicBezTo>
                  <a:cubicBezTo>
                    <a:pt x="263102" y="143974"/>
                    <a:pt x="277389" y="140164"/>
                    <a:pt x="292629" y="136354"/>
                  </a:cubicBezTo>
                  <a:cubicBezTo>
                    <a:pt x="300249" y="134449"/>
                    <a:pt x="302154" y="131592"/>
                    <a:pt x="300249" y="123972"/>
                  </a:cubicBezTo>
                  <a:cubicBezTo>
                    <a:pt x="291677" y="98254"/>
                    <a:pt x="285009" y="71584"/>
                    <a:pt x="277389" y="43009"/>
                  </a:cubicBezTo>
                  <a:close/>
                </a:path>
              </a:pathLst>
            </a:custGeom>
            <a:solidFill>
              <a:srgbClr val="33908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413" name="Freeform: Shape 43">
              <a:extLst>
                <a:ext uri="{FF2B5EF4-FFF2-40B4-BE49-F238E27FC236}">
                  <a16:creationId xmlns:a16="http://schemas.microsoft.com/office/drawing/2014/main" xmlns="" id="{325A19D4-BC47-4753-B3B0-B8D65152A316}"/>
                </a:ext>
              </a:extLst>
            </p:cNvPr>
            <p:cNvSpPr/>
            <p:nvPr/>
          </p:nvSpPr>
          <p:spPr>
            <a:xfrm>
              <a:off x="3603460" y="3298252"/>
              <a:ext cx="438150" cy="704850"/>
            </a:xfrm>
            <a:custGeom>
              <a:avLst/>
              <a:gdLst>
                <a:gd name="connsiteX0" fmla="*/ 434892 w 438150"/>
                <a:gd name="connsiteY0" fmla="*/ 688447 h 704850"/>
                <a:gd name="connsiteX1" fmla="*/ 368217 w 438150"/>
                <a:gd name="connsiteY1" fmla="*/ 697972 h 704850"/>
                <a:gd name="connsiteX2" fmla="*/ 365360 w 438150"/>
                <a:gd name="connsiteY2" fmla="*/ 688447 h 704850"/>
                <a:gd name="connsiteX3" fmla="*/ 260585 w 438150"/>
                <a:gd name="connsiteY3" fmla="*/ 274110 h 704850"/>
                <a:gd name="connsiteX4" fmla="*/ 230105 w 438150"/>
                <a:gd name="connsiteY4" fmla="*/ 151237 h 704850"/>
                <a:gd name="connsiteX5" fmla="*/ 207245 w 438150"/>
                <a:gd name="connsiteY5" fmla="*/ 127425 h 704850"/>
                <a:gd name="connsiteX6" fmla="*/ 35795 w 438150"/>
                <a:gd name="connsiteY6" fmla="*/ 75037 h 704850"/>
                <a:gd name="connsiteX7" fmla="*/ 9125 w 438150"/>
                <a:gd name="connsiteY7" fmla="*/ 31222 h 704850"/>
                <a:gd name="connsiteX8" fmla="*/ 51035 w 438150"/>
                <a:gd name="connsiteY8" fmla="*/ 8362 h 704850"/>
                <a:gd name="connsiteX9" fmla="*/ 258680 w 438150"/>
                <a:gd name="connsiteY9" fmla="*/ 69322 h 704850"/>
                <a:gd name="connsiteX10" fmla="*/ 290112 w 438150"/>
                <a:gd name="connsiteY10" fmla="*/ 105517 h 704850"/>
                <a:gd name="connsiteX11" fmla="*/ 381552 w 438150"/>
                <a:gd name="connsiteY11" fmla="*/ 473182 h 704850"/>
                <a:gd name="connsiteX12" fmla="*/ 432035 w 438150"/>
                <a:gd name="connsiteY12" fmla="*/ 676065 h 704850"/>
                <a:gd name="connsiteX13" fmla="*/ 434892 w 438150"/>
                <a:gd name="connsiteY13" fmla="*/ 688447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50" h="704850">
                  <a:moveTo>
                    <a:pt x="434892" y="688447"/>
                  </a:moveTo>
                  <a:cubicBezTo>
                    <a:pt x="412032" y="691305"/>
                    <a:pt x="391077" y="694162"/>
                    <a:pt x="368217" y="697972"/>
                  </a:cubicBezTo>
                  <a:cubicBezTo>
                    <a:pt x="367265" y="696067"/>
                    <a:pt x="366312" y="692257"/>
                    <a:pt x="365360" y="688447"/>
                  </a:cubicBezTo>
                  <a:cubicBezTo>
                    <a:pt x="331070" y="550335"/>
                    <a:pt x="295827" y="412222"/>
                    <a:pt x="260585" y="274110"/>
                  </a:cubicBezTo>
                  <a:cubicBezTo>
                    <a:pt x="250107" y="233152"/>
                    <a:pt x="239630" y="192195"/>
                    <a:pt x="230105" y="151237"/>
                  </a:cubicBezTo>
                  <a:cubicBezTo>
                    <a:pt x="227247" y="137902"/>
                    <a:pt x="220580" y="131235"/>
                    <a:pt x="207245" y="127425"/>
                  </a:cubicBezTo>
                  <a:cubicBezTo>
                    <a:pt x="150095" y="110280"/>
                    <a:pt x="92945" y="93135"/>
                    <a:pt x="35795" y="75037"/>
                  </a:cubicBezTo>
                  <a:cubicBezTo>
                    <a:pt x="12935" y="67417"/>
                    <a:pt x="2457" y="50272"/>
                    <a:pt x="9125" y="31222"/>
                  </a:cubicBezTo>
                  <a:cubicBezTo>
                    <a:pt x="14840" y="13125"/>
                    <a:pt x="32937" y="3600"/>
                    <a:pt x="51035" y="8362"/>
                  </a:cubicBezTo>
                  <a:cubicBezTo>
                    <a:pt x="120567" y="28365"/>
                    <a:pt x="189147" y="49320"/>
                    <a:pt x="258680" y="69322"/>
                  </a:cubicBezTo>
                  <a:cubicBezTo>
                    <a:pt x="276777" y="75037"/>
                    <a:pt x="286302" y="87420"/>
                    <a:pt x="290112" y="105517"/>
                  </a:cubicBezTo>
                  <a:cubicBezTo>
                    <a:pt x="320592" y="228390"/>
                    <a:pt x="351072" y="350310"/>
                    <a:pt x="381552" y="473182"/>
                  </a:cubicBezTo>
                  <a:cubicBezTo>
                    <a:pt x="398697" y="540810"/>
                    <a:pt x="415842" y="608437"/>
                    <a:pt x="432035" y="676065"/>
                  </a:cubicBezTo>
                  <a:cubicBezTo>
                    <a:pt x="433940" y="681780"/>
                    <a:pt x="434892" y="685590"/>
                    <a:pt x="434892" y="688447"/>
                  </a:cubicBez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414" name="Freeform: Shape 44">
              <a:extLst>
                <a:ext uri="{FF2B5EF4-FFF2-40B4-BE49-F238E27FC236}">
                  <a16:creationId xmlns:a16="http://schemas.microsoft.com/office/drawing/2014/main" xmlns="" id="{3BDDFF05-B106-463E-A3DE-35EAF4964849}"/>
                </a:ext>
              </a:extLst>
            </p:cNvPr>
            <p:cNvSpPr/>
            <p:nvPr/>
          </p:nvSpPr>
          <p:spPr>
            <a:xfrm>
              <a:off x="4141699" y="3935741"/>
              <a:ext cx="504825" cy="200025"/>
            </a:xfrm>
            <a:custGeom>
              <a:avLst/>
              <a:gdLst>
                <a:gd name="connsiteX0" fmla="*/ 30956 w 504825"/>
                <a:gd name="connsiteY0" fmla="*/ 197644 h 200025"/>
                <a:gd name="connsiteX1" fmla="*/ 22384 w 504825"/>
                <a:gd name="connsiteY1" fmla="*/ 157639 h 200025"/>
                <a:gd name="connsiteX2" fmla="*/ 7144 w 504825"/>
                <a:gd name="connsiteY2" fmla="*/ 120491 h 200025"/>
                <a:gd name="connsiteX3" fmla="*/ 66199 w 504825"/>
                <a:gd name="connsiteY3" fmla="*/ 106204 h 200025"/>
                <a:gd name="connsiteX4" fmla="*/ 479584 w 504825"/>
                <a:gd name="connsiteY4" fmla="*/ 8096 h 200025"/>
                <a:gd name="connsiteX5" fmla="*/ 500539 w 504825"/>
                <a:gd name="connsiteY5" fmla="*/ 10954 h 200025"/>
                <a:gd name="connsiteX6" fmla="*/ 502444 w 504825"/>
                <a:gd name="connsiteY6" fmla="*/ 34766 h 200025"/>
                <a:gd name="connsiteX7" fmla="*/ 476726 w 504825"/>
                <a:gd name="connsiteY7" fmla="*/ 57626 h 200025"/>
                <a:gd name="connsiteX8" fmla="*/ 211931 w 504825"/>
                <a:gd name="connsiteY8" fmla="*/ 140494 h 200025"/>
                <a:gd name="connsiteX9" fmla="*/ 45244 w 504825"/>
                <a:gd name="connsiteY9" fmla="*/ 192881 h 200025"/>
                <a:gd name="connsiteX10" fmla="*/ 30956 w 504825"/>
                <a:gd name="connsiteY10" fmla="*/ 1976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25" h="200025">
                  <a:moveTo>
                    <a:pt x="30956" y="197644"/>
                  </a:moveTo>
                  <a:cubicBezTo>
                    <a:pt x="28099" y="183356"/>
                    <a:pt x="26194" y="170021"/>
                    <a:pt x="22384" y="157639"/>
                  </a:cubicBezTo>
                  <a:cubicBezTo>
                    <a:pt x="18574" y="145256"/>
                    <a:pt x="12859" y="133826"/>
                    <a:pt x="7144" y="120491"/>
                  </a:cubicBezTo>
                  <a:cubicBezTo>
                    <a:pt x="27146" y="115729"/>
                    <a:pt x="47149" y="110966"/>
                    <a:pt x="66199" y="106204"/>
                  </a:cubicBezTo>
                  <a:cubicBezTo>
                    <a:pt x="204311" y="73819"/>
                    <a:pt x="341471" y="40481"/>
                    <a:pt x="479584" y="8096"/>
                  </a:cubicBezTo>
                  <a:cubicBezTo>
                    <a:pt x="486251" y="6191"/>
                    <a:pt x="497681" y="7144"/>
                    <a:pt x="500539" y="10954"/>
                  </a:cubicBezTo>
                  <a:cubicBezTo>
                    <a:pt x="504349" y="16669"/>
                    <a:pt x="504349" y="27146"/>
                    <a:pt x="502444" y="34766"/>
                  </a:cubicBezTo>
                  <a:cubicBezTo>
                    <a:pt x="499586" y="47149"/>
                    <a:pt x="489109" y="53816"/>
                    <a:pt x="476726" y="57626"/>
                  </a:cubicBezTo>
                  <a:cubicBezTo>
                    <a:pt x="389096" y="84296"/>
                    <a:pt x="300514" y="112871"/>
                    <a:pt x="211931" y="140494"/>
                  </a:cubicBezTo>
                  <a:cubicBezTo>
                    <a:pt x="156686" y="158591"/>
                    <a:pt x="100489" y="175736"/>
                    <a:pt x="45244" y="192881"/>
                  </a:cubicBezTo>
                  <a:cubicBezTo>
                    <a:pt x="40481" y="194786"/>
                    <a:pt x="35719" y="195739"/>
                    <a:pt x="30956" y="197644"/>
                  </a:cubicBez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415" name="Freeform: Shape 45">
              <a:extLst>
                <a:ext uri="{FF2B5EF4-FFF2-40B4-BE49-F238E27FC236}">
                  <a16:creationId xmlns:a16="http://schemas.microsoft.com/office/drawing/2014/main" xmlns="" id="{BE01CF20-86C0-4E7D-A64F-97FBA8D35961}"/>
                </a:ext>
              </a:extLst>
            </p:cNvPr>
            <p:cNvSpPr/>
            <p:nvPr/>
          </p:nvSpPr>
          <p:spPr>
            <a:xfrm>
              <a:off x="3915004" y="4025276"/>
              <a:ext cx="219075" cy="219075"/>
            </a:xfrm>
            <a:custGeom>
              <a:avLst/>
              <a:gdLst>
                <a:gd name="connsiteX0" fmla="*/ 7144 w 219075"/>
                <a:gd name="connsiteY0" fmla="*/ 110014 h 219075"/>
                <a:gd name="connsiteX1" fmla="*/ 110014 w 219075"/>
                <a:gd name="connsiteY1" fmla="*/ 7144 h 219075"/>
                <a:gd name="connsiteX2" fmla="*/ 213836 w 219075"/>
                <a:gd name="connsiteY2" fmla="*/ 110966 h 219075"/>
                <a:gd name="connsiteX3" fmla="*/ 110014 w 219075"/>
                <a:gd name="connsiteY3" fmla="*/ 213836 h 219075"/>
                <a:gd name="connsiteX4" fmla="*/ 7144 w 219075"/>
                <a:gd name="connsiteY4" fmla="*/ 110014 h 219075"/>
                <a:gd name="connsiteX5" fmla="*/ 149066 w 219075"/>
                <a:gd name="connsiteY5" fmla="*/ 109061 h 219075"/>
                <a:gd name="connsiteX6" fmla="*/ 110014 w 219075"/>
                <a:gd name="connsiteY6" fmla="*/ 70009 h 219075"/>
                <a:gd name="connsiteX7" fmla="*/ 70961 w 219075"/>
                <a:gd name="connsiteY7" fmla="*/ 109061 h 219075"/>
                <a:gd name="connsiteX8" fmla="*/ 110014 w 219075"/>
                <a:gd name="connsiteY8" fmla="*/ 148114 h 219075"/>
                <a:gd name="connsiteX9" fmla="*/ 149066 w 219075"/>
                <a:gd name="connsiteY9" fmla="*/ 10906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75" h="219075">
                  <a:moveTo>
                    <a:pt x="7144" y="110014"/>
                  </a:moveTo>
                  <a:cubicBezTo>
                    <a:pt x="7144" y="53816"/>
                    <a:pt x="53816" y="7144"/>
                    <a:pt x="110014" y="7144"/>
                  </a:cubicBezTo>
                  <a:cubicBezTo>
                    <a:pt x="166211" y="7144"/>
                    <a:pt x="213836" y="54769"/>
                    <a:pt x="213836" y="110966"/>
                  </a:cubicBezTo>
                  <a:cubicBezTo>
                    <a:pt x="213836" y="167164"/>
                    <a:pt x="166211" y="214789"/>
                    <a:pt x="110014" y="213836"/>
                  </a:cubicBezTo>
                  <a:cubicBezTo>
                    <a:pt x="53816" y="212884"/>
                    <a:pt x="7144" y="165259"/>
                    <a:pt x="7144" y="110014"/>
                  </a:cubicBezTo>
                  <a:close/>
                  <a:moveTo>
                    <a:pt x="149066" y="109061"/>
                  </a:moveTo>
                  <a:cubicBezTo>
                    <a:pt x="149066" y="88106"/>
                    <a:pt x="130016" y="70009"/>
                    <a:pt x="110014" y="70009"/>
                  </a:cubicBezTo>
                  <a:cubicBezTo>
                    <a:pt x="89059" y="70009"/>
                    <a:pt x="70961" y="88106"/>
                    <a:pt x="70961" y="109061"/>
                  </a:cubicBezTo>
                  <a:cubicBezTo>
                    <a:pt x="70961" y="130016"/>
                    <a:pt x="90011" y="148114"/>
                    <a:pt x="110014" y="148114"/>
                  </a:cubicBezTo>
                  <a:cubicBezTo>
                    <a:pt x="131921" y="148114"/>
                    <a:pt x="149066" y="130969"/>
                    <a:pt x="149066" y="109061"/>
                  </a:cubicBez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grpSp>
      <p:grpSp>
        <p:nvGrpSpPr>
          <p:cNvPr id="215" name="Graphic 52">
            <a:extLst>
              <a:ext uri="{FF2B5EF4-FFF2-40B4-BE49-F238E27FC236}">
                <a16:creationId xmlns:a16="http://schemas.microsoft.com/office/drawing/2014/main" xmlns="" id="{68C1BC6B-1701-48F1-82EF-21E13CFB3AA3}"/>
              </a:ext>
            </a:extLst>
          </p:cNvPr>
          <p:cNvGrpSpPr/>
          <p:nvPr/>
        </p:nvGrpSpPr>
        <p:grpSpPr>
          <a:xfrm>
            <a:off x="5116610" y="2723579"/>
            <a:ext cx="707709" cy="748505"/>
            <a:chOff x="5095248" y="3171688"/>
            <a:chExt cx="838200" cy="1054418"/>
          </a:xfrm>
        </p:grpSpPr>
        <p:sp>
          <p:nvSpPr>
            <p:cNvPr id="382" name="Freeform: Shape 47">
              <a:extLst>
                <a:ext uri="{FF2B5EF4-FFF2-40B4-BE49-F238E27FC236}">
                  <a16:creationId xmlns:a16="http://schemas.microsoft.com/office/drawing/2014/main" xmlns="" id="{44DA34B0-76EA-4494-B03F-2C2CB9768C9C}"/>
                </a:ext>
              </a:extLst>
            </p:cNvPr>
            <p:cNvSpPr/>
            <p:nvPr/>
          </p:nvSpPr>
          <p:spPr>
            <a:xfrm>
              <a:off x="5423861" y="3631746"/>
              <a:ext cx="123825" cy="123825"/>
            </a:xfrm>
            <a:custGeom>
              <a:avLst/>
              <a:gdLst>
                <a:gd name="connsiteX0" fmla="*/ 123349 w 123825"/>
                <a:gd name="connsiteY0" fmla="*/ 65246 h 123825"/>
                <a:gd name="connsiteX1" fmla="*/ 65246 w 123825"/>
                <a:gd name="connsiteY1" fmla="*/ 123349 h 123825"/>
                <a:gd name="connsiteX2" fmla="*/ 7144 w 123825"/>
                <a:gd name="connsiteY2" fmla="*/ 65246 h 123825"/>
                <a:gd name="connsiteX3" fmla="*/ 65246 w 123825"/>
                <a:gd name="connsiteY3" fmla="*/ 7144 h 123825"/>
                <a:gd name="connsiteX4" fmla="*/ 123349 w 123825"/>
                <a:gd name="connsiteY4" fmla="*/ 65246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23825">
                  <a:moveTo>
                    <a:pt x="123349" y="65246"/>
                  </a:moveTo>
                  <a:cubicBezTo>
                    <a:pt x="123349" y="97335"/>
                    <a:pt x="97335" y="123349"/>
                    <a:pt x="65246" y="123349"/>
                  </a:cubicBezTo>
                  <a:cubicBezTo>
                    <a:pt x="33157" y="123349"/>
                    <a:pt x="7144" y="97335"/>
                    <a:pt x="7144" y="65246"/>
                  </a:cubicBezTo>
                  <a:cubicBezTo>
                    <a:pt x="7144" y="33157"/>
                    <a:pt x="33157" y="7144"/>
                    <a:pt x="65246" y="7144"/>
                  </a:cubicBezTo>
                  <a:cubicBezTo>
                    <a:pt x="97335" y="7144"/>
                    <a:pt x="123349" y="33157"/>
                    <a:pt x="123349" y="65246"/>
                  </a:cubicBez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383" name="Freeform: Shape 48">
              <a:extLst>
                <a:ext uri="{FF2B5EF4-FFF2-40B4-BE49-F238E27FC236}">
                  <a16:creationId xmlns:a16="http://schemas.microsoft.com/office/drawing/2014/main" xmlns="" id="{209FABFA-2849-42EC-B038-11C3B290F259}"/>
                </a:ext>
              </a:extLst>
            </p:cNvPr>
            <p:cNvSpPr/>
            <p:nvPr/>
          </p:nvSpPr>
          <p:spPr>
            <a:xfrm>
              <a:off x="5555306" y="3558403"/>
              <a:ext cx="95250" cy="95250"/>
            </a:xfrm>
            <a:custGeom>
              <a:avLst/>
              <a:gdLst>
                <a:gd name="connsiteX0" fmla="*/ 90964 w 95250"/>
                <a:gd name="connsiteY0" fmla="*/ 49054 h 95250"/>
                <a:gd name="connsiteX1" fmla="*/ 49054 w 95250"/>
                <a:gd name="connsiteY1" fmla="*/ 90964 h 95250"/>
                <a:gd name="connsiteX2" fmla="*/ 7144 w 95250"/>
                <a:gd name="connsiteY2" fmla="*/ 49054 h 95250"/>
                <a:gd name="connsiteX3" fmla="*/ 49054 w 95250"/>
                <a:gd name="connsiteY3" fmla="*/ 7144 h 95250"/>
                <a:gd name="connsiteX4" fmla="*/ 90964 w 95250"/>
                <a:gd name="connsiteY4" fmla="*/ 4905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0964" y="49054"/>
                  </a:moveTo>
                  <a:cubicBezTo>
                    <a:pt x="90964" y="72200"/>
                    <a:pt x="72200" y="90964"/>
                    <a:pt x="49054" y="90964"/>
                  </a:cubicBezTo>
                  <a:cubicBezTo>
                    <a:pt x="25907" y="90964"/>
                    <a:pt x="7144" y="72200"/>
                    <a:pt x="7144" y="49054"/>
                  </a:cubicBezTo>
                  <a:cubicBezTo>
                    <a:pt x="7144" y="25907"/>
                    <a:pt x="25907" y="7144"/>
                    <a:pt x="49054" y="7144"/>
                  </a:cubicBezTo>
                  <a:cubicBezTo>
                    <a:pt x="72200" y="7144"/>
                    <a:pt x="90964" y="25907"/>
                    <a:pt x="90964" y="49054"/>
                  </a:cubicBez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384" name="Freeform: Shape 49">
              <a:extLst>
                <a:ext uri="{FF2B5EF4-FFF2-40B4-BE49-F238E27FC236}">
                  <a16:creationId xmlns:a16="http://schemas.microsoft.com/office/drawing/2014/main" xmlns="" id="{0CA6437B-FC3D-49D5-80C5-A581A2EC52A1}"/>
                </a:ext>
              </a:extLst>
            </p:cNvPr>
            <p:cNvSpPr/>
            <p:nvPr/>
          </p:nvSpPr>
          <p:spPr>
            <a:xfrm>
              <a:off x="5325753" y="3558403"/>
              <a:ext cx="95250" cy="95250"/>
            </a:xfrm>
            <a:custGeom>
              <a:avLst/>
              <a:gdLst>
                <a:gd name="connsiteX0" fmla="*/ 90964 w 95250"/>
                <a:gd name="connsiteY0" fmla="*/ 49054 h 95250"/>
                <a:gd name="connsiteX1" fmla="*/ 49054 w 95250"/>
                <a:gd name="connsiteY1" fmla="*/ 90964 h 95250"/>
                <a:gd name="connsiteX2" fmla="*/ 7144 w 95250"/>
                <a:gd name="connsiteY2" fmla="*/ 49054 h 95250"/>
                <a:gd name="connsiteX3" fmla="*/ 49054 w 95250"/>
                <a:gd name="connsiteY3" fmla="*/ 7144 h 95250"/>
                <a:gd name="connsiteX4" fmla="*/ 90964 w 95250"/>
                <a:gd name="connsiteY4" fmla="*/ 4905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0964" y="49054"/>
                  </a:moveTo>
                  <a:cubicBezTo>
                    <a:pt x="90964" y="72200"/>
                    <a:pt x="72200" y="90964"/>
                    <a:pt x="49054" y="90964"/>
                  </a:cubicBezTo>
                  <a:cubicBezTo>
                    <a:pt x="25907" y="90964"/>
                    <a:pt x="7144" y="72200"/>
                    <a:pt x="7144" y="49054"/>
                  </a:cubicBezTo>
                  <a:cubicBezTo>
                    <a:pt x="7144" y="25907"/>
                    <a:pt x="25908" y="7144"/>
                    <a:pt x="49054" y="7144"/>
                  </a:cubicBezTo>
                  <a:cubicBezTo>
                    <a:pt x="72200" y="7144"/>
                    <a:pt x="90964" y="25907"/>
                    <a:pt x="90964" y="49054"/>
                  </a:cubicBez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385" name="Freeform: Shape 50">
              <a:extLst>
                <a:ext uri="{FF2B5EF4-FFF2-40B4-BE49-F238E27FC236}">
                  <a16:creationId xmlns:a16="http://schemas.microsoft.com/office/drawing/2014/main" xmlns="" id="{BE5FB189-8C5E-4AE5-8C41-B0BDFC8095EC}"/>
                </a:ext>
              </a:extLst>
            </p:cNvPr>
            <p:cNvSpPr/>
            <p:nvPr/>
          </p:nvSpPr>
          <p:spPr>
            <a:xfrm>
              <a:off x="5624838" y="3467916"/>
              <a:ext cx="76200" cy="76200"/>
            </a:xfrm>
            <a:custGeom>
              <a:avLst/>
              <a:gdLst>
                <a:gd name="connsiteX0" fmla="*/ 75724 w 76200"/>
                <a:gd name="connsiteY0" fmla="*/ 41434 h 76200"/>
                <a:gd name="connsiteX1" fmla="*/ 41434 w 76200"/>
                <a:gd name="connsiteY1" fmla="*/ 75724 h 76200"/>
                <a:gd name="connsiteX2" fmla="*/ 7144 w 76200"/>
                <a:gd name="connsiteY2" fmla="*/ 41434 h 76200"/>
                <a:gd name="connsiteX3" fmla="*/ 41434 w 76200"/>
                <a:gd name="connsiteY3" fmla="*/ 7144 h 76200"/>
                <a:gd name="connsiteX4" fmla="*/ 75724 w 76200"/>
                <a:gd name="connsiteY4" fmla="*/ 4143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41434"/>
                  </a:moveTo>
                  <a:cubicBezTo>
                    <a:pt x="75724" y="60372"/>
                    <a:pt x="60372" y="75724"/>
                    <a:pt x="41434" y="75724"/>
                  </a:cubicBezTo>
                  <a:cubicBezTo>
                    <a:pt x="22496" y="75724"/>
                    <a:pt x="7144" y="60372"/>
                    <a:pt x="7144" y="41434"/>
                  </a:cubicBezTo>
                  <a:cubicBezTo>
                    <a:pt x="7144" y="22496"/>
                    <a:pt x="22496" y="7144"/>
                    <a:pt x="41434" y="7144"/>
                  </a:cubicBezTo>
                  <a:cubicBezTo>
                    <a:pt x="60372" y="7144"/>
                    <a:pt x="75724" y="22496"/>
                    <a:pt x="75724" y="41434"/>
                  </a:cubicBez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386" name="Freeform: Shape 51">
              <a:extLst>
                <a:ext uri="{FF2B5EF4-FFF2-40B4-BE49-F238E27FC236}">
                  <a16:creationId xmlns:a16="http://schemas.microsoft.com/office/drawing/2014/main" xmlns="" id="{B74440E6-DAA5-4F90-8F68-2BC01BB15E05}"/>
                </a:ext>
              </a:extLst>
            </p:cNvPr>
            <p:cNvSpPr/>
            <p:nvPr/>
          </p:nvSpPr>
          <p:spPr>
            <a:xfrm>
              <a:off x="5270508" y="3467916"/>
              <a:ext cx="76200" cy="76200"/>
            </a:xfrm>
            <a:custGeom>
              <a:avLst/>
              <a:gdLst>
                <a:gd name="connsiteX0" fmla="*/ 75724 w 76200"/>
                <a:gd name="connsiteY0" fmla="*/ 41434 h 76200"/>
                <a:gd name="connsiteX1" fmla="*/ 41434 w 76200"/>
                <a:gd name="connsiteY1" fmla="*/ 75724 h 76200"/>
                <a:gd name="connsiteX2" fmla="*/ 7144 w 76200"/>
                <a:gd name="connsiteY2" fmla="*/ 41434 h 76200"/>
                <a:gd name="connsiteX3" fmla="*/ 41434 w 76200"/>
                <a:gd name="connsiteY3" fmla="*/ 7144 h 76200"/>
                <a:gd name="connsiteX4" fmla="*/ 75724 w 76200"/>
                <a:gd name="connsiteY4" fmla="*/ 4143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41434"/>
                  </a:moveTo>
                  <a:cubicBezTo>
                    <a:pt x="75724" y="60372"/>
                    <a:pt x="60372" y="75724"/>
                    <a:pt x="41434" y="75724"/>
                  </a:cubicBezTo>
                  <a:cubicBezTo>
                    <a:pt x="22496" y="75724"/>
                    <a:pt x="7144" y="60372"/>
                    <a:pt x="7144" y="41434"/>
                  </a:cubicBezTo>
                  <a:cubicBezTo>
                    <a:pt x="7144" y="22496"/>
                    <a:pt x="22496" y="7144"/>
                    <a:pt x="41434" y="7144"/>
                  </a:cubicBezTo>
                  <a:cubicBezTo>
                    <a:pt x="60372" y="7144"/>
                    <a:pt x="75724" y="22496"/>
                    <a:pt x="75724" y="41434"/>
                  </a:cubicBez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387" name="Freeform: Shape 52">
              <a:extLst>
                <a:ext uri="{FF2B5EF4-FFF2-40B4-BE49-F238E27FC236}">
                  <a16:creationId xmlns:a16="http://schemas.microsoft.com/office/drawing/2014/main" xmlns="" id="{CA4B2BB6-F5A1-47AA-880E-541FB0E267DB}"/>
                </a:ext>
              </a:extLst>
            </p:cNvPr>
            <p:cNvSpPr/>
            <p:nvPr/>
          </p:nvSpPr>
          <p:spPr>
            <a:xfrm>
              <a:off x="5671511" y="3390763"/>
              <a:ext cx="57150" cy="57150"/>
            </a:xfrm>
            <a:custGeom>
              <a:avLst/>
              <a:gdLst>
                <a:gd name="connsiteX0" fmla="*/ 58579 w 57150"/>
                <a:gd name="connsiteY0" fmla="*/ 32861 h 57150"/>
                <a:gd name="connsiteX1" fmla="*/ 32861 w 57150"/>
                <a:gd name="connsiteY1" fmla="*/ 58579 h 57150"/>
                <a:gd name="connsiteX2" fmla="*/ 7144 w 57150"/>
                <a:gd name="connsiteY2" fmla="*/ 32861 h 57150"/>
                <a:gd name="connsiteX3" fmla="*/ 32861 w 57150"/>
                <a:gd name="connsiteY3" fmla="*/ 7144 h 57150"/>
                <a:gd name="connsiteX4" fmla="*/ 58579 w 57150"/>
                <a:gd name="connsiteY4" fmla="*/ 3286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579" y="32861"/>
                  </a:moveTo>
                  <a:cubicBezTo>
                    <a:pt x="58579" y="47065"/>
                    <a:pt x="47065" y="58579"/>
                    <a:pt x="32861" y="58579"/>
                  </a:cubicBezTo>
                  <a:cubicBezTo>
                    <a:pt x="18658" y="58579"/>
                    <a:pt x="7144" y="47065"/>
                    <a:pt x="7144" y="32861"/>
                  </a:cubicBezTo>
                  <a:cubicBezTo>
                    <a:pt x="7144" y="18658"/>
                    <a:pt x="18658" y="7144"/>
                    <a:pt x="32861" y="7144"/>
                  </a:cubicBezTo>
                  <a:cubicBezTo>
                    <a:pt x="47065" y="7144"/>
                    <a:pt x="58579" y="18658"/>
                    <a:pt x="58579" y="32861"/>
                  </a:cubicBez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388" name="Freeform: Shape 53">
              <a:extLst>
                <a:ext uri="{FF2B5EF4-FFF2-40B4-BE49-F238E27FC236}">
                  <a16:creationId xmlns:a16="http://schemas.microsoft.com/office/drawing/2014/main" xmlns="" id="{E899EB78-C366-4689-8029-40363658038D}"/>
                </a:ext>
              </a:extLst>
            </p:cNvPr>
            <p:cNvSpPr/>
            <p:nvPr/>
          </p:nvSpPr>
          <p:spPr>
            <a:xfrm>
              <a:off x="5244791" y="3390763"/>
              <a:ext cx="57150" cy="57150"/>
            </a:xfrm>
            <a:custGeom>
              <a:avLst/>
              <a:gdLst>
                <a:gd name="connsiteX0" fmla="*/ 58579 w 57150"/>
                <a:gd name="connsiteY0" fmla="*/ 32861 h 57150"/>
                <a:gd name="connsiteX1" fmla="*/ 32861 w 57150"/>
                <a:gd name="connsiteY1" fmla="*/ 58579 h 57150"/>
                <a:gd name="connsiteX2" fmla="*/ 7144 w 57150"/>
                <a:gd name="connsiteY2" fmla="*/ 32861 h 57150"/>
                <a:gd name="connsiteX3" fmla="*/ 32861 w 57150"/>
                <a:gd name="connsiteY3" fmla="*/ 7144 h 57150"/>
                <a:gd name="connsiteX4" fmla="*/ 58579 w 57150"/>
                <a:gd name="connsiteY4" fmla="*/ 3286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579" y="32861"/>
                  </a:moveTo>
                  <a:cubicBezTo>
                    <a:pt x="58579" y="47065"/>
                    <a:pt x="47065" y="58579"/>
                    <a:pt x="32861" y="58579"/>
                  </a:cubicBezTo>
                  <a:cubicBezTo>
                    <a:pt x="18658" y="58579"/>
                    <a:pt x="7144" y="47065"/>
                    <a:pt x="7144" y="32861"/>
                  </a:cubicBezTo>
                  <a:cubicBezTo>
                    <a:pt x="7144" y="18658"/>
                    <a:pt x="18658" y="7144"/>
                    <a:pt x="32861" y="7144"/>
                  </a:cubicBezTo>
                  <a:cubicBezTo>
                    <a:pt x="47065" y="7144"/>
                    <a:pt x="58579" y="18658"/>
                    <a:pt x="58579" y="32861"/>
                  </a:cubicBez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389" name="Freeform: Shape 54">
              <a:extLst>
                <a:ext uri="{FF2B5EF4-FFF2-40B4-BE49-F238E27FC236}">
                  <a16:creationId xmlns:a16="http://schemas.microsoft.com/office/drawing/2014/main" xmlns="" id="{F8C3183C-961B-4CC6-9D0D-27F91195D399}"/>
                </a:ext>
              </a:extLst>
            </p:cNvPr>
            <p:cNvSpPr/>
            <p:nvPr/>
          </p:nvSpPr>
          <p:spPr>
            <a:xfrm>
              <a:off x="5690561" y="3317421"/>
              <a:ext cx="47625" cy="47625"/>
            </a:xfrm>
            <a:custGeom>
              <a:avLst/>
              <a:gdLst>
                <a:gd name="connsiteX0" fmla="*/ 47149 w 47625"/>
                <a:gd name="connsiteY0" fmla="*/ 27146 h 47625"/>
                <a:gd name="connsiteX1" fmla="*/ 27146 w 47625"/>
                <a:gd name="connsiteY1" fmla="*/ 47149 h 47625"/>
                <a:gd name="connsiteX2" fmla="*/ 7144 w 47625"/>
                <a:gd name="connsiteY2" fmla="*/ 27146 h 47625"/>
                <a:gd name="connsiteX3" fmla="*/ 27146 w 47625"/>
                <a:gd name="connsiteY3" fmla="*/ 7144 h 47625"/>
                <a:gd name="connsiteX4" fmla="*/ 47149 w 47625"/>
                <a:gd name="connsiteY4" fmla="*/ 2714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149" y="27146"/>
                  </a:moveTo>
                  <a:cubicBezTo>
                    <a:pt x="47149" y="38193"/>
                    <a:pt x="38193" y="47149"/>
                    <a:pt x="27146" y="47149"/>
                  </a:cubicBezTo>
                  <a:cubicBezTo>
                    <a:pt x="16099" y="47149"/>
                    <a:pt x="7144" y="38193"/>
                    <a:pt x="7144" y="27146"/>
                  </a:cubicBezTo>
                  <a:cubicBezTo>
                    <a:pt x="7144" y="16099"/>
                    <a:pt x="16099" y="7144"/>
                    <a:pt x="27146" y="7144"/>
                  </a:cubicBezTo>
                  <a:cubicBezTo>
                    <a:pt x="38193" y="7144"/>
                    <a:pt x="47149" y="16099"/>
                    <a:pt x="47149" y="27146"/>
                  </a:cubicBez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390" name="Freeform: Shape 55">
              <a:extLst>
                <a:ext uri="{FF2B5EF4-FFF2-40B4-BE49-F238E27FC236}">
                  <a16:creationId xmlns:a16="http://schemas.microsoft.com/office/drawing/2014/main" xmlns="" id="{0B93BBDC-C4A1-4E9F-93C6-1B5FC1D8AD56}"/>
                </a:ext>
              </a:extLst>
            </p:cNvPr>
            <p:cNvSpPr/>
            <p:nvPr/>
          </p:nvSpPr>
          <p:spPr>
            <a:xfrm>
              <a:off x="5240981" y="3317421"/>
              <a:ext cx="47625" cy="47625"/>
            </a:xfrm>
            <a:custGeom>
              <a:avLst/>
              <a:gdLst>
                <a:gd name="connsiteX0" fmla="*/ 47149 w 47625"/>
                <a:gd name="connsiteY0" fmla="*/ 27146 h 47625"/>
                <a:gd name="connsiteX1" fmla="*/ 27146 w 47625"/>
                <a:gd name="connsiteY1" fmla="*/ 47149 h 47625"/>
                <a:gd name="connsiteX2" fmla="*/ 7144 w 47625"/>
                <a:gd name="connsiteY2" fmla="*/ 27146 h 47625"/>
                <a:gd name="connsiteX3" fmla="*/ 27146 w 47625"/>
                <a:gd name="connsiteY3" fmla="*/ 7144 h 47625"/>
                <a:gd name="connsiteX4" fmla="*/ 47149 w 47625"/>
                <a:gd name="connsiteY4" fmla="*/ 2714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149" y="27146"/>
                  </a:moveTo>
                  <a:cubicBezTo>
                    <a:pt x="47149" y="38193"/>
                    <a:pt x="38193" y="47149"/>
                    <a:pt x="27146" y="47149"/>
                  </a:cubicBezTo>
                  <a:cubicBezTo>
                    <a:pt x="16099" y="47149"/>
                    <a:pt x="7144" y="38193"/>
                    <a:pt x="7144" y="27146"/>
                  </a:cubicBezTo>
                  <a:cubicBezTo>
                    <a:pt x="7144" y="16099"/>
                    <a:pt x="16099" y="7144"/>
                    <a:pt x="27146" y="7144"/>
                  </a:cubicBezTo>
                  <a:cubicBezTo>
                    <a:pt x="38193" y="7144"/>
                    <a:pt x="47149" y="16099"/>
                    <a:pt x="47149" y="27146"/>
                  </a:cubicBez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391" name="Freeform: Shape 56">
              <a:extLst>
                <a:ext uri="{FF2B5EF4-FFF2-40B4-BE49-F238E27FC236}">
                  <a16:creationId xmlns:a16="http://schemas.microsoft.com/office/drawing/2014/main" xmlns="" id="{08EB92B4-B93B-4B72-B957-82198096FA33}"/>
                </a:ext>
              </a:extLst>
            </p:cNvPr>
            <p:cNvSpPr/>
            <p:nvPr/>
          </p:nvSpPr>
          <p:spPr>
            <a:xfrm>
              <a:off x="5555306" y="3741283"/>
              <a:ext cx="95250" cy="95250"/>
            </a:xfrm>
            <a:custGeom>
              <a:avLst/>
              <a:gdLst>
                <a:gd name="connsiteX0" fmla="*/ 90964 w 95250"/>
                <a:gd name="connsiteY0" fmla="*/ 49054 h 95250"/>
                <a:gd name="connsiteX1" fmla="*/ 49054 w 95250"/>
                <a:gd name="connsiteY1" fmla="*/ 90964 h 95250"/>
                <a:gd name="connsiteX2" fmla="*/ 7144 w 95250"/>
                <a:gd name="connsiteY2" fmla="*/ 49054 h 95250"/>
                <a:gd name="connsiteX3" fmla="*/ 49054 w 95250"/>
                <a:gd name="connsiteY3" fmla="*/ 7144 h 95250"/>
                <a:gd name="connsiteX4" fmla="*/ 90964 w 95250"/>
                <a:gd name="connsiteY4" fmla="*/ 4905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0964" y="49054"/>
                  </a:moveTo>
                  <a:cubicBezTo>
                    <a:pt x="90964" y="72200"/>
                    <a:pt x="72200" y="90964"/>
                    <a:pt x="49054" y="90964"/>
                  </a:cubicBezTo>
                  <a:cubicBezTo>
                    <a:pt x="25907" y="90964"/>
                    <a:pt x="7144" y="72200"/>
                    <a:pt x="7144" y="49054"/>
                  </a:cubicBezTo>
                  <a:cubicBezTo>
                    <a:pt x="7144" y="25907"/>
                    <a:pt x="25907" y="7144"/>
                    <a:pt x="49054" y="7144"/>
                  </a:cubicBezTo>
                  <a:cubicBezTo>
                    <a:pt x="72200" y="7144"/>
                    <a:pt x="90964" y="25907"/>
                    <a:pt x="90964" y="49054"/>
                  </a:cubicBez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392" name="Freeform: Shape 57">
              <a:extLst>
                <a:ext uri="{FF2B5EF4-FFF2-40B4-BE49-F238E27FC236}">
                  <a16:creationId xmlns:a16="http://schemas.microsoft.com/office/drawing/2014/main" xmlns="" id="{D8421374-2472-4C51-990E-BA5C808475F3}"/>
                </a:ext>
              </a:extLst>
            </p:cNvPr>
            <p:cNvSpPr/>
            <p:nvPr/>
          </p:nvSpPr>
          <p:spPr>
            <a:xfrm>
              <a:off x="5325753" y="3741283"/>
              <a:ext cx="95250" cy="95250"/>
            </a:xfrm>
            <a:custGeom>
              <a:avLst/>
              <a:gdLst>
                <a:gd name="connsiteX0" fmla="*/ 90964 w 95250"/>
                <a:gd name="connsiteY0" fmla="*/ 49054 h 95250"/>
                <a:gd name="connsiteX1" fmla="*/ 49054 w 95250"/>
                <a:gd name="connsiteY1" fmla="*/ 90964 h 95250"/>
                <a:gd name="connsiteX2" fmla="*/ 7144 w 95250"/>
                <a:gd name="connsiteY2" fmla="*/ 49054 h 95250"/>
                <a:gd name="connsiteX3" fmla="*/ 49054 w 95250"/>
                <a:gd name="connsiteY3" fmla="*/ 7144 h 95250"/>
                <a:gd name="connsiteX4" fmla="*/ 90964 w 95250"/>
                <a:gd name="connsiteY4" fmla="*/ 4905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0964" y="49054"/>
                  </a:moveTo>
                  <a:cubicBezTo>
                    <a:pt x="90964" y="72200"/>
                    <a:pt x="72200" y="90964"/>
                    <a:pt x="49054" y="90964"/>
                  </a:cubicBezTo>
                  <a:cubicBezTo>
                    <a:pt x="25907" y="90964"/>
                    <a:pt x="7144" y="72200"/>
                    <a:pt x="7144" y="49054"/>
                  </a:cubicBezTo>
                  <a:cubicBezTo>
                    <a:pt x="7144" y="25907"/>
                    <a:pt x="25908" y="7144"/>
                    <a:pt x="49054" y="7144"/>
                  </a:cubicBezTo>
                  <a:cubicBezTo>
                    <a:pt x="72200" y="7144"/>
                    <a:pt x="90964" y="25907"/>
                    <a:pt x="90964" y="49054"/>
                  </a:cubicBez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393" name="Freeform: Shape 58">
              <a:extLst>
                <a:ext uri="{FF2B5EF4-FFF2-40B4-BE49-F238E27FC236}">
                  <a16:creationId xmlns:a16="http://schemas.microsoft.com/office/drawing/2014/main" xmlns="" id="{F57B067B-BE1E-4E82-9DA4-C37FCDFEC04C}"/>
                </a:ext>
              </a:extLst>
            </p:cNvPr>
            <p:cNvSpPr/>
            <p:nvPr/>
          </p:nvSpPr>
          <p:spPr>
            <a:xfrm>
              <a:off x="5624838" y="3847011"/>
              <a:ext cx="76200" cy="76200"/>
            </a:xfrm>
            <a:custGeom>
              <a:avLst/>
              <a:gdLst>
                <a:gd name="connsiteX0" fmla="*/ 75724 w 76200"/>
                <a:gd name="connsiteY0" fmla="*/ 41434 h 76200"/>
                <a:gd name="connsiteX1" fmla="*/ 41434 w 76200"/>
                <a:gd name="connsiteY1" fmla="*/ 75724 h 76200"/>
                <a:gd name="connsiteX2" fmla="*/ 7144 w 76200"/>
                <a:gd name="connsiteY2" fmla="*/ 41434 h 76200"/>
                <a:gd name="connsiteX3" fmla="*/ 41434 w 76200"/>
                <a:gd name="connsiteY3" fmla="*/ 7144 h 76200"/>
                <a:gd name="connsiteX4" fmla="*/ 75724 w 76200"/>
                <a:gd name="connsiteY4" fmla="*/ 4143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41434"/>
                  </a:moveTo>
                  <a:cubicBezTo>
                    <a:pt x="75724" y="60372"/>
                    <a:pt x="60372" y="75724"/>
                    <a:pt x="41434" y="75724"/>
                  </a:cubicBezTo>
                  <a:cubicBezTo>
                    <a:pt x="22496" y="75724"/>
                    <a:pt x="7144" y="60372"/>
                    <a:pt x="7144" y="41434"/>
                  </a:cubicBezTo>
                  <a:cubicBezTo>
                    <a:pt x="7144" y="22496"/>
                    <a:pt x="22496" y="7144"/>
                    <a:pt x="41434" y="7144"/>
                  </a:cubicBezTo>
                  <a:cubicBezTo>
                    <a:pt x="60372" y="7144"/>
                    <a:pt x="75724" y="22496"/>
                    <a:pt x="75724" y="41434"/>
                  </a:cubicBez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394" name="Freeform: Shape 59">
              <a:extLst>
                <a:ext uri="{FF2B5EF4-FFF2-40B4-BE49-F238E27FC236}">
                  <a16:creationId xmlns:a16="http://schemas.microsoft.com/office/drawing/2014/main" xmlns="" id="{676ECA88-3950-4897-AE04-6AF7E615CB8E}"/>
                </a:ext>
              </a:extLst>
            </p:cNvPr>
            <p:cNvSpPr/>
            <p:nvPr/>
          </p:nvSpPr>
          <p:spPr>
            <a:xfrm>
              <a:off x="5270508" y="3847011"/>
              <a:ext cx="76200" cy="76200"/>
            </a:xfrm>
            <a:custGeom>
              <a:avLst/>
              <a:gdLst>
                <a:gd name="connsiteX0" fmla="*/ 75724 w 76200"/>
                <a:gd name="connsiteY0" fmla="*/ 41434 h 76200"/>
                <a:gd name="connsiteX1" fmla="*/ 41434 w 76200"/>
                <a:gd name="connsiteY1" fmla="*/ 75724 h 76200"/>
                <a:gd name="connsiteX2" fmla="*/ 7144 w 76200"/>
                <a:gd name="connsiteY2" fmla="*/ 41434 h 76200"/>
                <a:gd name="connsiteX3" fmla="*/ 41434 w 76200"/>
                <a:gd name="connsiteY3" fmla="*/ 7144 h 76200"/>
                <a:gd name="connsiteX4" fmla="*/ 75724 w 76200"/>
                <a:gd name="connsiteY4" fmla="*/ 4143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41434"/>
                  </a:moveTo>
                  <a:cubicBezTo>
                    <a:pt x="75724" y="60372"/>
                    <a:pt x="60372" y="75724"/>
                    <a:pt x="41434" y="75724"/>
                  </a:cubicBezTo>
                  <a:cubicBezTo>
                    <a:pt x="22496" y="75724"/>
                    <a:pt x="7144" y="60372"/>
                    <a:pt x="7144" y="41434"/>
                  </a:cubicBezTo>
                  <a:cubicBezTo>
                    <a:pt x="7144" y="22496"/>
                    <a:pt x="22496" y="7144"/>
                    <a:pt x="41434" y="7144"/>
                  </a:cubicBezTo>
                  <a:cubicBezTo>
                    <a:pt x="60372" y="7144"/>
                    <a:pt x="75724" y="22496"/>
                    <a:pt x="75724" y="41434"/>
                  </a:cubicBez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395" name="Freeform: Shape 60">
              <a:extLst>
                <a:ext uri="{FF2B5EF4-FFF2-40B4-BE49-F238E27FC236}">
                  <a16:creationId xmlns:a16="http://schemas.microsoft.com/office/drawing/2014/main" xmlns="" id="{7C0AEA48-932A-493F-8799-286FD3989216}"/>
                </a:ext>
              </a:extLst>
            </p:cNvPr>
            <p:cNvSpPr/>
            <p:nvPr/>
          </p:nvSpPr>
          <p:spPr>
            <a:xfrm>
              <a:off x="5671511" y="3942261"/>
              <a:ext cx="57150" cy="57150"/>
            </a:xfrm>
            <a:custGeom>
              <a:avLst/>
              <a:gdLst>
                <a:gd name="connsiteX0" fmla="*/ 58579 w 57150"/>
                <a:gd name="connsiteY0" fmla="*/ 32861 h 57150"/>
                <a:gd name="connsiteX1" fmla="*/ 32861 w 57150"/>
                <a:gd name="connsiteY1" fmla="*/ 58579 h 57150"/>
                <a:gd name="connsiteX2" fmla="*/ 7144 w 57150"/>
                <a:gd name="connsiteY2" fmla="*/ 32861 h 57150"/>
                <a:gd name="connsiteX3" fmla="*/ 32861 w 57150"/>
                <a:gd name="connsiteY3" fmla="*/ 7144 h 57150"/>
                <a:gd name="connsiteX4" fmla="*/ 58579 w 57150"/>
                <a:gd name="connsiteY4" fmla="*/ 3286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579" y="32861"/>
                  </a:moveTo>
                  <a:cubicBezTo>
                    <a:pt x="58579" y="47065"/>
                    <a:pt x="47065" y="58579"/>
                    <a:pt x="32861" y="58579"/>
                  </a:cubicBezTo>
                  <a:cubicBezTo>
                    <a:pt x="18658" y="58579"/>
                    <a:pt x="7144" y="47065"/>
                    <a:pt x="7144" y="32861"/>
                  </a:cubicBezTo>
                  <a:cubicBezTo>
                    <a:pt x="7144" y="18658"/>
                    <a:pt x="18658" y="7144"/>
                    <a:pt x="32861" y="7144"/>
                  </a:cubicBezTo>
                  <a:cubicBezTo>
                    <a:pt x="47065" y="7144"/>
                    <a:pt x="58579" y="18658"/>
                    <a:pt x="58579" y="32861"/>
                  </a:cubicBez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396" name="Freeform: Shape 61">
              <a:extLst>
                <a:ext uri="{FF2B5EF4-FFF2-40B4-BE49-F238E27FC236}">
                  <a16:creationId xmlns:a16="http://schemas.microsoft.com/office/drawing/2014/main" xmlns="" id="{5316F789-C911-4A5D-8F70-CB3671BD4DDB}"/>
                </a:ext>
              </a:extLst>
            </p:cNvPr>
            <p:cNvSpPr/>
            <p:nvPr/>
          </p:nvSpPr>
          <p:spPr>
            <a:xfrm>
              <a:off x="5244791" y="3942261"/>
              <a:ext cx="57150" cy="57150"/>
            </a:xfrm>
            <a:custGeom>
              <a:avLst/>
              <a:gdLst>
                <a:gd name="connsiteX0" fmla="*/ 58579 w 57150"/>
                <a:gd name="connsiteY0" fmla="*/ 32861 h 57150"/>
                <a:gd name="connsiteX1" fmla="*/ 32861 w 57150"/>
                <a:gd name="connsiteY1" fmla="*/ 58579 h 57150"/>
                <a:gd name="connsiteX2" fmla="*/ 7144 w 57150"/>
                <a:gd name="connsiteY2" fmla="*/ 32861 h 57150"/>
                <a:gd name="connsiteX3" fmla="*/ 32861 w 57150"/>
                <a:gd name="connsiteY3" fmla="*/ 7144 h 57150"/>
                <a:gd name="connsiteX4" fmla="*/ 58579 w 57150"/>
                <a:gd name="connsiteY4" fmla="*/ 3286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579" y="32861"/>
                  </a:moveTo>
                  <a:cubicBezTo>
                    <a:pt x="58579" y="47065"/>
                    <a:pt x="47065" y="58579"/>
                    <a:pt x="32861" y="58579"/>
                  </a:cubicBezTo>
                  <a:cubicBezTo>
                    <a:pt x="18658" y="58579"/>
                    <a:pt x="7144" y="47065"/>
                    <a:pt x="7144" y="32861"/>
                  </a:cubicBezTo>
                  <a:cubicBezTo>
                    <a:pt x="7144" y="18658"/>
                    <a:pt x="18658" y="7144"/>
                    <a:pt x="32861" y="7144"/>
                  </a:cubicBezTo>
                  <a:cubicBezTo>
                    <a:pt x="47065" y="7144"/>
                    <a:pt x="58579" y="18658"/>
                    <a:pt x="58579" y="32861"/>
                  </a:cubicBez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397" name="Freeform: Shape 62">
              <a:extLst>
                <a:ext uri="{FF2B5EF4-FFF2-40B4-BE49-F238E27FC236}">
                  <a16:creationId xmlns:a16="http://schemas.microsoft.com/office/drawing/2014/main" xmlns="" id="{7BEB4B30-0821-4C48-82C4-041154792662}"/>
                </a:ext>
              </a:extLst>
            </p:cNvPr>
            <p:cNvSpPr/>
            <p:nvPr/>
          </p:nvSpPr>
          <p:spPr>
            <a:xfrm>
              <a:off x="5690561" y="4026081"/>
              <a:ext cx="47625" cy="47625"/>
            </a:xfrm>
            <a:custGeom>
              <a:avLst/>
              <a:gdLst>
                <a:gd name="connsiteX0" fmla="*/ 47149 w 47625"/>
                <a:gd name="connsiteY0" fmla="*/ 27146 h 47625"/>
                <a:gd name="connsiteX1" fmla="*/ 27146 w 47625"/>
                <a:gd name="connsiteY1" fmla="*/ 47149 h 47625"/>
                <a:gd name="connsiteX2" fmla="*/ 7144 w 47625"/>
                <a:gd name="connsiteY2" fmla="*/ 27146 h 47625"/>
                <a:gd name="connsiteX3" fmla="*/ 27146 w 47625"/>
                <a:gd name="connsiteY3" fmla="*/ 7144 h 47625"/>
                <a:gd name="connsiteX4" fmla="*/ 47149 w 47625"/>
                <a:gd name="connsiteY4" fmla="*/ 2714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149" y="27146"/>
                  </a:moveTo>
                  <a:cubicBezTo>
                    <a:pt x="47149" y="38193"/>
                    <a:pt x="38193" y="47149"/>
                    <a:pt x="27146" y="47149"/>
                  </a:cubicBezTo>
                  <a:cubicBezTo>
                    <a:pt x="16099" y="47149"/>
                    <a:pt x="7144" y="38193"/>
                    <a:pt x="7144" y="27146"/>
                  </a:cubicBezTo>
                  <a:cubicBezTo>
                    <a:pt x="7144" y="16099"/>
                    <a:pt x="16099" y="7144"/>
                    <a:pt x="27146" y="7144"/>
                  </a:cubicBezTo>
                  <a:cubicBezTo>
                    <a:pt x="38193" y="7144"/>
                    <a:pt x="47149" y="16099"/>
                    <a:pt x="47149" y="27146"/>
                  </a:cubicBez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398" name="Freeform: Shape 63">
              <a:extLst>
                <a:ext uri="{FF2B5EF4-FFF2-40B4-BE49-F238E27FC236}">
                  <a16:creationId xmlns:a16="http://schemas.microsoft.com/office/drawing/2014/main" xmlns="" id="{8FF55214-6D37-4E13-A78B-1E2C7DEDBF59}"/>
                </a:ext>
              </a:extLst>
            </p:cNvPr>
            <p:cNvSpPr/>
            <p:nvPr/>
          </p:nvSpPr>
          <p:spPr>
            <a:xfrm>
              <a:off x="5240981" y="4026081"/>
              <a:ext cx="47625" cy="47625"/>
            </a:xfrm>
            <a:custGeom>
              <a:avLst/>
              <a:gdLst>
                <a:gd name="connsiteX0" fmla="*/ 47149 w 47625"/>
                <a:gd name="connsiteY0" fmla="*/ 27146 h 47625"/>
                <a:gd name="connsiteX1" fmla="*/ 27146 w 47625"/>
                <a:gd name="connsiteY1" fmla="*/ 47149 h 47625"/>
                <a:gd name="connsiteX2" fmla="*/ 7144 w 47625"/>
                <a:gd name="connsiteY2" fmla="*/ 27146 h 47625"/>
                <a:gd name="connsiteX3" fmla="*/ 27146 w 47625"/>
                <a:gd name="connsiteY3" fmla="*/ 7144 h 47625"/>
                <a:gd name="connsiteX4" fmla="*/ 47149 w 47625"/>
                <a:gd name="connsiteY4" fmla="*/ 2714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7149" y="27146"/>
                  </a:moveTo>
                  <a:cubicBezTo>
                    <a:pt x="47149" y="38193"/>
                    <a:pt x="38193" y="47149"/>
                    <a:pt x="27146" y="47149"/>
                  </a:cubicBezTo>
                  <a:cubicBezTo>
                    <a:pt x="16099" y="47149"/>
                    <a:pt x="7144" y="38193"/>
                    <a:pt x="7144" y="27146"/>
                  </a:cubicBezTo>
                  <a:cubicBezTo>
                    <a:pt x="7144" y="16099"/>
                    <a:pt x="16099" y="7144"/>
                    <a:pt x="27146" y="7144"/>
                  </a:cubicBezTo>
                  <a:cubicBezTo>
                    <a:pt x="38193" y="7144"/>
                    <a:pt x="47149" y="16099"/>
                    <a:pt x="47149" y="27146"/>
                  </a:cubicBez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399" name="Freeform: Shape 64">
              <a:extLst>
                <a:ext uri="{FF2B5EF4-FFF2-40B4-BE49-F238E27FC236}">
                  <a16:creationId xmlns:a16="http://schemas.microsoft.com/office/drawing/2014/main" xmlns="" id="{3C702439-60CA-496A-BE00-2B7AEF509DAC}"/>
                </a:ext>
              </a:extLst>
            </p:cNvPr>
            <p:cNvSpPr/>
            <p:nvPr/>
          </p:nvSpPr>
          <p:spPr>
            <a:xfrm>
              <a:off x="5296226" y="3327898"/>
              <a:ext cx="381000" cy="19050"/>
            </a:xfrm>
            <a:custGeom>
              <a:avLst/>
              <a:gdLst>
                <a:gd name="connsiteX0" fmla="*/ 377666 w 381000"/>
                <a:gd name="connsiteY0" fmla="*/ 18574 h 19050"/>
                <a:gd name="connsiteX1" fmla="*/ 12859 w 381000"/>
                <a:gd name="connsiteY1" fmla="*/ 18574 h 19050"/>
                <a:gd name="connsiteX2" fmla="*/ 7144 w 381000"/>
                <a:gd name="connsiteY2" fmla="*/ 12859 h 19050"/>
                <a:gd name="connsiteX3" fmla="*/ 12859 w 381000"/>
                <a:gd name="connsiteY3" fmla="*/ 7144 h 19050"/>
                <a:gd name="connsiteX4" fmla="*/ 377666 w 381000"/>
                <a:gd name="connsiteY4" fmla="*/ 7144 h 19050"/>
                <a:gd name="connsiteX5" fmla="*/ 383381 w 381000"/>
                <a:gd name="connsiteY5" fmla="*/ 12859 h 19050"/>
                <a:gd name="connsiteX6" fmla="*/ 377666 w 381000"/>
                <a:gd name="connsiteY6" fmla="*/ 185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19050">
                  <a:moveTo>
                    <a:pt x="377666" y="18574"/>
                  </a:moveTo>
                  <a:lnTo>
                    <a:pt x="12859" y="18574"/>
                  </a:lnTo>
                  <a:cubicBezTo>
                    <a:pt x="10001" y="18574"/>
                    <a:pt x="7144" y="15716"/>
                    <a:pt x="7144" y="12859"/>
                  </a:cubicBezTo>
                  <a:cubicBezTo>
                    <a:pt x="7144" y="10001"/>
                    <a:pt x="10001" y="7144"/>
                    <a:pt x="12859" y="7144"/>
                  </a:cubicBezTo>
                  <a:lnTo>
                    <a:pt x="377666" y="7144"/>
                  </a:lnTo>
                  <a:cubicBezTo>
                    <a:pt x="380524" y="7144"/>
                    <a:pt x="383381" y="10001"/>
                    <a:pt x="383381" y="12859"/>
                  </a:cubicBezTo>
                  <a:cubicBezTo>
                    <a:pt x="383381" y="16669"/>
                    <a:pt x="380524" y="18574"/>
                    <a:pt x="377666" y="18574"/>
                  </a:cubicBezTo>
                  <a:close/>
                </a:path>
              </a:pathLst>
            </a:custGeom>
            <a:solidFill>
              <a:srgbClr val="33908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400" name="Freeform: Shape 65">
              <a:extLst>
                <a:ext uri="{FF2B5EF4-FFF2-40B4-BE49-F238E27FC236}">
                  <a16:creationId xmlns:a16="http://schemas.microsoft.com/office/drawing/2014/main" xmlns="" id="{4063DA8C-F0AC-492C-96AA-E654D2859D1D}"/>
                </a:ext>
              </a:extLst>
            </p:cNvPr>
            <p:cNvSpPr/>
            <p:nvPr/>
          </p:nvSpPr>
          <p:spPr>
            <a:xfrm>
              <a:off x="5306703" y="3408861"/>
              <a:ext cx="361950" cy="19050"/>
            </a:xfrm>
            <a:custGeom>
              <a:avLst/>
              <a:gdLst>
                <a:gd name="connsiteX0" fmla="*/ 355759 w 361950"/>
                <a:gd name="connsiteY0" fmla="*/ 18574 h 19050"/>
                <a:gd name="connsiteX1" fmla="*/ 12859 w 361950"/>
                <a:gd name="connsiteY1" fmla="*/ 18574 h 19050"/>
                <a:gd name="connsiteX2" fmla="*/ 7144 w 361950"/>
                <a:gd name="connsiteY2" fmla="*/ 12859 h 19050"/>
                <a:gd name="connsiteX3" fmla="*/ 12859 w 361950"/>
                <a:gd name="connsiteY3" fmla="*/ 7144 h 19050"/>
                <a:gd name="connsiteX4" fmla="*/ 355759 w 361950"/>
                <a:gd name="connsiteY4" fmla="*/ 7144 h 19050"/>
                <a:gd name="connsiteX5" fmla="*/ 361474 w 361950"/>
                <a:gd name="connsiteY5" fmla="*/ 12859 h 19050"/>
                <a:gd name="connsiteX6" fmla="*/ 355759 w 361950"/>
                <a:gd name="connsiteY6" fmla="*/ 185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950" h="19050">
                  <a:moveTo>
                    <a:pt x="355759" y="18574"/>
                  </a:moveTo>
                  <a:lnTo>
                    <a:pt x="12859" y="18574"/>
                  </a:lnTo>
                  <a:cubicBezTo>
                    <a:pt x="10001" y="18574"/>
                    <a:pt x="7144" y="15716"/>
                    <a:pt x="7144" y="12859"/>
                  </a:cubicBezTo>
                  <a:cubicBezTo>
                    <a:pt x="7144" y="10001"/>
                    <a:pt x="10001" y="7144"/>
                    <a:pt x="12859" y="7144"/>
                  </a:cubicBezTo>
                  <a:lnTo>
                    <a:pt x="355759" y="7144"/>
                  </a:lnTo>
                  <a:cubicBezTo>
                    <a:pt x="358616" y="7144"/>
                    <a:pt x="361474" y="10001"/>
                    <a:pt x="361474" y="12859"/>
                  </a:cubicBezTo>
                  <a:cubicBezTo>
                    <a:pt x="361474" y="15716"/>
                    <a:pt x="358616" y="18574"/>
                    <a:pt x="355759" y="18574"/>
                  </a:cubicBezTo>
                  <a:close/>
                </a:path>
              </a:pathLst>
            </a:custGeom>
            <a:solidFill>
              <a:srgbClr val="33908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401" name="Freeform: Shape 66">
              <a:extLst>
                <a:ext uri="{FF2B5EF4-FFF2-40B4-BE49-F238E27FC236}">
                  <a16:creationId xmlns:a16="http://schemas.microsoft.com/office/drawing/2014/main" xmlns="" id="{4278FCA5-0813-43B9-999F-4019ED0B082F}"/>
                </a:ext>
              </a:extLst>
            </p:cNvPr>
            <p:cNvSpPr/>
            <p:nvPr/>
          </p:nvSpPr>
          <p:spPr>
            <a:xfrm>
              <a:off x="5354328" y="3496491"/>
              <a:ext cx="266700" cy="19050"/>
            </a:xfrm>
            <a:custGeom>
              <a:avLst/>
              <a:gdLst>
                <a:gd name="connsiteX0" fmla="*/ 260509 w 266700"/>
                <a:gd name="connsiteY0" fmla="*/ 18574 h 19050"/>
                <a:gd name="connsiteX1" fmla="*/ 12859 w 266700"/>
                <a:gd name="connsiteY1" fmla="*/ 18574 h 19050"/>
                <a:gd name="connsiteX2" fmla="*/ 7144 w 266700"/>
                <a:gd name="connsiteY2" fmla="*/ 12859 h 19050"/>
                <a:gd name="connsiteX3" fmla="*/ 12859 w 266700"/>
                <a:gd name="connsiteY3" fmla="*/ 7144 h 19050"/>
                <a:gd name="connsiteX4" fmla="*/ 261461 w 266700"/>
                <a:gd name="connsiteY4" fmla="*/ 7144 h 19050"/>
                <a:gd name="connsiteX5" fmla="*/ 267176 w 266700"/>
                <a:gd name="connsiteY5" fmla="*/ 12859 h 19050"/>
                <a:gd name="connsiteX6" fmla="*/ 260509 w 266700"/>
                <a:gd name="connsiteY6" fmla="*/ 185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19050">
                  <a:moveTo>
                    <a:pt x="260509" y="18574"/>
                  </a:moveTo>
                  <a:lnTo>
                    <a:pt x="12859" y="18574"/>
                  </a:lnTo>
                  <a:cubicBezTo>
                    <a:pt x="10001" y="18574"/>
                    <a:pt x="7144" y="15716"/>
                    <a:pt x="7144" y="12859"/>
                  </a:cubicBezTo>
                  <a:cubicBezTo>
                    <a:pt x="7144" y="10001"/>
                    <a:pt x="10001" y="7144"/>
                    <a:pt x="12859" y="7144"/>
                  </a:cubicBezTo>
                  <a:lnTo>
                    <a:pt x="261461" y="7144"/>
                  </a:lnTo>
                  <a:cubicBezTo>
                    <a:pt x="264319" y="7144"/>
                    <a:pt x="267176" y="10001"/>
                    <a:pt x="267176" y="12859"/>
                  </a:cubicBezTo>
                  <a:cubicBezTo>
                    <a:pt x="266224" y="15716"/>
                    <a:pt x="264319" y="18574"/>
                    <a:pt x="260509" y="18574"/>
                  </a:cubicBezTo>
                  <a:close/>
                </a:path>
              </a:pathLst>
            </a:custGeom>
            <a:solidFill>
              <a:srgbClr val="33908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402" name="Freeform: Shape 67">
              <a:extLst>
                <a:ext uri="{FF2B5EF4-FFF2-40B4-BE49-F238E27FC236}">
                  <a16:creationId xmlns:a16="http://schemas.microsoft.com/office/drawing/2014/main" xmlns="" id="{FE3C2AE5-0F7B-471D-A455-BFA0070864A9}"/>
                </a:ext>
              </a:extLst>
            </p:cNvPr>
            <p:cNvSpPr/>
            <p:nvPr/>
          </p:nvSpPr>
          <p:spPr>
            <a:xfrm>
              <a:off x="5423861" y="3594598"/>
              <a:ext cx="133350" cy="19050"/>
            </a:xfrm>
            <a:custGeom>
              <a:avLst/>
              <a:gdLst>
                <a:gd name="connsiteX0" fmla="*/ 122396 w 133350"/>
                <a:gd name="connsiteY0" fmla="*/ 18574 h 19050"/>
                <a:gd name="connsiteX1" fmla="*/ 12859 w 133350"/>
                <a:gd name="connsiteY1" fmla="*/ 18574 h 19050"/>
                <a:gd name="connsiteX2" fmla="*/ 7144 w 133350"/>
                <a:gd name="connsiteY2" fmla="*/ 12859 h 19050"/>
                <a:gd name="connsiteX3" fmla="*/ 12859 w 133350"/>
                <a:gd name="connsiteY3" fmla="*/ 7144 h 19050"/>
                <a:gd name="connsiteX4" fmla="*/ 122396 w 133350"/>
                <a:gd name="connsiteY4" fmla="*/ 7144 h 19050"/>
                <a:gd name="connsiteX5" fmla="*/ 128111 w 133350"/>
                <a:gd name="connsiteY5" fmla="*/ 12859 h 19050"/>
                <a:gd name="connsiteX6" fmla="*/ 122396 w 133350"/>
                <a:gd name="connsiteY6" fmla="*/ 185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19050">
                  <a:moveTo>
                    <a:pt x="122396" y="18574"/>
                  </a:moveTo>
                  <a:lnTo>
                    <a:pt x="12859" y="18574"/>
                  </a:lnTo>
                  <a:cubicBezTo>
                    <a:pt x="10001" y="18574"/>
                    <a:pt x="7144" y="15716"/>
                    <a:pt x="7144" y="12859"/>
                  </a:cubicBezTo>
                  <a:cubicBezTo>
                    <a:pt x="7144" y="10001"/>
                    <a:pt x="10001" y="7144"/>
                    <a:pt x="12859" y="7144"/>
                  </a:cubicBezTo>
                  <a:lnTo>
                    <a:pt x="122396" y="7144"/>
                  </a:lnTo>
                  <a:cubicBezTo>
                    <a:pt x="125254" y="7144"/>
                    <a:pt x="128111" y="10001"/>
                    <a:pt x="128111" y="12859"/>
                  </a:cubicBezTo>
                  <a:cubicBezTo>
                    <a:pt x="128111" y="15716"/>
                    <a:pt x="125254" y="18574"/>
                    <a:pt x="122396" y="18574"/>
                  </a:cubicBezTo>
                  <a:close/>
                </a:path>
              </a:pathLst>
            </a:custGeom>
            <a:solidFill>
              <a:srgbClr val="33908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403" name="Freeform: Shape 68">
              <a:extLst>
                <a:ext uri="{FF2B5EF4-FFF2-40B4-BE49-F238E27FC236}">
                  <a16:creationId xmlns:a16="http://schemas.microsoft.com/office/drawing/2014/main" xmlns="" id="{06DE190E-324C-4A9D-931C-FF0ABE77DAC6}"/>
                </a:ext>
              </a:extLst>
            </p:cNvPr>
            <p:cNvSpPr/>
            <p:nvPr/>
          </p:nvSpPr>
          <p:spPr>
            <a:xfrm>
              <a:off x="5296226" y="4043226"/>
              <a:ext cx="381000" cy="19050"/>
            </a:xfrm>
            <a:custGeom>
              <a:avLst/>
              <a:gdLst>
                <a:gd name="connsiteX0" fmla="*/ 377666 w 381000"/>
                <a:gd name="connsiteY0" fmla="*/ 18574 h 19050"/>
                <a:gd name="connsiteX1" fmla="*/ 12859 w 381000"/>
                <a:gd name="connsiteY1" fmla="*/ 18574 h 19050"/>
                <a:gd name="connsiteX2" fmla="*/ 7144 w 381000"/>
                <a:gd name="connsiteY2" fmla="*/ 12859 h 19050"/>
                <a:gd name="connsiteX3" fmla="*/ 12859 w 381000"/>
                <a:gd name="connsiteY3" fmla="*/ 7144 h 19050"/>
                <a:gd name="connsiteX4" fmla="*/ 377666 w 381000"/>
                <a:gd name="connsiteY4" fmla="*/ 7144 h 19050"/>
                <a:gd name="connsiteX5" fmla="*/ 383381 w 381000"/>
                <a:gd name="connsiteY5" fmla="*/ 12859 h 19050"/>
                <a:gd name="connsiteX6" fmla="*/ 377666 w 381000"/>
                <a:gd name="connsiteY6" fmla="*/ 185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19050">
                  <a:moveTo>
                    <a:pt x="377666" y="18574"/>
                  </a:moveTo>
                  <a:lnTo>
                    <a:pt x="12859" y="18574"/>
                  </a:lnTo>
                  <a:cubicBezTo>
                    <a:pt x="10001" y="18574"/>
                    <a:pt x="7144" y="15716"/>
                    <a:pt x="7144" y="12859"/>
                  </a:cubicBezTo>
                  <a:cubicBezTo>
                    <a:pt x="7144" y="10001"/>
                    <a:pt x="10001" y="7144"/>
                    <a:pt x="12859" y="7144"/>
                  </a:cubicBezTo>
                  <a:lnTo>
                    <a:pt x="377666" y="7144"/>
                  </a:lnTo>
                  <a:cubicBezTo>
                    <a:pt x="380524" y="7144"/>
                    <a:pt x="383381" y="10001"/>
                    <a:pt x="383381" y="12859"/>
                  </a:cubicBezTo>
                  <a:cubicBezTo>
                    <a:pt x="383381" y="16669"/>
                    <a:pt x="380524" y="18574"/>
                    <a:pt x="377666" y="18574"/>
                  </a:cubicBezTo>
                  <a:close/>
                </a:path>
              </a:pathLst>
            </a:custGeom>
            <a:solidFill>
              <a:srgbClr val="33908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404" name="Freeform: Shape 69">
              <a:extLst>
                <a:ext uri="{FF2B5EF4-FFF2-40B4-BE49-F238E27FC236}">
                  <a16:creationId xmlns:a16="http://schemas.microsoft.com/office/drawing/2014/main" xmlns="" id="{A428E4AA-B38C-4463-867C-86EA9969B4D8}"/>
                </a:ext>
              </a:extLst>
            </p:cNvPr>
            <p:cNvSpPr/>
            <p:nvPr/>
          </p:nvSpPr>
          <p:spPr>
            <a:xfrm>
              <a:off x="5306703" y="3963216"/>
              <a:ext cx="361950" cy="19050"/>
            </a:xfrm>
            <a:custGeom>
              <a:avLst/>
              <a:gdLst>
                <a:gd name="connsiteX0" fmla="*/ 355759 w 361950"/>
                <a:gd name="connsiteY0" fmla="*/ 18574 h 19050"/>
                <a:gd name="connsiteX1" fmla="*/ 12859 w 361950"/>
                <a:gd name="connsiteY1" fmla="*/ 18574 h 19050"/>
                <a:gd name="connsiteX2" fmla="*/ 7144 w 361950"/>
                <a:gd name="connsiteY2" fmla="*/ 12859 h 19050"/>
                <a:gd name="connsiteX3" fmla="*/ 12859 w 361950"/>
                <a:gd name="connsiteY3" fmla="*/ 7144 h 19050"/>
                <a:gd name="connsiteX4" fmla="*/ 355759 w 361950"/>
                <a:gd name="connsiteY4" fmla="*/ 7144 h 19050"/>
                <a:gd name="connsiteX5" fmla="*/ 361474 w 361950"/>
                <a:gd name="connsiteY5" fmla="*/ 12859 h 19050"/>
                <a:gd name="connsiteX6" fmla="*/ 355759 w 361950"/>
                <a:gd name="connsiteY6" fmla="*/ 185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950" h="19050">
                  <a:moveTo>
                    <a:pt x="355759" y="18574"/>
                  </a:moveTo>
                  <a:lnTo>
                    <a:pt x="12859" y="18574"/>
                  </a:lnTo>
                  <a:cubicBezTo>
                    <a:pt x="10001" y="18574"/>
                    <a:pt x="7144" y="15716"/>
                    <a:pt x="7144" y="12859"/>
                  </a:cubicBezTo>
                  <a:cubicBezTo>
                    <a:pt x="7144" y="10001"/>
                    <a:pt x="10001" y="7144"/>
                    <a:pt x="12859" y="7144"/>
                  </a:cubicBezTo>
                  <a:lnTo>
                    <a:pt x="355759" y="7144"/>
                  </a:lnTo>
                  <a:cubicBezTo>
                    <a:pt x="358616" y="7144"/>
                    <a:pt x="361474" y="10001"/>
                    <a:pt x="361474" y="12859"/>
                  </a:cubicBezTo>
                  <a:cubicBezTo>
                    <a:pt x="361474" y="16669"/>
                    <a:pt x="358616" y="18574"/>
                    <a:pt x="355759" y="18574"/>
                  </a:cubicBezTo>
                  <a:close/>
                </a:path>
              </a:pathLst>
            </a:custGeom>
            <a:solidFill>
              <a:srgbClr val="33908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405" name="Freeform: Shape 70">
              <a:extLst>
                <a:ext uri="{FF2B5EF4-FFF2-40B4-BE49-F238E27FC236}">
                  <a16:creationId xmlns:a16="http://schemas.microsoft.com/office/drawing/2014/main" xmlns="" id="{A6284B51-5F0C-4796-B1C8-D85DD050DCD6}"/>
                </a:ext>
              </a:extLst>
            </p:cNvPr>
            <p:cNvSpPr/>
            <p:nvPr/>
          </p:nvSpPr>
          <p:spPr>
            <a:xfrm>
              <a:off x="5354328" y="3875586"/>
              <a:ext cx="266700" cy="19050"/>
            </a:xfrm>
            <a:custGeom>
              <a:avLst/>
              <a:gdLst>
                <a:gd name="connsiteX0" fmla="*/ 260509 w 266700"/>
                <a:gd name="connsiteY0" fmla="*/ 18574 h 19050"/>
                <a:gd name="connsiteX1" fmla="*/ 12859 w 266700"/>
                <a:gd name="connsiteY1" fmla="*/ 18574 h 19050"/>
                <a:gd name="connsiteX2" fmla="*/ 7144 w 266700"/>
                <a:gd name="connsiteY2" fmla="*/ 12859 h 19050"/>
                <a:gd name="connsiteX3" fmla="*/ 12859 w 266700"/>
                <a:gd name="connsiteY3" fmla="*/ 7144 h 19050"/>
                <a:gd name="connsiteX4" fmla="*/ 261461 w 266700"/>
                <a:gd name="connsiteY4" fmla="*/ 7144 h 19050"/>
                <a:gd name="connsiteX5" fmla="*/ 267176 w 266700"/>
                <a:gd name="connsiteY5" fmla="*/ 12859 h 19050"/>
                <a:gd name="connsiteX6" fmla="*/ 260509 w 266700"/>
                <a:gd name="connsiteY6" fmla="*/ 185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19050">
                  <a:moveTo>
                    <a:pt x="260509" y="18574"/>
                  </a:moveTo>
                  <a:lnTo>
                    <a:pt x="12859" y="18574"/>
                  </a:lnTo>
                  <a:cubicBezTo>
                    <a:pt x="10001" y="18574"/>
                    <a:pt x="7144" y="15716"/>
                    <a:pt x="7144" y="12859"/>
                  </a:cubicBezTo>
                  <a:cubicBezTo>
                    <a:pt x="7144" y="10001"/>
                    <a:pt x="10001" y="7144"/>
                    <a:pt x="12859" y="7144"/>
                  </a:cubicBezTo>
                  <a:lnTo>
                    <a:pt x="261461" y="7144"/>
                  </a:lnTo>
                  <a:cubicBezTo>
                    <a:pt x="264319" y="7144"/>
                    <a:pt x="267176" y="10001"/>
                    <a:pt x="267176" y="12859"/>
                  </a:cubicBezTo>
                  <a:cubicBezTo>
                    <a:pt x="266224" y="16669"/>
                    <a:pt x="264319" y="18574"/>
                    <a:pt x="260509" y="18574"/>
                  </a:cubicBezTo>
                  <a:close/>
                </a:path>
              </a:pathLst>
            </a:custGeom>
            <a:solidFill>
              <a:srgbClr val="33908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406" name="Freeform: Shape 71">
              <a:extLst>
                <a:ext uri="{FF2B5EF4-FFF2-40B4-BE49-F238E27FC236}">
                  <a16:creationId xmlns:a16="http://schemas.microsoft.com/office/drawing/2014/main" xmlns="" id="{30B85EFD-3115-4769-AF1C-447CB7B22C9B}"/>
                </a:ext>
              </a:extLst>
            </p:cNvPr>
            <p:cNvSpPr/>
            <p:nvPr/>
          </p:nvSpPr>
          <p:spPr>
            <a:xfrm>
              <a:off x="5423861" y="3777478"/>
              <a:ext cx="133350" cy="19050"/>
            </a:xfrm>
            <a:custGeom>
              <a:avLst/>
              <a:gdLst>
                <a:gd name="connsiteX0" fmla="*/ 122396 w 133350"/>
                <a:gd name="connsiteY0" fmla="*/ 18574 h 19050"/>
                <a:gd name="connsiteX1" fmla="*/ 12859 w 133350"/>
                <a:gd name="connsiteY1" fmla="*/ 18574 h 19050"/>
                <a:gd name="connsiteX2" fmla="*/ 7144 w 133350"/>
                <a:gd name="connsiteY2" fmla="*/ 12859 h 19050"/>
                <a:gd name="connsiteX3" fmla="*/ 12859 w 133350"/>
                <a:gd name="connsiteY3" fmla="*/ 7144 h 19050"/>
                <a:gd name="connsiteX4" fmla="*/ 122396 w 133350"/>
                <a:gd name="connsiteY4" fmla="*/ 7144 h 19050"/>
                <a:gd name="connsiteX5" fmla="*/ 128111 w 133350"/>
                <a:gd name="connsiteY5" fmla="*/ 12859 h 19050"/>
                <a:gd name="connsiteX6" fmla="*/ 122396 w 133350"/>
                <a:gd name="connsiteY6" fmla="*/ 185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19050">
                  <a:moveTo>
                    <a:pt x="122396" y="18574"/>
                  </a:moveTo>
                  <a:lnTo>
                    <a:pt x="12859" y="18574"/>
                  </a:lnTo>
                  <a:cubicBezTo>
                    <a:pt x="10001" y="18574"/>
                    <a:pt x="7144" y="15716"/>
                    <a:pt x="7144" y="12859"/>
                  </a:cubicBezTo>
                  <a:cubicBezTo>
                    <a:pt x="7144" y="10001"/>
                    <a:pt x="10001" y="7144"/>
                    <a:pt x="12859" y="7144"/>
                  </a:cubicBezTo>
                  <a:lnTo>
                    <a:pt x="122396" y="7144"/>
                  </a:lnTo>
                  <a:cubicBezTo>
                    <a:pt x="125254" y="7144"/>
                    <a:pt x="128111" y="10001"/>
                    <a:pt x="128111" y="12859"/>
                  </a:cubicBezTo>
                  <a:cubicBezTo>
                    <a:pt x="127159" y="15716"/>
                    <a:pt x="125254" y="18574"/>
                    <a:pt x="122396" y="18574"/>
                  </a:cubicBezTo>
                  <a:close/>
                </a:path>
              </a:pathLst>
            </a:custGeom>
            <a:solidFill>
              <a:srgbClr val="33908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407" name="Freeform: Shape 72">
              <a:extLst>
                <a:ext uri="{FF2B5EF4-FFF2-40B4-BE49-F238E27FC236}">
                  <a16:creationId xmlns:a16="http://schemas.microsoft.com/office/drawing/2014/main" xmlns="" id="{770DE36F-56BF-423F-898B-0776D3FEC934}"/>
                </a:ext>
              </a:extLst>
            </p:cNvPr>
            <p:cNvSpPr/>
            <p:nvPr/>
          </p:nvSpPr>
          <p:spPr>
            <a:xfrm>
              <a:off x="5157161" y="3819388"/>
              <a:ext cx="28575" cy="38100"/>
            </a:xfrm>
            <a:custGeom>
              <a:avLst/>
              <a:gdLst>
                <a:gd name="connsiteX0" fmla="*/ 7144 w 28575"/>
                <a:gd name="connsiteY0" fmla="*/ 30956 h 38100"/>
                <a:gd name="connsiteX1" fmla="*/ 24289 w 28575"/>
                <a:gd name="connsiteY1" fmla="*/ 30956 h 38100"/>
                <a:gd name="connsiteX2" fmla="*/ 15716 w 28575"/>
                <a:gd name="connsiteY2" fmla="*/ 7144 h 38100"/>
              </a:gdLst>
              <a:ahLst/>
              <a:cxnLst>
                <a:cxn ang="0">
                  <a:pos x="connsiteX0" y="connsiteY0"/>
                </a:cxn>
                <a:cxn ang="0">
                  <a:pos x="connsiteX1" y="connsiteY1"/>
                </a:cxn>
                <a:cxn ang="0">
                  <a:pos x="connsiteX2" y="connsiteY2"/>
                </a:cxn>
              </a:cxnLst>
              <a:rect l="l" t="t" r="r" b="b"/>
              <a:pathLst>
                <a:path w="28575" h="38100">
                  <a:moveTo>
                    <a:pt x="7144" y="30956"/>
                  </a:moveTo>
                  <a:lnTo>
                    <a:pt x="24289" y="30956"/>
                  </a:lnTo>
                  <a:lnTo>
                    <a:pt x="15716" y="7144"/>
                  </a:lnTo>
                  <a:close/>
                </a:path>
              </a:pathLst>
            </a:custGeom>
            <a:solidFill>
              <a:srgbClr val="ED833B"/>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408" name="Freeform: Shape 73">
              <a:extLst>
                <a:ext uri="{FF2B5EF4-FFF2-40B4-BE49-F238E27FC236}">
                  <a16:creationId xmlns:a16="http://schemas.microsoft.com/office/drawing/2014/main" xmlns="" id="{4A1ABEED-40BD-40AD-B336-544CAB248A39}"/>
                </a:ext>
              </a:extLst>
            </p:cNvPr>
            <p:cNvSpPr/>
            <p:nvPr/>
          </p:nvSpPr>
          <p:spPr>
            <a:xfrm>
              <a:off x="5095248" y="3770811"/>
              <a:ext cx="152400" cy="152400"/>
            </a:xfrm>
            <a:custGeom>
              <a:avLst/>
              <a:gdLst>
                <a:gd name="connsiteX0" fmla="*/ 78581 w 152400"/>
                <a:gd name="connsiteY0" fmla="*/ 7144 h 152400"/>
                <a:gd name="connsiteX1" fmla="*/ 7144 w 152400"/>
                <a:gd name="connsiteY1" fmla="*/ 78581 h 152400"/>
                <a:gd name="connsiteX2" fmla="*/ 78581 w 152400"/>
                <a:gd name="connsiteY2" fmla="*/ 150019 h 152400"/>
                <a:gd name="connsiteX3" fmla="*/ 150019 w 152400"/>
                <a:gd name="connsiteY3" fmla="*/ 78581 h 152400"/>
                <a:gd name="connsiteX4" fmla="*/ 78581 w 152400"/>
                <a:gd name="connsiteY4" fmla="*/ 7144 h 152400"/>
                <a:gd name="connsiteX5" fmla="*/ 95726 w 152400"/>
                <a:gd name="connsiteY5" fmla="*/ 104299 h 152400"/>
                <a:gd name="connsiteX6" fmla="*/ 90011 w 152400"/>
                <a:gd name="connsiteY6" fmla="*/ 90011 h 152400"/>
                <a:gd name="connsiteX7" fmla="*/ 65246 w 152400"/>
                <a:gd name="connsiteY7" fmla="*/ 90011 h 152400"/>
                <a:gd name="connsiteX8" fmla="*/ 60484 w 152400"/>
                <a:gd name="connsiteY8" fmla="*/ 104299 h 152400"/>
                <a:gd name="connsiteX9" fmla="*/ 46196 w 152400"/>
                <a:gd name="connsiteY9" fmla="*/ 104299 h 152400"/>
                <a:gd name="connsiteX10" fmla="*/ 70961 w 152400"/>
                <a:gd name="connsiteY10" fmla="*/ 41434 h 152400"/>
                <a:gd name="connsiteX11" fmla="*/ 84296 w 152400"/>
                <a:gd name="connsiteY11" fmla="*/ 41434 h 152400"/>
                <a:gd name="connsiteX12" fmla="*/ 109061 w 152400"/>
                <a:gd name="connsiteY12" fmla="*/ 104299 h 152400"/>
                <a:gd name="connsiteX13" fmla="*/ 95726 w 152400"/>
                <a:gd name="connsiteY13" fmla="*/ 10429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52400">
                  <a:moveTo>
                    <a:pt x="78581" y="7144"/>
                  </a:moveTo>
                  <a:cubicBezTo>
                    <a:pt x="39529" y="7144"/>
                    <a:pt x="7144" y="38576"/>
                    <a:pt x="7144" y="78581"/>
                  </a:cubicBezTo>
                  <a:cubicBezTo>
                    <a:pt x="7144" y="117634"/>
                    <a:pt x="38576" y="150019"/>
                    <a:pt x="78581" y="150019"/>
                  </a:cubicBezTo>
                  <a:cubicBezTo>
                    <a:pt x="118586" y="150019"/>
                    <a:pt x="150019" y="118586"/>
                    <a:pt x="150019" y="78581"/>
                  </a:cubicBezTo>
                  <a:cubicBezTo>
                    <a:pt x="149066" y="38576"/>
                    <a:pt x="117634" y="7144"/>
                    <a:pt x="78581" y="7144"/>
                  </a:cubicBezTo>
                  <a:close/>
                  <a:moveTo>
                    <a:pt x="95726" y="104299"/>
                  </a:moveTo>
                  <a:lnTo>
                    <a:pt x="90011" y="90011"/>
                  </a:lnTo>
                  <a:lnTo>
                    <a:pt x="65246" y="90011"/>
                  </a:lnTo>
                  <a:lnTo>
                    <a:pt x="60484" y="104299"/>
                  </a:lnTo>
                  <a:lnTo>
                    <a:pt x="46196" y="104299"/>
                  </a:lnTo>
                  <a:lnTo>
                    <a:pt x="70961" y="41434"/>
                  </a:lnTo>
                  <a:lnTo>
                    <a:pt x="84296" y="41434"/>
                  </a:lnTo>
                  <a:lnTo>
                    <a:pt x="109061" y="104299"/>
                  </a:lnTo>
                  <a:lnTo>
                    <a:pt x="95726" y="104299"/>
                  </a:lnTo>
                  <a:close/>
                </a:path>
              </a:pathLst>
            </a:custGeom>
            <a:solidFill>
              <a:srgbClr val="33908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409" name="Freeform: Shape 74">
              <a:extLst>
                <a:ext uri="{FF2B5EF4-FFF2-40B4-BE49-F238E27FC236}">
                  <a16:creationId xmlns:a16="http://schemas.microsoft.com/office/drawing/2014/main" xmlns="" id="{B9330D16-AA08-4F63-8092-C8F18A0E25E7}"/>
                </a:ext>
              </a:extLst>
            </p:cNvPr>
            <p:cNvSpPr/>
            <p:nvPr/>
          </p:nvSpPr>
          <p:spPr>
            <a:xfrm>
              <a:off x="5781048" y="3368856"/>
              <a:ext cx="152400" cy="152400"/>
            </a:xfrm>
            <a:custGeom>
              <a:avLst/>
              <a:gdLst>
                <a:gd name="connsiteX0" fmla="*/ 78581 w 152400"/>
                <a:gd name="connsiteY0" fmla="*/ 7144 h 152400"/>
                <a:gd name="connsiteX1" fmla="*/ 7144 w 152400"/>
                <a:gd name="connsiteY1" fmla="*/ 78581 h 152400"/>
                <a:gd name="connsiteX2" fmla="*/ 78581 w 152400"/>
                <a:gd name="connsiteY2" fmla="*/ 150019 h 152400"/>
                <a:gd name="connsiteX3" fmla="*/ 150019 w 152400"/>
                <a:gd name="connsiteY3" fmla="*/ 78581 h 152400"/>
                <a:gd name="connsiteX4" fmla="*/ 78581 w 152400"/>
                <a:gd name="connsiteY4" fmla="*/ 7144 h 152400"/>
                <a:gd name="connsiteX5" fmla="*/ 96679 w 152400"/>
                <a:gd name="connsiteY5" fmla="*/ 104299 h 152400"/>
                <a:gd name="connsiteX6" fmla="*/ 80486 w 152400"/>
                <a:gd name="connsiteY6" fmla="*/ 109061 h 152400"/>
                <a:gd name="connsiteX7" fmla="*/ 59531 w 152400"/>
                <a:gd name="connsiteY7" fmla="*/ 100489 h 152400"/>
                <a:gd name="connsiteX8" fmla="*/ 51911 w 152400"/>
                <a:gd name="connsiteY8" fmla="*/ 76676 h 152400"/>
                <a:gd name="connsiteX9" fmla="*/ 59531 w 152400"/>
                <a:gd name="connsiteY9" fmla="*/ 51911 h 152400"/>
                <a:gd name="connsiteX10" fmla="*/ 80486 w 152400"/>
                <a:gd name="connsiteY10" fmla="*/ 43339 h 152400"/>
                <a:gd name="connsiteX11" fmla="*/ 99536 w 152400"/>
                <a:gd name="connsiteY11" fmla="*/ 50006 h 152400"/>
                <a:gd name="connsiteX12" fmla="*/ 106204 w 152400"/>
                <a:gd name="connsiteY12" fmla="*/ 61436 h 152400"/>
                <a:gd name="connsiteX13" fmla="*/ 92869 w 152400"/>
                <a:gd name="connsiteY13" fmla="*/ 66199 h 152400"/>
                <a:gd name="connsiteX14" fmla="*/ 88106 w 152400"/>
                <a:gd name="connsiteY14" fmla="*/ 58579 h 152400"/>
                <a:gd name="connsiteX15" fmla="*/ 79534 w 152400"/>
                <a:gd name="connsiteY15" fmla="*/ 55721 h 152400"/>
                <a:gd name="connsiteX16" fmla="*/ 68104 w 152400"/>
                <a:gd name="connsiteY16" fmla="*/ 60484 h 152400"/>
                <a:gd name="connsiteX17" fmla="*/ 64294 w 152400"/>
                <a:gd name="connsiteY17" fmla="*/ 76676 h 152400"/>
                <a:gd name="connsiteX18" fmla="*/ 68104 w 152400"/>
                <a:gd name="connsiteY18" fmla="*/ 93821 h 152400"/>
                <a:gd name="connsiteX19" fmla="*/ 79534 w 152400"/>
                <a:gd name="connsiteY19" fmla="*/ 98584 h 152400"/>
                <a:gd name="connsiteX20" fmla="*/ 88106 w 152400"/>
                <a:gd name="connsiteY20" fmla="*/ 95726 h 152400"/>
                <a:gd name="connsiteX21" fmla="*/ 92869 w 152400"/>
                <a:gd name="connsiteY21" fmla="*/ 85249 h 152400"/>
                <a:gd name="connsiteX22" fmla="*/ 105251 w 152400"/>
                <a:gd name="connsiteY22" fmla="*/ 89059 h 152400"/>
                <a:gd name="connsiteX23" fmla="*/ 96679 w 152400"/>
                <a:gd name="connsiteY23" fmla="*/ 10429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0" h="152400">
                  <a:moveTo>
                    <a:pt x="78581" y="7144"/>
                  </a:moveTo>
                  <a:cubicBezTo>
                    <a:pt x="39529" y="7144"/>
                    <a:pt x="7144" y="38576"/>
                    <a:pt x="7144" y="78581"/>
                  </a:cubicBezTo>
                  <a:cubicBezTo>
                    <a:pt x="7144" y="117634"/>
                    <a:pt x="38576" y="150019"/>
                    <a:pt x="78581" y="150019"/>
                  </a:cubicBezTo>
                  <a:cubicBezTo>
                    <a:pt x="117634" y="150019"/>
                    <a:pt x="150019" y="118586"/>
                    <a:pt x="150019" y="78581"/>
                  </a:cubicBezTo>
                  <a:cubicBezTo>
                    <a:pt x="150019" y="38576"/>
                    <a:pt x="118586" y="7144"/>
                    <a:pt x="78581" y="7144"/>
                  </a:cubicBezTo>
                  <a:close/>
                  <a:moveTo>
                    <a:pt x="96679" y="104299"/>
                  </a:moveTo>
                  <a:cubicBezTo>
                    <a:pt x="91916" y="107156"/>
                    <a:pt x="87154" y="109061"/>
                    <a:pt x="80486" y="109061"/>
                  </a:cubicBezTo>
                  <a:cubicBezTo>
                    <a:pt x="71914" y="109061"/>
                    <a:pt x="65246" y="106204"/>
                    <a:pt x="59531" y="100489"/>
                  </a:cubicBezTo>
                  <a:cubicBezTo>
                    <a:pt x="53816" y="94774"/>
                    <a:pt x="51911" y="87154"/>
                    <a:pt x="51911" y="76676"/>
                  </a:cubicBezTo>
                  <a:cubicBezTo>
                    <a:pt x="51911" y="66199"/>
                    <a:pt x="54769" y="58579"/>
                    <a:pt x="59531" y="51911"/>
                  </a:cubicBezTo>
                  <a:cubicBezTo>
                    <a:pt x="65246" y="46196"/>
                    <a:pt x="71914" y="43339"/>
                    <a:pt x="80486" y="43339"/>
                  </a:cubicBezTo>
                  <a:cubicBezTo>
                    <a:pt x="88106" y="43339"/>
                    <a:pt x="94774" y="45244"/>
                    <a:pt x="99536" y="50006"/>
                  </a:cubicBezTo>
                  <a:cubicBezTo>
                    <a:pt x="102394" y="52864"/>
                    <a:pt x="104299" y="56674"/>
                    <a:pt x="106204" y="61436"/>
                  </a:cubicBezTo>
                  <a:lnTo>
                    <a:pt x="92869" y="66199"/>
                  </a:lnTo>
                  <a:cubicBezTo>
                    <a:pt x="91916" y="63341"/>
                    <a:pt x="90964" y="60484"/>
                    <a:pt x="88106" y="58579"/>
                  </a:cubicBezTo>
                  <a:cubicBezTo>
                    <a:pt x="85249" y="56674"/>
                    <a:pt x="83344" y="55721"/>
                    <a:pt x="79534" y="55721"/>
                  </a:cubicBezTo>
                  <a:cubicBezTo>
                    <a:pt x="74771" y="55721"/>
                    <a:pt x="70961" y="57626"/>
                    <a:pt x="68104" y="60484"/>
                  </a:cubicBezTo>
                  <a:cubicBezTo>
                    <a:pt x="66199" y="63341"/>
                    <a:pt x="64294" y="69056"/>
                    <a:pt x="64294" y="76676"/>
                  </a:cubicBezTo>
                  <a:cubicBezTo>
                    <a:pt x="64294" y="84296"/>
                    <a:pt x="65246" y="90011"/>
                    <a:pt x="68104" y="93821"/>
                  </a:cubicBezTo>
                  <a:cubicBezTo>
                    <a:pt x="70961" y="97631"/>
                    <a:pt x="74771" y="98584"/>
                    <a:pt x="79534" y="98584"/>
                  </a:cubicBezTo>
                  <a:cubicBezTo>
                    <a:pt x="83344" y="98584"/>
                    <a:pt x="86201" y="97631"/>
                    <a:pt x="88106" y="95726"/>
                  </a:cubicBezTo>
                  <a:cubicBezTo>
                    <a:pt x="90964" y="93821"/>
                    <a:pt x="91916" y="90011"/>
                    <a:pt x="92869" y="85249"/>
                  </a:cubicBezTo>
                  <a:lnTo>
                    <a:pt x="105251" y="89059"/>
                  </a:lnTo>
                  <a:cubicBezTo>
                    <a:pt x="104299" y="95726"/>
                    <a:pt x="100489" y="100489"/>
                    <a:pt x="96679" y="104299"/>
                  </a:cubicBezTo>
                  <a:close/>
                </a:path>
              </a:pathLst>
            </a:custGeom>
            <a:solidFill>
              <a:srgbClr val="33908C"/>
            </a:solidFill>
            <a:ln w="9525" cap="flat">
              <a:noFill/>
              <a:prstDash val="solid"/>
              <a:miter/>
            </a:ln>
          </p:spPr>
          <p:txBody>
            <a:bodyPr rtlCol="0" anchor="ctr"/>
            <a:lstStyle/>
            <a:p>
              <a:pPr defTabSz="909878">
                <a:defRPr/>
              </a:pPr>
              <a:endParaRPr lang="en-US" kern="0" dirty="0">
                <a:solidFill>
                  <a:prstClr val="black"/>
                </a:solidFill>
                <a:latin typeface="Calibri"/>
              </a:endParaRPr>
            </a:p>
          </p:txBody>
        </p:sp>
        <p:sp>
          <p:nvSpPr>
            <p:cNvPr id="410" name="Freeform: Shape 75">
              <a:extLst>
                <a:ext uri="{FF2B5EF4-FFF2-40B4-BE49-F238E27FC236}">
                  <a16:creationId xmlns:a16="http://schemas.microsoft.com/office/drawing/2014/main" xmlns="" id="{06D69544-50F6-41A7-9032-1AC39BC143D1}"/>
                </a:ext>
              </a:extLst>
            </p:cNvPr>
            <p:cNvSpPr/>
            <p:nvPr/>
          </p:nvSpPr>
          <p:spPr>
            <a:xfrm>
              <a:off x="5332421" y="3171688"/>
              <a:ext cx="152400" cy="152400"/>
            </a:xfrm>
            <a:custGeom>
              <a:avLst/>
              <a:gdLst>
                <a:gd name="connsiteX0" fmla="*/ 78581 w 152400"/>
                <a:gd name="connsiteY0" fmla="*/ 7144 h 152400"/>
                <a:gd name="connsiteX1" fmla="*/ 7144 w 152400"/>
                <a:gd name="connsiteY1" fmla="*/ 78581 h 152400"/>
                <a:gd name="connsiteX2" fmla="*/ 78581 w 152400"/>
                <a:gd name="connsiteY2" fmla="*/ 150019 h 152400"/>
                <a:gd name="connsiteX3" fmla="*/ 150019 w 152400"/>
                <a:gd name="connsiteY3" fmla="*/ 78581 h 152400"/>
                <a:gd name="connsiteX4" fmla="*/ 78581 w 152400"/>
                <a:gd name="connsiteY4" fmla="*/ 7144 h 152400"/>
                <a:gd name="connsiteX5" fmla="*/ 104299 w 152400"/>
                <a:gd name="connsiteY5" fmla="*/ 55721 h 152400"/>
                <a:gd name="connsiteX6" fmla="*/ 86201 w 152400"/>
                <a:gd name="connsiteY6" fmla="*/ 55721 h 152400"/>
                <a:gd name="connsiteX7" fmla="*/ 86201 w 152400"/>
                <a:gd name="connsiteY7" fmla="*/ 108109 h 152400"/>
                <a:gd name="connsiteX8" fmla="*/ 73819 w 152400"/>
                <a:gd name="connsiteY8" fmla="*/ 108109 h 152400"/>
                <a:gd name="connsiteX9" fmla="*/ 73819 w 152400"/>
                <a:gd name="connsiteY9" fmla="*/ 55721 h 152400"/>
                <a:gd name="connsiteX10" fmla="*/ 54769 w 152400"/>
                <a:gd name="connsiteY10" fmla="*/ 55721 h 152400"/>
                <a:gd name="connsiteX11" fmla="*/ 54769 w 152400"/>
                <a:gd name="connsiteY11" fmla="*/ 45244 h 152400"/>
                <a:gd name="connsiteX12" fmla="*/ 104299 w 152400"/>
                <a:gd name="connsiteY12" fmla="*/ 45244 h 152400"/>
                <a:gd name="connsiteX13" fmla="*/ 104299 w 152400"/>
                <a:gd name="connsiteY13" fmla="*/ 5572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52400">
                  <a:moveTo>
                    <a:pt x="78581" y="7144"/>
                  </a:moveTo>
                  <a:cubicBezTo>
                    <a:pt x="39529" y="7144"/>
                    <a:pt x="7144" y="38576"/>
                    <a:pt x="7144" y="78581"/>
                  </a:cubicBezTo>
                  <a:cubicBezTo>
                    <a:pt x="7144" y="117634"/>
                    <a:pt x="38576" y="150019"/>
                    <a:pt x="78581" y="150019"/>
                  </a:cubicBezTo>
                  <a:cubicBezTo>
                    <a:pt x="118586" y="150019"/>
                    <a:pt x="150019" y="118586"/>
                    <a:pt x="150019" y="78581"/>
                  </a:cubicBezTo>
                  <a:cubicBezTo>
                    <a:pt x="150019" y="38576"/>
                    <a:pt x="117634" y="7144"/>
                    <a:pt x="78581" y="7144"/>
                  </a:cubicBezTo>
                  <a:close/>
                  <a:moveTo>
                    <a:pt x="104299" y="55721"/>
                  </a:moveTo>
                  <a:lnTo>
                    <a:pt x="86201" y="55721"/>
                  </a:lnTo>
                  <a:lnTo>
                    <a:pt x="86201" y="108109"/>
                  </a:lnTo>
                  <a:lnTo>
                    <a:pt x="73819" y="108109"/>
                  </a:lnTo>
                  <a:lnTo>
                    <a:pt x="73819" y="55721"/>
                  </a:lnTo>
                  <a:lnTo>
                    <a:pt x="54769" y="55721"/>
                  </a:lnTo>
                  <a:lnTo>
                    <a:pt x="54769" y="45244"/>
                  </a:lnTo>
                  <a:lnTo>
                    <a:pt x="104299" y="45244"/>
                  </a:lnTo>
                  <a:lnTo>
                    <a:pt x="104299" y="55721"/>
                  </a:lnTo>
                  <a:close/>
                </a:path>
              </a:pathLst>
            </a:custGeom>
            <a:solidFill>
              <a:srgbClr val="33908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411" name="Freeform: Shape 76">
              <a:extLst>
                <a:ext uri="{FF2B5EF4-FFF2-40B4-BE49-F238E27FC236}">
                  <a16:creationId xmlns:a16="http://schemas.microsoft.com/office/drawing/2014/main" xmlns="" id="{A496B5DC-A3DD-4A78-9787-DBFE3FB26CFD}"/>
                </a:ext>
              </a:extLst>
            </p:cNvPr>
            <p:cNvSpPr/>
            <p:nvPr/>
          </p:nvSpPr>
          <p:spPr>
            <a:xfrm>
              <a:off x="5543876" y="4073706"/>
              <a:ext cx="152400" cy="152400"/>
            </a:xfrm>
            <a:custGeom>
              <a:avLst/>
              <a:gdLst>
                <a:gd name="connsiteX0" fmla="*/ 78581 w 152400"/>
                <a:gd name="connsiteY0" fmla="*/ 7144 h 152400"/>
                <a:gd name="connsiteX1" fmla="*/ 7144 w 152400"/>
                <a:gd name="connsiteY1" fmla="*/ 78581 h 152400"/>
                <a:gd name="connsiteX2" fmla="*/ 78581 w 152400"/>
                <a:gd name="connsiteY2" fmla="*/ 150019 h 152400"/>
                <a:gd name="connsiteX3" fmla="*/ 150019 w 152400"/>
                <a:gd name="connsiteY3" fmla="*/ 78581 h 152400"/>
                <a:gd name="connsiteX4" fmla="*/ 78581 w 152400"/>
                <a:gd name="connsiteY4" fmla="*/ 7144 h 152400"/>
                <a:gd name="connsiteX5" fmla="*/ 109061 w 152400"/>
                <a:gd name="connsiteY5" fmla="*/ 99536 h 152400"/>
                <a:gd name="connsiteX6" fmla="*/ 97631 w 152400"/>
                <a:gd name="connsiteY6" fmla="*/ 106204 h 152400"/>
                <a:gd name="connsiteX7" fmla="*/ 82391 w 152400"/>
                <a:gd name="connsiteY7" fmla="*/ 109061 h 152400"/>
                <a:gd name="connsiteX8" fmla="*/ 65246 w 152400"/>
                <a:gd name="connsiteY8" fmla="*/ 105251 h 152400"/>
                <a:gd name="connsiteX9" fmla="*/ 53816 w 152400"/>
                <a:gd name="connsiteY9" fmla="*/ 93821 h 152400"/>
                <a:gd name="connsiteX10" fmla="*/ 50006 w 152400"/>
                <a:gd name="connsiteY10" fmla="*/ 76676 h 152400"/>
                <a:gd name="connsiteX11" fmla="*/ 53816 w 152400"/>
                <a:gd name="connsiteY11" fmla="*/ 59531 h 152400"/>
                <a:gd name="connsiteX12" fmla="*/ 66199 w 152400"/>
                <a:gd name="connsiteY12" fmla="*/ 48101 h 152400"/>
                <a:gd name="connsiteX13" fmla="*/ 81439 w 152400"/>
                <a:gd name="connsiteY13" fmla="*/ 45244 h 152400"/>
                <a:gd name="connsiteX14" fmla="*/ 99536 w 152400"/>
                <a:gd name="connsiteY14" fmla="*/ 50006 h 152400"/>
                <a:gd name="connsiteX15" fmla="*/ 108109 w 152400"/>
                <a:gd name="connsiteY15" fmla="*/ 63341 h 152400"/>
                <a:gd name="connsiteX16" fmla="*/ 95726 w 152400"/>
                <a:gd name="connsiteY16" fmla="*/ 65246 h 152400"/>
                <a:gd name="connsiteX17" fmla="*/ 90964 w 152400"/>
                <a:gd name="connsiteY17" fmla="*/ 57626 h 152400"/>
                <a:gd name="connsiteX18" fmla="*/ 81439 w 152400"/>
                <a:gd name="connsiteY18" fmla="*/ 54769 h 152400"/>
                <a:gd name="connsiteX19" fmla="*/ 68104 w 152400"/>
                <a:gd name="connsiteY19" fmla="*/ 60484 h 152400"/>
                <a:gd name="connsiteX20" fmla="*/ 63341 w 152400"/>
                <a:gd name="connsiteY20" fmla="*/ 75724 h 152400"/>
                <a:gd name="connsiteX21" fmla="*/ 68104 w 152400"/>
                <a:gd name="connsiteY21" fmla="*/ 92869 h 152400"/>
                <a:gd name="connsiteX22" fmla="*/ 81439 w 152400"/>
                <a:gd name="connsiteY22" fmla="*/ 98584 h 152400"/>
                <a:gd name="connsiteX23" fmla="*/ 89059 w 152400"/>
                <a:gd name="connsiteY23" fmla="*/ 96679 h 152400"/>
                <a:gd name="connsiteX24" fmla="*/ 95726 w 152400"/>
                <a:gd name="connsiteY24" fmla="*/ 92869 h 152400"/>
                <a:gd name="connsiteX25" fmla="*/ 95726 w 152400"/>
                <a:gd name="connsiteY25" fmla="*/ 85249 h 152400"/>
                <a:gd name="connsiteX26" fmla="*/ 82391 w 152400"/>
                <a:gd name="connsiteY26" fmla="*/ 85249 h 152400"/>
                <a:gd name="connsiteX27" fmla="*/ 82391 w 152400"/>
                <a:gd name="connsiteY27" fmla="*/ 74771 h 152400"/>
                <a:gd name="connsiteX28" fmla="*/ 110014 w 152400"/>
                <a:gd name="connsiteY28" fmla="*/ 74771 h 152400"/>
                <a:gd name="connsiteX29" fmla="*/ 110014 w 152400"/>
                <a:gd name="connsiteY29" fmla="*/ 9953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400" h="152400">
                  <a:moveTo>
                    <a:pt x="78581" y="7144"/>
                  </a:moveTo>
                  <a:cubicBezTo>
                    <a:pt x="39529" y="7144"/>
                    <a:pt x="7144" y="38576"/>
                    <a:pt x="7144" y="78581"/>
                  </a:cubicBezTo>
                  <a:cubicBezTo>
                    <a:pt x="7144" y="117634"/>
                    <a:pt x="38576" y="150019"/>
                    <a:pt x="78581" y="150019"/>
                  </a:cubicBezTo>
                  <a:cubicBezTo>
                    <a:pt x="118586" y="150019"/>
                    <a:pt x="150019" y="118586"/>
                    <a:pt x="150019" y="78581"/>
                  </a:cubicBezTo>
                  <a:cubicBezTo>
                    <a:pt x="150019" y="38576"/>
                    <a:pt x="117634" y="7144"/>
                    <a:pt x="78581" y="7144"/>
                  </a:cubicBezTo>
                  <a:close/>
                  <a:moveTo>
                    <a:pt x="109061" y="99536"/>
                  </a:moveTo>
                  <a:cubicBezTo>
                    <a:pt x="106204" y="102394"/>
                    <a:pt x="102394" y="104299"/>
                    <a:pt x="97631" y="106204"/>
                  </a:cubicBezTo>
                  <a:cubicBezTo>
                    <a:pt x="92869" y="108109"/>
                    <a:pt x="87154" y="109061"/>
                    <a:pt x="82391" y="109061"/>
                  </a:cubicBezTo>
                  <a:cubicBezTo>
                    <a:pt x="75724" y="109061"/>
                    <a:pt x="70009" y="108109"/>
                    <a:pt x="65246" y="105251"/>
                  </a:cubicBezTo>
                  <a:cubicBezTo>
                    <a:pt x="60484" y="102394"/>
                    <a:pt x="56674" y="98584"/>
                    <a:pt x="53816" y="93821"/>
                  </a:cubicBezTo>
                  <a:cubicBezTo>
                    <a:pt x="50959" y="89059"/>
                    <a:pt x="50006" y="83344"/>
                    <a:pt x="50006" y="76676"/>
                  </a:cubicBezTo>
                  <a:cubicBezTo>
                    <a:pt x="50006" y="70009"/>
                    <a:pt x="50959" y="64294"/>
                    <a:pt x="53816" y="59531"/>
                  </a:cubicBezTo>
                  <a:cubicBezTo>
                    <a:pt x="56674" y="54769"/>
                    <a:pt x="60484" y="50959"/>
                    <a:pt x="66199" y="48101"/>
                  </a:cubicBezTo>
                  <a:cubicBezTo>
                    <a:pt x="70009" y="46196"/>
                    <a:pt x="74771" y="45244"/>
                    <a:pt x="81439" y="45244"/>
                  </a:cubicBezTo>
                  <a:cubicBezTo>
                    <a:pt x="89059" y="45244"/>
                    <a:pt x="95726" y="47149"/>
                    <a:pt x="99536" y="50006"/>
                  </a:cubicBezTo>
                  <a:cubicBezTo>
                    <a:pt x="104299" y="52864"/>
                    <a:pt x="107156" y="57626"/>
                    <a:pt x="108109" y="63341"/>
                  </a:cubicBezTo>
                  <a:lnTo>
                    <a:pt x="95726" y="65246"/>
                  </a:lnTo>
                  <a:cubicBezTo>
                    <a:pt x="94774" y="62389"/>
                    <a:pt x="92869" y="59531"/>
                    <a:pt x="90964" y="57626"/>
                  </a:cubicBezTo>
                  <a:cubicBezTo>
                    <a:pt x="88106" y="55721"/>
                    <a:pt x="85249" y="54769"/>
                    <a:pt x="81439" y="54769"/>
                  </a:cubicBezTo>
                  <a:cubicBezTo>
                    <a:pt x="75724" y="54769"/>
                    <a:pt x="71914" y="56674"/>
                    <a:pt x="68104" y="60484"/>
                  </a:cubicBezTo>
                  <a:cubicBezTo>
                    <a:pt x="65246" y="64294"/>
                    <a:pt x="63341" y="69056"/>
                    <a:pt x="63341" y="75724"/>
                  </a:cubicBezTo>
                  <a:cubicBezTo>
                    <a:pt x="63341" y="83344"/>
                    <a:pt x="65246" y="89059"/>
                    <a:pt x="68104" y="92869"/>
                  </a:cubicBezTo>
                  <a:cubicBezTo>
                    <a:pt x="70961" y="96679"/>
                    <a:pt x="75724" y="98584"/>
                    <a:pt x="81439" y="98584"/>
                  </a:cubicBezTo>
                  <a:cubicBezTo>
                    <a:pt x="84296" y="98584"/>
                    <a:pt x="87154" y="97631"/>
                    <a:pt x="89059" y="96679"/>
                  </a:cubicBezTo>
                  <a:cubicBezTo>
                    <a:pt x="91916" y="95726"/>
                    <a:pt x="93821" y="94774"/>
                    <a:pt x="95726" y="92869"/>
                  </a:cubicBezTo>
                  <a:lnTo>
                    <a:pt x="95726" y="85249"/>
                  </a:lnTo>
                  <a:lnTo>
                    <a:pt x="82391" y="85249"/>
                  </a:lnTo>
                  <a:lnTo>
                    <a:pt x="82391" y="74771"/>
                  </a:lnTo>
                  <a:lnTo>
                    <a:pt x="110014" y="74771"/>
                  </a:lnTo>
                  <a:lnTo>
                    <a:pt x="110014" y="99536"/>
                  </a:lnTo>
                  <a:close/>
                </a:path>
              </a:pathLst>
            </a:custGeom>
            <a:solidFill>
              <a:srgbClr val="33908C"/>
            </a:solidFill>
            <a:ln w="9525" cap="flat">
              <a:noFill/>
              <a:prstDash val="solid"/>
              <a:miter/>
            </a:ln>
          </p:spPr>
          <p:txBody>
            <a:bodyPr rtlCol="0" anchor="ctr"/>
            <a:lstStyle/>
            <a:p>
              <a:pPr defTabSz="909878">
                <a:defRPr/>
              </a:pPr>
              <a:endParaRPr lang="en-US" kern="0">
                <a:solidFill>
                  <a:prstClr val="black"/>
                </a:solidFill>
                <a:latin typeface="Calibri"/>
              </a:endParaRPr>
            </a:p>
          </p:txBody>
        </p:sp>
      </p:grpSp>
      <p:grpSp>
        <p:nvGrpSpPr>
          <p:cNvPr id="216" name="Graphic 45">
            <a:extLst>
              <a:ext uri="{FF2B5EF4-FFF2-40B4-BE49-F238E27FC236}">
                <a16:creationId xmlns:a16="http://schemas.microsoft.com/office/drawing/2014/main" xmlns="" id="{9D64FB84-4D86-4F40-BE38-FD73E704879B}"/>
              </a:ext>
            </a:extLst>
          </p:cNvPr>
          <p:cNvGrpSpPr/>
          <p:nvPr/>
        </p:nvGrpSpPr>
        <p:grpSpPr>
          <a:xfrm>
            <a:off x="2957942" y="2840734"/>
            <a:ext cx="560180" cy="604880"/>
            <a:chOff x="2575297" y="3466920"/>
            <a:chExt cx="702860" cy="691047"/>
          </a:xfrm>
        </p:grpSpPr>
        <p:sp>
          <p:nvSpPr>
            <p:cNvPr id="380" name="Freeform: Shape 78">
              <a:extLst>
                <a:ext uri="{FF2B5EF4-FFF2-40B4-BE49-F238E27FC236}">
                  <a16:creationId xmlns:a16="http://schemas.microsoft.com/office/drawing/2014/main" xmlns="" id="{8ED13098-6B95-49BF-A818-067F3C5242A5}"/>
                </a:ext>
              </a:extLst>
            </p:cNvPr>
            <p:cNvSpPr/>
            <p:nvPr/>
          </p:nvSpPr>
          <p:spPr>
            <a:xfrm>
              <a:off x="2571240" y="3462225"/>
              <a:ext cx="708766" cy="696953"/>
            </a:xfrm>
            <a:custGeom>
              <a:avLst/>
              <a:gdLst>
                <a:gd name="connsiteX0" fmla="*/ 650806 w 708766"/>
                <a:gd name="connsiteY0" fmla="*/ 187202 h 696953"/>
                <a:gd name="connsiteX1" fmla="*/ 588789 w 708766"/>
                <a:gd name="connsiteY1" fmla="*/ 247447 h 696953"/>
                <a:gd name="connsiteX2" fmla="*/ 299967 w 708766"/>
                <a:gd name="connsiteY2" fmla="*/ 528000 h 696953"/>
                <a:gd name="connsiteX3" fmla="*/ 157032 w 708766"/>
                <a:gd name="connsiteY3" fmla="*/ 667391 h 696953"/>
                <a:gd name="connsiteX4" fmla="*/ 67846 w 708766"/>
                <a:gd name="connsiteY4" fmla="*/ 689835 h 696953"/>
                <a:gd name="connsiteX5" fmla="*/ 5829 w 708766"/>
                <a:gd name="connsiteY5" fmla="*/ 618368 h 696953"/>
                <a:gd name="connsiteX6" fmla="*/ 32408 w 708766"/>
                <a:gd name="connsiteY6" fmla="*/ 540404 h 696953"/>
                <a:gd name="connsiteX7" fmla="*/ 216687 w 708766"/>
                <a:gd name="connsiteY7" fmla="*/ 361440 h 696953"/>
                <a:gd name="connsiteX8" fmla="*/ 522047 w 708766"/>
                <a:gd name="connsiteY8" fmla="*/ 65531 h 696953"/>
                <a:gd name="connsiteX9" fmla="*/ 525591 w 708766"/>
                <a:gd name="connsiteY9" fmla="*/ 52536 h 696953"/>
                <a:gd name="connsiteX10" fmla="*/ 541538 w 708766"/>
                <a:gd name="connsiteY10" fmla="*/ 10011 h 696953"/>
                <a:gd name="connsiteX11" fmla="*/ 582883 w 708766"/>
                <a:gd name="connsiteY11" fmla="*/ 14736 h 696953"/>
                <a:gd name="connsiteX12" fmla="*/ 699829 w 708766"/>
                <a:gd name="connsiteY12" fmla="*/ 134635 h 696953"/>
                <a:gd name="connsiteX13" fmla="*/ 701601 w 708766"/>
                <a:gd name="connsiteY13" fmla="*/ 178342 h 696953"/>
                <a:gd name="connsiteX14" fmla="*/ 657894 w 708766"/>
                <a:gd name="connsiteY14" fmla="*/ 190746 h 696953"/>
                <a:gd name="connsiteX15" fmla="*/ 650806 w 708766"/>
                <a:gd name="connsiteY15" fmla="*/ 187202 h 696953"/>
                <a:gd name="connsiteX16" fmla="*/ 533860 w 708766"/>
                <a:gd name="connsiteY16" fmla="*/ 84431 h 696953"/>
                <a:gd name="connsiteX17" fmla="*/ 526181 w 708766"/>
                <a:gd name="connsiteY17" fmla="*/ 92109 h 696953"/>
                <a:gd name="connsiteX18" fmla="*/ 227909 w 708766"/>
                <a:gd name="connsiteY18" fmla="*/ 382113 h 696953"/>
                <a:gd name="connsiteX19" fmla="*/ 60758 w 708766"/>
                <a:gd name="connsiteY19" fmla="*/ 545129 h 696953"/>
                <a:gd name="connsiteX20" fmla="*/ 41267 w 708766"/>
                <a:gd name="connsiteY20" fmla="*/ 574661 h 696953"/>
                <a:gd name="connsiteX21" fmla="*/ 49536 w 708766"/>
                <a:gd name="connsiteY21" fmla="*/ 638450 h 696953"/>
                <a:gd name="connsiteX22" fmla="*/ 110962 w 708766"/>
                <a:gd name="connsiteY22" fmla="*/ 660303 h 696953"/>
                <a:gd name="connsiteX23" fmla="*/ 152898 w 708766"/>
                <a:gd name="connsiteY23" fmla="*/ 638450 h 696953"/>
                <a:gd name="connsiteX24" fmla="*/ 595286 w 708766"/>
                <a:gd name="connsiteY24" fmla="*/ 209056 h 696953"/>
                <a:gd name="connsiteX25" fmla="*/ 624818 w 708766"/>
                <a:gd name="connsiteY25" fmla="*/ 178342 h 696953"/>
                <a:gd name="connsiteX26" fmla="*/ 533860 w 708766"/>
                <a:gd name="connsiteY26" fmla="*/ 84431 h 69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8766" h="696953">
                  <a:moveTo>
                    <a:pt x="650806" y="187202"/>
                  </a:moveTo>
                  <a:cubicBezTo>
                    <a:pt x="630134" y="207284"/>
                    <a:pt x="609462" y="227365"/>
                    <a:pt x="588789" y="247447"/>
                  </a:cubicBezTo>
                  <a:cubicBezTo>
                    <a:pt x="492515" y="340768"/>
                    <a:pt x="396241" y="434680"/>
                    <a:pt x="299967" y="528000"/>
                  </a:cubicBezTo>
                  <a:cubicBezTo>
                    <a:pt x="252125" y="574661"/>
                    <a:pt x="204874" y="620731"/>
                    <a:pt x="157032" y="667391"/>
                  </a:cubicBezTo>
                  <a:cubicBezTo>
                    <a:pt x="131635" y="692198"/>
                    <a:pt x="101512" y="700467"/>
                    <a:pt x="67846" y="689835"/>
                  </a:cubicBezTo>
                  <a:cubicBezTo>
                    <a:pt x="32998" y="679204"/>
                    <a:pt x="11735" y="654397"/>
                    <a:pt x="5829" y="618368"/>
                  </a:cubicBezTo>
                  <a:cubicBezTo>
                    <a:pt x="513" y="588246"/>
                    <a:pt x="10554" y="561667"/>
                    <a:pt x="32408" y="540404"/>
                  </a:cubicBezTo>
                  <a:cubicBezTo>
                    <a:pt x="93243" y="480749"/>
                    <a:pt x="155260" y="421095"/>
                    <a:pt x="216687" y="361440"/>
                  </a:cubicBezTo>
                  <a:cubicBezTo>
                    <a:pt x="318277" y="262804"/>
                    <a:pt x="419867" y="164167"/>
                    <a:pt x="522047" y="65531"/>
                  </a:cubicBezTo>
                  <a:cubicBezTo>
                    <a:pt x="526181" y="61987"/>
                    <a:pt x="527953" y="59034"/>
                    <a:pt x="525591" y="52536"/>
                  </a:cubicBezTo>
                  <a:cubicBezTo>
                    <a:pt x="519094" y="37180"/>
                    <a:pt x="526772" y="20051"/>
                    <a:pt x="541538" y="10011"/>
                  </a:cubicBezTo>
                  <a:cubicBezTo>
                    <a:pt x="555123" y="1151"/>
                    <a:pt x="571070" y="2923"/>
                    <a:pt x="582883" y="14736"/>
                  </a:cubicBezTo>
                  <a:cubicBezTo>
                    <a:pt x="621865" y="54308"/>
                    <a:pt x="660847" y="94472"/>
                    <a:pt x="699829" y="134635"/>
                  </a:cubicBezTo>
                  <a:cubicBezTo>
                    <a:pt x="711642" y="147039"/>
                    <a:pt x="712233" y="163577"/>
                    <a:pt x="701601" y="178342"/>
                  </a:cubicBezTo>
                  <a:cubicBezTo>
                    <a:pt x="691560" y="192518"/>
                    <a:pt x="672660" y="197834"/>
                    <a:pt x="657894" y="190746"/>
                  </a:cubicBezTo>
                  <a:cubicBezTo>
                    <a:pt x="655531" y="189565"/>
                    <a:pt x="653759" y="188383"/>
                    <a:pt x="650806" y="187202"/>
                  </a:cubicBezTo>
                  <a:close/>
                  <a:moveTo>
                    <a:pt x="533860" y="84431"/>
                  </a:moveTo>
                  <a:cubicBezTo>
                    <a:pt x="530907" y="87384"/>
                    <a:pt x="528544" y="89747"/>
                    <a:pt x="526181" y="92109"/>
                  </a:cubicBezTo>
                  <a:cubicBezTo>
                    <a:pt x="426364" y="188974"/>
                    <a:pt x="327136" y="285248"/>
                    <a:pt x="227909" y="382113"/>
                  </a:cubicBezTo>
                  <a:cubicBezTo>
                    <a:pt x="172389" y="436451"/>
                    <a:pt x="116278" y="490200"/>
                    <a:pt x="60758" y="545129"/>
                  </a:cubicBezTo>
                  <a:cubicBezTo>
                    <a:pt x="52489" y="553398"/>
                    <a:pt x="45992" y="564029"/>
                    <a:pt x="41267" y="574661"/>
                  </a:cubicBezTo>
                  <a:cubicBezTo>
                    <a:pt x="31817" y="597105"/>
                    <a:pt x="34179" y="619549"/>
                    <a:pt x="49536" y="638450"/>
                  </a:cubicBezTo>
                  <a:cubicBezTo>
                    <a:pt x="64893" y="658532"/>
                    <a:pt x="86746" y="664438"/>
                    <a:pt x="110962" y="660303"/>
                  </a:cubicBezTo>
                  <a:cubicBezTo>
                    <a:pt x="127500" y="657350"/>
                    <a:pt x="141085" y="649672"/>
                    <a:pt x="152898" y="638450"/>
                  </a:cubicBezTo>
                  <a:cubicBezTo>
                    <a:pt x="300557" y="495515"/>
                    <a:pt x="448217" y="351990"/>
                    <a:pt x="595286" y="209056"/>
                  </a:cubicBezTo>
                  <a:cubicBezTo>
                    <a:pt x="605327" y="199605"/>
                    <a:pt x="614777" y="188974"/>
                    <a:pt x="624818" y="178342"/>
                  </a:cubicBezTo>
                  <a:cubicBezTo>
                    <a:pt x="595286" y="147629"/>
                    <a:pt x="565164" y="116916"/>
                    <a:pt x="533860" y="84431"/>
                  </a:cubicBezTo>
                  <a:close/>
                </a:path>
              </a:pathLst>
            </a:custGeom>
            <a:solidFill>
              <a:srgbClr val="33908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381" name="Freeform: Shape 79">
              <a:extLst>
                <a:ext uri="{FF2B5EF4-FFF2-40B4-BE49-F238E27FC236}">
                  <a16:creationId xmlns:a16="http://schemas.microsoft.com/office/drawing/2014/main" xmlns="" id="{10D189A9-9073-402C-86D4-00EB680FE2FF}"/>
                </a:ext>
              </a:extLst>
            </p:cNvPr>
            <p:cNvSpPr/>
            <p:nvPr/>
          </p:nvSpPr>
          <p:spPr>
            <a:xfrm>
              <a:off x="2622033" y="3756031"/>
              <a:ext cx="395728" cy="348477"/>
            </a:xfrm>
            <a:custGeom>
              <a:avLst/>
              <a:gdLst>
                <a:gd name="connsiteX0" fmla="*/ 296425 w 395727"/>
                <a:gd name="connsiteY0" fmla="*/ 10934 h 348476"/>
                <a:gd name="connsiteX1" fmla="*/ 56035 w 395727"/>
                <a:gd name="connsiteY1" fmla="*/ 244236 h 348476"/>
                <a:gd name="connsiteX2" fmla="*/ 87929 w 395727"/>
                <a:gd name="connsiteY2" fmla="*/ 237148 h 348476"/>
                <a:gd name="connsiteX3" fmla="*/ 175344 w 395727"/>
                <a:gd name="connsiteY3" fmla="*/ 152687 h 348476"/>
                <a:gd name="connsiteX4" fmla="*/ 311781 w 395727"/>
                <a:gd name="connsiteY4" fmla="*/ 20975 h 348476"/>
                <a:gd name="connsiteX5" fmla="*/ 324775 w 395727"/>
                <a:gd name="connsiteY5" fmla="*/ 18021 h 348476"/>
                <a:gd name="connsiteX6" fmla="*/ 393290 w 395727"/>
                <a:gd name="connsiteY6" fmla="*/ 39284 h 348476"/>
                <a:gd name="connsiteX7" fmla="*/ 328910 w 395727"/>
                <a:gd name="connsiteY7" fmla="*/ 107798 h 348476"/>
                <a:gd name="connsiteX8" fmla="*/ 104467 w 395727"/>
                <a:gd name="connsiteY8" fmla="*/ 325744 h 348476"/>
                <a:gd name="connsiteX9" fmla="*/ 37725 w 395727"/>
                <a:gd name="connsiteY9" fmla="*/ 343463 h 348476"/>
                <a:gd name="connsiteX10" fmla="*/ 15871 w 395727"/>
                <a:gd name="connsiteY10" fmla="*/ 260183 h 348476"/>
                <a:gd name="connsiteX11" fmla="*/ 33000 w 395727"/>
                <a:gd name="connsiteY11" fmla="*/ 241283 h 348476"/>
                <a:gd name="connsiteX12" fmla="*/ 207829 w 395727"/>
                <a:gd name="connsiteY12" fmla="*/ 71769 h 348476"/>
                <a:gd name="connsiteX13" fmla="*/ 269255 w 395727"/>
                <a:gd name="connsiteY13" fmla="*/ 12115 h 348476"/>
                <a:gd name="connsiteX14" fmla="*/ 296425 w 395727"/>
                <a:gd name="connsiteY14" fmla="*/ 10934 h 348476"/>
                <a:gd name="connsiteX15" fmla="*/ 59579 w 395727"/>
                <a:gd name="connsiteY15" fmla="*/ 273768 h 348476"/>
                <a:gd name="connsiteX16" fmla="*/ 58397 w 395727"/>
                <a:gd name="connsiteY16" fmla="*/ 271405 h 348476"/>
                <a:gd name="connsiteX17" fmla="*/ 52491 w 395727"/>
                <a:gd name="connsiteY17" fmla="*/ 270815 h 348476"/>
                <a:gd name="connsiteX18" fmla="*/ 28865 w 395727"/>
                <a:gd name="connsiteY18" fmla="*/ 313341 h 348476"/>
                <a:gd name="connsiteX19" fmla="*/ 49538 w 395727"/>
                <a:gd name="connsiteY19" fmla="*/ 329879 h 348476"/>
                <a:gd name="connsiteX20" fmla="*/ 55444 w 395727"/>
                <a:gd name="connsiteY20" fmla="*/ 317475 h 348476"/>
                <a:gd name="connsiteX21" fmla="*/ 52491 w 395727"/>
                <a:gd name="connsiteY21" fmla="*/ 292668 h 348476"/>
                <a:gd name="connsiteX22" fmla="*/ 59579 w 395727"/>
                <a:gd name="connsiteY22" fmla="*/ 273768 h 34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5727" h="348476">
                  <a:moveTo>
                    <a:pt x="296425" y="10934"/>
                  </a:moveTo>
                  <a:cubicBezTo>
                    <a:pt x="216689" y="88307"/>
                    <a:pt x="136952" y="165681"/>
                    <a:pt x="56035" y="244236"/>
                  </a:cubicBezTo>
                  <a:cubicBezTo>
                    <a:pt x="69620" y="248370"/>
                    <a:pt x="79660" y="245417"/>
                    <a:pt x="87929" y="237148"/>
                  </a:cubicBezTo>
                  <a:cubicBezTo>
                    <a:pt x="116871" y="208798"/>
                    <a:pt x="145812" y="181038"/>
                    <a:pt x="175344" y="152687"/>
                  </a:cubicBezTo>
                  <a:cubicBezTo>
                    <a:pt x="220823" y="108980"/>
                    <a:pt x="266302" y="65272"/>
                    <a:pt x="311781" y="20975"/>
                  </a:cubicBezTo>
                  <a:cubicBezTo>
                    <a:pt x="315916" y="16840"/>
                    <a:pt x="319460" y="15659"/>
                    <a:pt x="324775" y="18021"/>
                  </a:cubicBezTo>
                  <a:cubicBezTo>
                    <a:pt x="348401" y="25700"/>
                    <a:pt x="372617" y="33378"/>
                    <a:pt x="393290" y="39284"/>
                  </a:cubicBezTo>
                  <a:cubicBezTo>
                    <a:pt x="372617" y="61729"/>
                    <a:pt x="351945" y="85354"/>
                    <a:pt x="328910" y="107798"/>
                  </a:cubicBezTo>
                  <a:cubicBezTo>
                    <a:pt x="254489" y="181038"/>
                    <a:pt x="179478" y="253096"/>
                    <a:pt x="104467" y="325744"/>
                  </a:cubicBezTo>
                  <a:cubicBezTo>
                    <a:pt x="85567" y="344054"/>
                    <a:pt x="63713" y="352913"/>
                    <a:pt x="37725" y="343463"/>
                  </a:cubicBezTo>
                  <a:cubicBezTo>
                    <a:pt x="4649" y="331060"/>
                    <a:pt x="-5982" y="290896"/>
                    <a:pt x="15871" y="260183"/>
                  </a:cubicBezTo>
                  <a:cubicBezTo>
                    <a:pt x="20596" y="253096"/>
                    <a:pt x="27094" y="247189"/>
                    <a:pt x="33000" y="241283"/>
                  </a:cubicBezTo>
                  <a:cubicBezTo>
                    <a:pt x="91473" y="184581"/>
                    <a:pt x="149356" y="128471"/>
                    <a:pt x="207829" y="71769"/>
                  </a:cubicBezTo>
                  <a:cubicBezTo>
                    <a:pt x="228501" y="51688"/>
                    <a:pt x="248583" y="31606"/>
                    <a:pt x="269255" y="12115"/>
                  </a:cubicBezTo>
                  <a:cubicBezTo>
                    <a:pt x="280478" y="2074"/>
                    <a:pt x="281659" y="2074"/>
                    <a:pt x="296425" y="10934"/>
                  </a:cubicBezTo>
                  <a:close/>
                  <a:moveTo>
                    <a:pt x="59579" y="273768"/>
                  </a:moveTo>
                  <a:cubicBezTo>
                    <a:pt x="59579" y="272587"/>
                    <a:pt x="58988" y="271996"/>
                    <a:pt x="58397" y="271405"/>
                  </a:cubicBezTo>
                  <a:cubicBezTo>
                    <a:pt x="56625" y="270224"/>
                    <a:pt x="54263" y="270815"/>
                    <a:pt x="52491" y="270815"/>
                  </a:cubicBezTo>
                  <a:cubicBezTo>
                    <a:pt x="32409" y="274359"/>
                    <a:pt x="23550" y="293259"/>
                    <a:pt x="28865" y="313341"/>
                  </a:cubicBezTo>
                  <a:cubicBezTo>
                    <a:pt x="31228" y="322791"/>
                    <a:pt x="41269" y="330469"/>
                    <a:pt x="49538" y="329879"/>
                  </a:cubicBezTo>
                  <a:cubicBezTo>
                    <a:pt x="57807" y="329288"/>
                    <a:pt x="60169" y="323972"/>
                    <a:pt x="55444" y="317475"/>
                  </a:cubicBezTo>
                  <a:cubicBezTo>
                    <a:pt x="50128" y="309797"/>
                    <a:pt x="50128" y="301528"/>
                    <a:pt x="52491" y="292668"/>
                  </a:cubicBezTo>
                  <a:cubicBezTo>
                    <a:pt x="53082" y="289715"/>
                    <a:pt x="59579" y="279084"/>
                    <a:pt x="59579" y="273768"/>
                  </a:cubicBez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grpSp>
      <p:grpSp>
        <p:nvGrpSpPr>
          <p:cNvPr id="217" name="Graphic 91">
            <a:extLst>
              <a:ext uri="{FF2B5EF4-FFF2-40B4-BE49-F238E27FC236}">
                <a16:creationId xmlns:a16="http://schemas.microsoft.com/office/drawing/2014/main" xmlns="" id="{79BB8970-33FC-47E8-BAC3-70B85EE37F7D}"/>
              </a:ext>
            </a:extLst>
          </p:cNvPr>
          <p:cNvGrpSpPr/>
          <p:nvPr/>
        </p:nvGrpSpPr>
        <p:grpSpPr>
          <a:xfrm>
            <a:off x="6337789" y="2807056"/>
            <a:ext cx="812808" cy="740066"/>
            <a:chOff x="6411466" y="3181554"/>
            <a:chExt cx="1046637" cy="898683"/>
          </a:xfrm>
        </p:grpSpPr>
        <p:sp>
          <p:nvSpPr>
            <p:cNvPr id="370" name="Freeform: Shape 81">
              <a:extLst>
                <a:ext uri="{FF2B5EF4-FFF2-40B4-BE49-F238E27FC236}">
                  <a16:creationId xmlns:a16="http://schemas.microsoft.com/office/drawing/2014/main" xmlns="" id="{0FE3A8AD-4321-411B-A9FD-6852E48093EC}"/>
                </a:ext>
              </a:extLst>
            </p:cNvPr>
            <p:cNvSpPr/>
            <p:nvPr/>
          </p:nvSpPr>
          <p:spPr>
            <a:xfrm>
              <a:off x="6503921" y="3504159"/>
              <a:ext cx="526058" cy="38358"/>
            </a:xfrm>
            <a:custGeom>
              <a:avLst/>
              <a:gdLst>
                <a:gd name="connsiteX0" fmla="*/ 509225 w 526058"/>
                <a:gd name="connsiteY0" fmla="*/ 40704 h 38358"/>
                <a:gd name="connsiteX1" fmla="*/ 21525 w 526058"/>
                <a:gd name="connsiteY1" fmla="*/ 40704 h 38358"/>
                <a:gd name="connsiteX2" fmla="*/ 2345 w 526058"/>
                <a:gd name="connsiteY2" fmla="*/ 21525 h 38358"/>
                <a:gd name="connsiteX3" fmla="*/ 21525 w 526058"/>
                <a:gd name="connsiteY3" fmla="*/ 2345 h 38358"/>
                <a:gd name="connsiteX4" fmla="*/ 509225 w 526058"/>
                <a:gd name="connsiteY4" fmla="*/ 2345 h 38358"/>
                <a:gd name="connsiteX5" fmla="*/ 528404 w 526058"/>
                <a:gd name="connsiteY5" fmla="*/ 21525 h 38358"/>
                <a:gd name="connsiteX6" fmla="*/ 509225 w 526058"/>
                <a:gd name="connsiteY6" fmla="*/ 40704 h 3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058" h="38358">
                  <a:moveTo>
                    <a:pt x="509225" y="40704"/>
                  </a:moveTo>
                  <a:lnTo>
                    <a:pt x="21525" y="40704"/>
                  </a:lnTo>
                  <a:cubicBezTo>
                    <a:pt x="11113" y="40704"/>
                    <a:pt x="2345" y="31936"/>
                    <a:pt x="2345" y="21525"/>
                  </a:cubicBezTo>
                  <a:cubicBezTo>
                    <a:pt x="2345" y="11113"/>
                    <a:pt x="11113" y="2345"/>
                    <a:pt x="21525" y="2345"/>
                  </a:cubicBezTo>
                  <a:lnTo>
                    <a:pt x="509225" y="2345"/>
                  </a:lnTo>
                  <a:cubicBezTo>
                    <a:pt x="519636" y="2345"/>
                    <a:pt x="528404" y="11113"/>
                    <a:pt x="528404" y="21525"/>
                  </a:cubicBezTo>
                  <a:cubicBezTo>
                    <a:pt x="528404" y="32484"/>
                    <a:pt x="520184" y="40704"/>
                    <a:pt x="509225" y="40704"/>
                  </a:cubicBezTo>
                  <a:close/>
                </a:path>
              </a:pathLst>
            </a:custGeom>
            <a:solidFill>
              <a:srgbClr val="0062AC"/>
            </a:solidFill>
            <a:ln w="5436" cap="flat">
              <a:noFill/>
              <a:prstDash val="solid"/>
              <a:miter/>
            </a:ln>
          </p:spPr>
          <p:txBody>
            <a:bodyPr rtlCol="0" anchor="ctr"/>
            <a:lstStyle/>
            <a:p>
              <a:pPr defTabSz="909878">
                <a:defRPr/>
              </a:pPr>
              <a:endParaRPr lang="en-US" kern="0">
                <a:solidFill>
                  <a:prstClr val="black"/>
                </a:solidFill>
                <a:latin typeface="Calibri"/>
              </a:endParaRPr>
            </a:p>
          </p:txBody>
        </p:sp>
        <p:sp>
          <p:nvSpPr>
            <p:cNvPr id="371" name="Freeform: Shape 82">
              <a:extLst>
                <a:ext uri="{FF2B5EF4-FFF2-40B4-BE49-F238E27FC236}">
                  <a16:creationId xmlns:a16="http://schemas.microsoft.com/office/drawing/2014/main" xmlns="" id="{8958F12A-3715-444E-93EA-D71EA7697F6B}"/>
                </a:ext>
              </a:extLst>
            </p:cNvPr>
            <p:cNvSpPr/>
            <p:nvPr/>
          </p:nvSpPr>
          <p:spPr>
            <a:xfrm>
              <a:off x="6503921" y="3605535"/>
              <a:ext cx="487700" cy="38358"/>
            </a:xfrm>
            <a:custGeom>
              <a:avLst/>
              <a:gdLst>
                <a:gd name="connsiteX0" fmla="*/ 470866 w 487699"/>
                <a:gd name="connsiteY0" fmla="*/ 40704 h 38358"/>
                <a:gd name="connsiteX1" fmla="*/ 21525 w 487699"/>
                <a:gd name="connsiteY1" fmla="*/ 40704 h 38358"/>
                <a:gd name="connsiteX2" fmla="*/ 2345 w 487699"/>
                <a:gd name="connsiteY2" fmla="*/ 21525 h 38358"/>
                <a:gd name="connsiteX3" fmla="*/ 21525 w 487699"/>
                <a:gd name="connsiteY3" fmla="*/ 2345 h 38358"/>
                <a:gd name="connsiteX4" fmla="*/ 470866 w 487699"/>
                <a:gd name="connsiteY4" fmla="*/ 2345 h 38358"/>
                <a:gd name="connsiteX5" fmla="*/ 490045 w 487699"/>
                <a:gd name="connsiteY5" fmla="*/ 21525 h 38358"/>
                <a:gd name="connsiteX6" fmla="*/ 470866 w 487699"/>
                <a:gd name="connsiteY6" fmla="*/ 40704 h 3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99" h="38358">
                  <a:moveTo>
                    <a:pt x="470866" y="40704"/>
                  </a:moveTo>
                  <a:lnTo>
                    <a:pt x="21525" y="40704"/>
                  </a:lnTo>
                  <a:cubicBezTo>
                    <a:pt x="11113" y="40704"/>
                    <a:pt x="2345" y="31936"/>
                    <a:pt x="2345" y="21525"/>
                  </a:cubicBezTo>
                  <a:cubicBezTo>
                    <a:pt x="2345" y="11113"/>
                    <a:pt x="11113" y="2345"/>
                    <a:pt x="21525" y="2345"/>
                  </a:cubicBezTo>
                  <a:lnTo>
                    <a:pt x="470866" y="2345"/>
                  </a:lnTo>
                  <a:cubicBezTo>
                    <a:pt x="481278" y="2345"/>
                    <a:pt x="490045" y="11113"/>
                    <a:pt x="490045" y="21525"/>
                  </a:cubicBezTo>
                  <a:cubicBezTo>
                    <a:pt x="490045" y="31936"/>
                    <a:pt x="481826" y="40704"/>
                    <a:pt x="470866" y="40704"/>
                  </a:cubicBezTo>
                  <a:close/>
                </a:path>
              </a:pathLst>
            </a:custGeom>
            <a:solidFill>
              <a:srgbClr val="0062AC"/>
            </a:solidFill>
            <a:ln w="5436" cap="flat">
              <a:noFill/>
              <a:prstDash val="solid"/>
              <a:miter/>
            </a:ln>
          </p:spPr>
          <p:txBody>
            <a:bodyPr rtlCol="0" anchor="ctr"/>
            <a:lstStyle/>
            <a:p>
              <a:pPr defTabSz="909878">
                <a:defRPr/>
              </a:pPr>
              <a:endParaRPr lang="en-US" kern="0">
                <a:solidFill>
                  <a:prstClr val="black"/>
                </a:solidFill>
                <a:latin typeface="Calibri"/>
              </a:endParaRPr>
            </a:p>
          </p:txBody>
        </p:sp>
        <p:sp>
          <p:nvSpPr>
            <p:cNvPr id="372" name="Freeform: Shape 83">
              <a:extLst>
                <a:ext uri="{FF2B5EF4-FFF2-40B4-BE49-F238E27FC236}">
                  <a16:creationId xmlns:a16="http://schemas.microsoft.com/office/drawing/2014/main" xmlns="" id="{48DF9244-58BA-43FE-9386-196BA97A7C26}"/>
                </a:ext>
              </a:extLst>
            </p:cNvPr>
            <p:cNvSpPr/>
            <p:nvPr/>
          </p:nvSpPr>
          <p:spPr>
            <a:xfrm>
              <a:off x="6503921" y="3706911"/>
              <a:ext cx="476740" cy="38358"/>
            </a:xfrm>
            <a:custGeom>
              <a:avLst/>
              <a:gdLst>
                <a:gd name="connsiteX0" fmla="*/ 459907 w 476740"/>
                <a:gd name="connsiteY0" fmla="*/ 40704 h 38358"/>
                <a:gd name="connsiteX1" fmla="*/ 21525 w 476740"/>
                <a:gd name="connsiteY1" fmla="*/ 40704 h 38358"/>
                <a:gd name="connsiteX2" fmla="*/ 2345 w 476740"/>
                <a:gd name="connsiteY2" fmla="*/ 21525 h 38358"/>
                <a:gd name="connsiteX3" fmla="*/ 21525 w 476740"/>
                <a:gd name="connsiteY3" fmla="*/ 2345 h 38358"/>
                <a:gd name="connsiteX4" fmla="*/ 459907 w 476740"/>
                <a:gd name="connsiteY4" fmla="*/ 2345 h 38358"/>
                <a:gd name="connsiteX5" fmla="*/ 479086 w 476740"/>
                <a:gd name="connsiteY5" fmla="*/ 21525 h 38358"/>
                <a:gd name="connsiteX6" fmla="*/ 459907 w 476740"/>
                <a:gd name="connsiteY6" fmla="*/ 40704 h 3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740" h="38358">
                  <a:moveTo>
                    <a:pt x="459907" y="40704"/>
                  </a:moveTo>
                  <a:lnTo>
                    <a:pt x="21525" y="40704"/>
                  </a:lnTo>
                  <a:cubicBezTo>
                    <a:pt x="11113" y="40704"/>
                    <a:pt x="2345" y="31936"/>
                    <a:pt x="2345" y="21525"/>
                  </a:cubicBezTo>
                  <a:cubicBezTo>
                    <a:pt x="2345" y="11113"/>
                    <a:pt x="11113" y="2345"/>
                    <a:pt x="21525" y="2345"/>
                  </a:cubicBezTo>
                  <a:lnTo>
                    <a:pt x="459907" y="2345"/>
                  </a:lnTo>
                  <a:cubicBezTo>
                    <a:pt x="470318" y="2345"/>
                    <a:pt x="479086" y="11113"/>
                    <a:pt x="479086" y="21525"/>
                  </a:cubicBezTo>
                  <a:cubicBezTo>
                    <a:pt x="479086" y="31936"/>
                    <a:pt x="470866" y="40704"/>
                    <a:pt x="459907" y="40704"/>
                  </a:cubicBezTo>
                  <a:close/>
                </a:path>
              </a:pathLst>
            </a:custGeom>
            <a:solidFill>
              <a:srgbClr val="0062AC"/>
            </a:solidFill>
            <a:ln w="5436" cap="flat">
              <a:noFill/>
              <a:prstDash val="solid"/>
              <a:miter/>
            </a:ln>
          </p:spPr>
          <p:txBody>
            <a:bodyPr rtlCol="0" anchor="ctr"/>
            <a:lstStyle/>
            <a:p>
              <a:pPr defTabSz="909878">
                <a:defRPr/>
              </a:pPr>
              <a:endParaRPr lang="en-US" kern="0">
                <a:solidFill>
                  <a:prstClr val="black"/>
                </a:solidFill>
                <a:latin typeface="Calibri"/>
              </a:endParaRPr>
            </a:p>
          </p:txBody>
        </p:sp>
        <p:sp>
          <p:nvSpPr>
            <p:cNvPr id="373" name="Freeform: Shape 84">
              <a:extLst>
                <a:ext uri="{FF2B5EF4-FFF2-40B4-BE49-F238E27FC236}">
                  <a16:creationId xmlns:a16="http://schemas.microsoft.com/office/drawing/2014/main" xmlns="" id="{96570876-2F91-46EE-88E2-50218C3B1A68}"/>
                </a:ext>
              </a:extLst>
            </p:cNvPr>
            <p:cNvSpPr/>
            <p:nvPr/>
          </p:nvSpPr>
          <p:spPr>
            <a:xfrm>
              <a:off x="6503921" y="3808287"/>
              <a:ext cx="482220" cy="38358"/>
            </a:xfrm>
            <a:custGeom>
              <a:avLst/>
              <a:gdLst>
                <a:gd name="connsiteX0" fmla="*/ 465386 w 482220"/>
                <a:gd name="connsiteY0" fmla="*/ 40704 h 38358"/>
                <a:gd name="connsiteX1" fmla="*/ 21525 w 482220"/>
                <a:gd name="connsiteY1" fmla="*/ 40704 h 38358"/>
                <a:gd name="connsiteX2" fmla="*/ 2345 w 482220"/>
                <a:gd name="connsiteY2" fmla="*/ 21525 h 38358"/>
                <a:gd name="connsiteX3" fmla="*/ 21525 w 482220"/>
                <a:gd name="connsiteY3" fmla="*/ 2345 h 38358"/>
                <a:gd name="connsiteX4" fmla="*/ 465386 w 482220"/>
                <a:gd name="connsiteY4" fmla="*/ 2345 h 38358"/>
                <a:gd name="connsiteX5" fmla="*/ 484566 w 482220"/>
                <a:gd name="connsiteY5" fmla="*/ 21525 h 38358"/>
                <a:gd name="connsiteX6" fmla="*/ 465386 w 482220"/>
                <a:gd name="connsiteY6" fmla="*/ 40704 h 3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220" h="38358">
                  <a:moveTo>
                    <a:pt x="465386" y="40704"/>
                  </a:moveTo>
                  <a:lnTo>
                    <a:pt x="21525" y="40704"/>
                  </a:lnTo>
                  <a:cubicBezTo>
                    <a:pt x="11113" y="40704"/>
                    <a:pt x="2345" y="31936"/>
                    <a:pt x="2345" y="21525"/>
                  </a:cubicBezTo>
                  <a:cubicBezTo>
                    <a:pt x="2345" y="11113"/>
                    <a:pt x="11113" y="2345"/>
                    <a:pt x="21525" y="2345"/>
                  </a:cubicBezTo>
                  <a:lnTo>
                    <a:pt x="465386" y="2345"/>
                  </a:lnTo>
                  <a:cubicBezTo>
                    <a:pt x="475798" y="2345"/>
                    <a:pt x="484566" y="11113"/>
                    <a:pt x="484566" y="21525"/>
                  </a:cubicBezTo>
                  <a:cubicBezTo>
                    <a:pt x="484566" y="31936"/>
                    <a:pt x="476346" y="40704"/>
                    <a:pt x="465386" y="40704"/>
                  </a:cubicBezTo>
                  <a:close/>
                </a:path>
              </a:pathLst>
            </a:custGeom>
            <a:solidFill>
              <a:srgbClr val="0062AC"/>
            </a:solidFill>
            <a:ln w="5436" cap="flat">
              <a:noFill/>
              <a:prstDash val="solid"/>
              <a:miter/>
            </a:ln>
          </p:spPr>
          <p:txBody>
            <a:bodyPr rtlCol="0" anchor="ctr"/>
            <a:lstStyle/>
            <a:p>
              <a:pPr defTabSz="909878">
                <a:defRPr/>
              </a:pPr>
              <a:endParaRPr lang="en-US" kern="0">
                <a:solidFill>
                  <a:prstClr val="black"/>
                </a:solidFill>
                <a:latin typeface="Calibri"/>
              </a:endParaRPr>
            </a:p>
          </p:txBody>
        </p:sp>
        <p:sp>
          <p:nvSpPr>
            <p:cNvPr id="374" name="Freeform: Shape 85">
              <a:extLst>
                <a:ext uri="{FF2B5EF4-FFF2-40B4-BE49-F238E27FC236}">
                  <a16:creationId xmlns:a16="http://schemas.microsoft.com/office/drawing/2014/main" xmlns="" id="{53704DC1-822B-4D70-A289-AE668B85CE39}"/>
                </a:ext>
              </a:extLst>
            </p:cNvPr>
            <p:cNvSpPr/>
            <p:nvPr/>
          </p:nvSpPr>
          <p:spPr>
            <a:xfrm>
              <a:off x="6503921" y="3909663"/>
              <a:ext cx="383584" cy="38358"/>
            </a:xfrm>
            <a:custGeom>
              <a:avLst/>
              <a:gdLst>
                <a:gd name="connsiteX0" fmla="*/ 366750 w 383584"/>
                <a:gd name="connsiteY0" fmla="*/ 40704 h 38358"/>
                <a:gd name="connsiteX1" fmla="*/ 21525 w 383584"/>
                <a:gd name="connsiteY1" fmla="*/ 40704 h 38358"/>
                <a:gd name="connsiteX2" fmla="*/ 2345 w 383584"/>
                <a:gd name="connsiteY2" fmla="*/ 21525 h 38358"/>
                <a:gd name="connsiteX3" fmla="*/ 21525 w 383584"/>
                <a:gd name="connsiteY3" fmla="*/ 2345 h 38358"/>
                <a:gd name="connsiteX4" fmla="*/ 366750 w 383584"/>
                <a:gd name="connsiteY4" fmla="*/ 2345 h 38358"/>
                <a:gd name="connsiteX5" fmla="*/ 385930 w 383584"/>
                <a:gd name="connsiteY5" fmla="*/ 21525 h 38358"/>
                <a:gd name="connsiteX6" fmla="*/ 366750 w 383584"/>
                <a:gd name="connsiteY6" fmla="*/ 40704 h 3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584" h="38358">
                  <a:moveTo>
                    <a:pt x="366750" y="40704"/>
                  </a:moveTo>
                  <a:lnTo>
                    <a:pt x="21525" y="40704"/>
                  </a:lnTo>
                  <a:cubicBezTo>
                    <a:pt x="11113" y="40704"/>
                    <a:pt x="2345" y="31936"/>
                    <a:pt x="2345" y="21525"/>
                  </a:cubicBezTo>
                  <a:cubicBezTo>
                    <a:pt x="2345" y="11113"/>
                    <a:pt x="11113" y="2345"/>
                    <a:pt x="21525" y="2345"/>
                  </a:cubicBezTo>
                  <a:lnTo>
                    <a:pt x="366750" y="2345"/>
                  </a:lnTo>
                  <a:cubicBezTo>
                    <a:pt x="377162" y="2345"/>
                    <a:pt x="385930" y="11113"/>
                    <a:pt x="385930" y="21525"/>
                  </a:cubicBezTo>
                  <a:cubicBezTo>
                    <a:pt x="385930" y="31936"/>
                    <a:pt x="377710" y="40704"/>
                    <a:pt x="366750" y="40704"/>
                  </a:cubicBezTo>
                  <a:close/>
                </a:path>
              </a:pathLst>
            </a:custGeom>
            <a:solidFill>
              <a:srgbClr val="0062AC"/>
            </a:solidFill>
            <a:ln w="5436" cap="flat">
              <a:noFill/>
              <a:prstDash val="solid"/>
              <a:miter/>
            </a:ln>
          </p:spPr>
          <p:txBody>
            <a:bodyPr rtlCol="0" anchor="ctr"/>
            <a:lstStyle/>
            <a:p>
              <a:pPr defTabSz="909878">
                <a:defRPr/>
              </a:pPr>
              <a:endParaRPr lang="en-US" kern="0">
                <a:solidFill>
                  <a:prstClr val="black"/>
                </a:solidFill>
                <a:latin typeface="Calibri"/>
              </a:endParaRPr>
            </a:p>
          </p:txBody>
        </p:sp>
        <p:sp>
          <p:nvSpPr>
            <p:cNvPr id="375" name="Freeform: Shape 86">
              <a:extLst>
                <a:ext uri="{FF2B5EF4-FFF2-40B4-BE49-F238E27FC236}">
                  <a16:creationId xmlns:a16="http://schemas.microsoft.com/office/drawing/2014/main" xmlns="" id="{3519C1B5-48E5-4CB6-8F9F-3E9BF20D5518}"/>
                </a:ext>
              </a:extLst>
            </p:cNvPr>
            <p:cNvSpPr/>
            <p:nvPr/>
          </p:nvSpPr>
          <p:spPr>
            <a:xfrm>
              <a:off x="6827227" y="3339766"/>
              <a:ext cx="202752" cy="49318"/>
            </a:xfrm>
            <a:custGeom>
              <a:avLst/>
              <a:gdLst>
                <a:gd name="connsiteX0" fmla="*/ 2345 w 202751"/>
                <a:gd name="connsiteY0" fmla="*/ 2345 h 49317"/>
                <a:gd name="connsiteX1" fmla="*/ 205097 w 202751"/>
                <a:gd name="connsiteY1" fmla="*/ 2345 h 49317"/>
                <a:gd name="connsiteX2" fmla="*/ 205097 w 202751"/>
                <a:gd name="connsiteY2" fmla="*/ 51663 h 49317"/>
                <a:gd name="connsiteX3" fmla="*/ 2345 w 202751"/>
                <a:gd name="connsiteY3" fmla="*/ 51663 h 49317"/>
              </a:gdLst>
              <a:ahLst/>
              <a:cxnLst>
                <a:cxn ang="0">
                  <a:pos x="connsiteX0" y="connsiteY0"/>
                </a:cxn>
                <a:cxn ang="0">
                  <a:pos x="connsiteX1" y="connsiteY1"/>
                </a:cxn>
                <a:cxn ang="0">
                  <a:pos x="connsiteX2" y="connsiteY2"/>
                </a:cxn>
                <a:cxn ang="0">
                  <a:pos x="connsiteX3" y="connsiteY3"/>
                </a:cxn>
              </a:cxnLst>
              <a:rect l="l" t="t" r="r" b="b"/>
              <a:pathLst>
                <a:path w="202751" h="49317">
                  <a:moveTo>
                    <a:pt x="2345" y="2345"/>
                  </a:moveTo>
                  <a:lnTo>
                    <a:pt x="205097" y="2345"/>
                  </a:lnTo>
                  <a:lnTo>
                    <a:pt x="205097" y="51663"/>
                  </a:lnTo>
                  <a:lnTo>
                    <a:pt x="2345" y="51663"/>
                  </a:lnTo>
                  <a:close/>
                </a:path>
              </a:pathLst>
            </a:custGeom>
            <a:solidFill>
              <a:srgbClr val="0062AC"/>
            </a:solidFill>
            <a:ln w="5436" cap="flat">
              <a:noFill/>
              <a:prstDash val="solid"/>
              <a:miter/>
            </a:ln>
          </p:spPr>
          <p:txBody>
            <a:bodyPr rtlCol="0" anchor="ctr"/>
            <a:lstStyle/>
            <a:p>
              <a:pPr defTabSz="909878">
                <a:defRPr/>
              </a:pPr>
              <a:endParaRPr lang="en-US" kern="0">
                <a:solidFill>
                  <a:prstClr val="black"/>
                </a:solidFill>
                <a:latin typeface="Calibri"/>
              </a:endParaRPr>
            </a:p>
          </p:txBody>
        </p:sp>
        <p:sp>
          <p:nvSpPr>
            <p:cNvPr id="376" name="Freeform: Shape 87">
              <a:extLst>
                <a:ext uri="{FF2B5EF4-FFF2-40B4-BE49-F238E27FC236}">
                  <a16:creationId xmlns:a16="http://schemas.microsoft.com/office/drawing/2014/main" xmlns="" id="{239599F2-3202-4F5D-8690-AC20E5BC7FE7}"/>
                </a:ext>
              </a:extLst>
            </p:cNvPr>
            <p:cNvSpPr/>
            <p:nvPr/>
          </p:nvSpPr>
          <p:spPr>
            <a:xfrm>
              <a:off x="6903956" y="3263420"/>
              <a:ext cx="49318" cy="202752"/>
            </a:xfrm>
            <a:custGeom>
              <a:avLst/>
              <a:gdLst>
                <a:gd name="connsiteX0" fmla="*/ 2345 w 49317"/>
                <a:gd name="connsiteY0" fmla="*/ 205097 h 202751"/>
                <a:gd name="connsiteX1" fmla="*/ 2345 w 49317"/>
                <a:gd name="connsiteY1" fmla="*/ 2345 h 202751"/>
                <a:gd name="connsiteX2" fmla="*/ 51663 w 49317"/>
                <a:gd name="connsiteY2" fmla="*/ 2345 h 202751"/>
                <a:gd name="connsiteX3" fmla="*/ 51663 w 49317"/>
                <a:gd name="connsiteY3" fmla="*/ 205097 h 202751"/>
              </a:gdLst>
              <a:ahLst/>
              <a:cxnLst>
                <a:cxn ang="0">
                  <a:pos x="connsiteX0" y="connsiteY0"/>
                </a:cxn>
                <a:cxn ang="0">
                  <a:pos x="connsiteX1" y="connsiteY1"/>
                </a:cxn>
                <a:cxn ang="0">
                  <a:pos x="connsiteX2" y="connsiteY2"/>
                </a:cxn>
                <a:cxn ang="0">
                  <a:pos x="connsiteX3" y="connsiteY3"/>
                </a:cxn>
              </a:cxnLst>
              <a:rect l="l" t="t" r="r" b="b"/>
              <a:pathLst>
                <a:path w="49317" h="202751">
                  <a:moveTo>
                    <a:pt x="2345" y="205097"/>
                  </a:moveTo>
                  <a:lnTo>
                    <a:pt x="2345" y="2345"/>
                  </a:lnTo>
                  <a:lnTo>
                    <a:pt x="51663" y="2345"/>
                  </a:lnTo>
                  <a:lnTo>
                    <a:pt x="51663" y="205097"/>
                  </a:lnTo>
                  <a:close/>
                </a:path>
              </a:pathLst>
            </a:custGeom>
            <a:solidFill>
              <a:srgbClr val="0062AC"/>
            </a:solidFill>
            <a:ln w="5436" cap="flat">
              <a:noFill/>
              <a:prstDash val="solid"/>
              <a:miter/>
            </a:ln>
          </p:spPr>
          <p:txBody>
            <a:bodyPr rtlCol="0" anchor="ctr"/>
            <a:lstStyle/>
            <a:p>
              <a:pPr defTabSz="909878">
                <a:defRPr/>
              </a:pPr>
              <a:endParaRPr lang="en-US" kern="0">
                <a:solidFill>
                  <a:prstClr val="black"/>
                </a:solidFill>
                <a:latin typeface="Calibri"/>
              </a:endParaRPr>
            </a:p>
          </p:txBody>
        </p:sp>
        <p:sp>
          <p:nvSpPr>
            <p:cNvPr id="377" name="Freeform: Shape 88">
              <a:extLst>
                <a:ext uri="{FF2B5EF4-FFF2-40B4-BE49-F238E27FC236}">
                  <a16:creationId xmlns:a16="http://schemas.microsoft.com/office/drawing/2014/main" xmlns="" id="{877B034B-11E3-449B-9F19-F839844F64BC}"/>
                </a:ext>
              </a:extLst>
            </p:cNvPr>
            <p:cNvSpPr/>
            <p:nvPr/>
          </p:nvSpPr>
          <p:spPr>
            <a:xfrm>
              <a:off x="6407330" y="3177307"/>
              <a:ext cx="717851" cy="904163"/>
            </a:xfrm>
            <a:custGeom>
              <a:avLst/>
              <a:gdLst>
                <a:gd name="connsiteX0" fmla="*/ 119759 w 717850"/>
                <a:gd name="connsiteY0" fmla="*/ 848680 h 904162"/>
                <a:gd name="connsiteX1" fmla="*/ 100032 w 717850"/>
                <a:gd name="connsiteY1" fmla="*/ 847036 h 904162"/>
                <a:gd name="connsiteX2" fmla="*/ 56193 w 717850"/>
                <a:gd name="connsiteY2" fmla="*/ 780183 h 904162"/>
                <a:gd name="connsiteX3" fmla="*/ 56193 w 717850"/>
                <a:gd name="connsiteY3" fmla="*/ 269468 h 904162"/>
                <a:gd name="connsiteX4" fmla="*/ 56193 w 717850"/>
                <a:gd name="connsiteY4" fmla="*/ 253029 h 904162"/>
                <a:gd name="connsiteX5" fmla="*/ 71537 w 717850"/>
                <a:gd name="connsiteY5" fmla="*/ 253029 h 904162"/>
                <a:gd name="connsiteX6" fmla="*/ 148802 w 717850"/>
                <a:gd name="connsiteY6" fmla="*/ 253029 h 904162"/>
                <a:gd name="connsiteX7" fmla="*/ 259493 w 717850"/>
                <a:gd name="connsiteY7" fmla="*/ 146173 h 904162"/>
                <a:gd name="connsiteX8" fmla="*/ 259493 w 717850"/>
                <a:gd name="connsiteY8" fmla="*/ 58497 h 904162"/>
                <a:gd name="connsiteX9" fmla="*/ 269357 w 717850"/>
                <a:gd name="connsiteY9" fmla="*/ 57949 h 904162"/>
                <a:gd name="connsiteX10" fmla="*/ 606911 w 717850"/>
                <a:gd name="connsiteY10" fmla="*/ 57949 h 904162"/>
                <a:gd name="connsiteX11" fmla="*/ 619514 w 717850"/>
                <a:gd name="connsiteY11" fmla="*/ 59593 h 904162"/>
                <a:gd name="connsiteX12" fmla="*/ 664448 w 717850"/>
                <a:gd name="connsiteY12" fmla="*/ 123706 h 904162"/>
                <a:gd name="connsiteX13" fmla="*/ 664448 w 717850"/>
                <a:gd name="connsiteY13" fmla="*/ 342897 h 904162"/>
                <a:gd name="connsiteX14" fmla="*/ 664448 w 717850"/>
                <a:gd name="connsiteY14" fmla="*/ 400983 h 904162"/>
                <a:gd name="connsiteX15" fmla="*/ 717054 w 717850"/>
                <a:gd name="connsiteY15" fmla="*/ 400983 h 904162"/>
                <a:gd name="connsiteX16" fmla="*/ 716506 w 717850"/>
                <a:gd name="connsiteY16" fmla="*/ 118774 h 904162"/>
                <a:gd name="connsiteX17" fmla="*/ 601431 w 717850"/>
                <a:gd name="connsiteY17" fmla="*/ 4795 h 904162"/>
                <a:gd name="connsiteX18" fmla="*/ 249630 w 717850"/>
                <a:gd name="connsiteY18" fmla="*/ 4247 h 904162"/>
                <a:gd name="connsiteX19" fmla="*/ 203051 w 717850"/>
                <a:gd name="connsiteY19" fmla="*/ 23974 h 904162"/>
                <a:gd name="connsiteX20" fmla="*/ 26603 w 717850"/>
                <a:gd name="connsiteY20" fmla="*/ 194395 h 904162"/>
                <a:gd name="connsiteX21" fmla="*/ 4136 w 717850"/>
                <a:gd name="connsiteY21" fmla="*/ 247549 h 904162"/>
                <a:gd name="connsiteX22" fmla="*/ 4136 w 717850"/>
                <a:gd name="connsiteY22" fmla="*/ 779635 h 904162"/>
                <a:gd name="connsiteX23" fmla="*/ 125787 w 717850"/>
                <a:gd name="connsiteY23" fmla="*/ 901834 h 904162"/>
                <a:gd name="connsiteX24" fmla="*/ 439778 w 717850"/>
                <a:gd name="connsiteY24" fmla="*/ 901834 h 904162"/>
                <a:gd name="connsiteX25" fmla="*/ 454025 w 717850"/>
                <a:gd name="connsiteY25" fmla="*/ 901834 h 904162"/>
                <a:gd name="connsiteX26" fmla="*/ 454025 w 717850"/>
                <a:gd name="connsiteY26" fmla="*/ 848680 h 904162"/>
                <a:gd name="connsiteX27" fmla="*/ 437586 w 717850"/>
                <a:gd name="connsiteY27" fmla="*/ 848680 h 904162"/>
                <a:gd name="connsiteX28" fmla="*/ 119759 w 717850"/>
                <a:gd name="connsiteY28" fmla="*/ 848680 h 90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17850" h="904162">
                  <a:moveTo>
                    <a:pt x="119759" y="848680"/>
                  </a:moveTo>
                  <a:cubicBezTo>
                    <a:pt x="113183" y="848680"/>
                    <a:pt x="106607" y="848680"/>
                    <a:pt x="100032" y="847036"/>
                  </a:cubicBezTo>
                  <a:cubicBezTo>
                    <a:pt x="70989" y="839364"/>
                    <a:pt x="56193" y="816897"/>
                    <a:pt x="56193" y="780183"/>
                  </a:cubicBezTo>
                  <a:cubicBezTo>
                    <a:pt x="56193" y="609762"/>
                    <a:pt x="56193" y="439341"/>
                    <a:pt x="56193" y="269468"/>
                  </a:cubicBezTo>
                  <a:cubicBezTo>
                    <a:pt x="56193" y="264536"/>
                    <a:pt x="56193" y="259604"/>
                    <a:pt x="56193" y="253029"/>
                  </a:cubicBezTo>
                  <a:cubicBezTo>
                    <a:pt x="62769" y="253029"/>
                    <a:pt x="67153" y="253029"/>
                    <a:pt x="71537" y="253029"/>
                  </a:cubicBezTo>
                  <a:cubicBezTo>
                    <a:pt x="97292" y="253029"/>
                    <a:pt x="123047" y="253029"/>
                    <a:pt x="148802" y="253029"/>
                  </a:cubicBezTo>
                  <a:cubicBezTo>
                    <a:pt x="209079" y="252481"/>
                    <a:pt x="257301" y="206451"/>
                    <a:pt x="259493" y="146173"/>
                  </a:cubicBezTo>
                  <a:cubicBezTo>
                    <a:pt x="260589" y="117130"/>
                    <a:pt x="259493" y="88087"/>
                    <a:pt x="259493" y="58497"/>
                  </a:cubicBezTo>
                  <a:cubicBezTo>
                    <a:pt x="263877" y="58497"/>
                    <a:pt x="266617" y="57949"/>
                    <a:pt x="269357" y="57949"/>
                  </a:cubicBezTo>
                  <a:cubicBezTo>
                    <a:pt x="381692" y="57949"/>
                    <a:pt x="494575" y="57949"/>
                    <a:pt x="606911" y="57949"/>
                  </a:cubicBezTo>
                  <a:cubicBezTo>
                    <a:pt x="611295" y="57949"/>
                    <a:pt x="615678" y="58497"/>
                    <a:pt x="619514" y="59593"/>
                  </a:cubicBezTo>
                  <a:cubicBezTo>
                    <a:pt x="648009" y="66716"/>
                    <a:pt x="664448" y="89731"/>
                    <a:pt x="664448" y="123706"/>
                  </a:cubicBezTo>
                  <a:cubicBezTo>
                    <a:pt x="664448" y="226178"/>
                    <a:pt x="664448" y="240425"/>
                    <a:pt x="664448" y="342897"/>
                  </a:cubicBezTo>
                  <a:cubicBezTo>
                    <a:pt x="664448" y="347829"/>
                    <a:pt x="664448" y="395503"/>
                    <a:pt x="664448" y="400983"/>
                  </a:cubicBezTo>
                  <a:lnTo>
                    <a:pt x="717054" y="400983"/>
                  </a:lnTo>
                  <a:cubicBezTo>
                    <a:pt x="717602" y="398243"/>
                    <a:pt x="717602" y="225082"/>
                    <a:pt x="716506" y="118774"/>
                  </a:cubicBezTo>
                  <a:cubicBezTo>
                    <a:pt x="715958" y="50277"/>
                    <a:pt x="670476" y="5343"/>
                    <a:pt x="601431" y="4795"/>
                  </a:cubicBezTo>
                  <a:cubicBezTo>
                    <a:pt x="484712" y="3699"/>
                    <a:pt x="366897" y="4247"/>
                    <a:pt x="249630" y="4247"/>
                  </a:cubicBezTo>
                  <a:cubicBezTo>
                    <a:pt x="231546" y="4247"/>
                    <a:pt x="216751" y="10823"/>
                    <a:pt x="203051" y="23974"/>
                  </a:cubicBezTo>
                  <a:cubicBezTo>
                    <a:pt x="144966" y="81512"/>
                    <a:pt x="86332" y="138501"/>
                    <a:pt x="26603" y="194395"/>
                  </a:cubicBezTo>
                  <a:cubicBezTo>
                    <a:pt x="11807" y="208094"/>
                    <a:pt x="3588" y="227274"/>
                    <a:pt x="4136" y="247549"/>
                  </a:cubicBezTo>
                  <a:cubicBezTo>
                    <a:pt x="4684" y="425094"/>
                    <a:pt x="4136" y="602090"/>
                    <a:pt x="4136" y="779635"/>
                  </a:cubicBezTo>
                  <a:cubicBezTo>
                    <a:pt x="4136" y="855804"/>
                    <a:pt x="49618" y="901834"/>
                    <a:pt x="125787" y="901834"/>
                  </a:cubicBezTo>
                  <a:cubicBezTo>
                    <a:pt x="230450" y="901834"/>
                    <a:pt x="335114" y="901834"/>
                    <a:pt x="439778" y="901834"/>
                  </a:cubicBezTo>
                  <a:cubicBezTo>
                    <a:pt x="444710" y="901834"/>
                    <a:pt x="449641" y="901834"/>
                    <a:pt x="454025" y="901834"/>
                  </a:cubicBezTo>
                  <a:lnTo>
                    <a:pt x="454025" y="848680"/>
                  </a:lnTo>
                  <a:cubicBezTo>
                    <a:pt x="447997" y="848680"/>
                    <a:pt x="442518" y="848680"/>
                    <a:pt x="437586" y="848680"/>
                  </a:cubicBezTo>
                  <a:cubicBezTo>
                    <a:pt x="331826" y="848680"/>
                    <a:pt x="226066" y="848680"/>
                    <a:pt x="119759" y="848680"/>
                  </a:cubicBezTo>
                  <a:close/>
                </a:path>
              </a:pathLst>
            </a:custGeom>
            <a:solidFill>
              <a:srgbClr val="33908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378" name="Freeform: Shape 89">
              <a:extLst>
                <a:ext uri="{FF2B5EF4-FFF2-40B4-BE49-F238E27FC236}">
                  <a16:creationId xmlns:a16="http://schemas.microsoft.com/office/drawing/2014/main" xmlns="" id="{AC5BFDC5-3058-4E0B-BB62-579B408D41BF}"/>
                </a:ext>
              </a:extLst>
            </p:cNvPr>
            <p:cNvSpPr/>
            <p:nvPr/>
          </p:nvSpPr>
          <p:spPr>
            <a:xfrm>
              <a:off x="6907378" y="3609023"/>
              <a:ext cx="389064" cy="476740"/>
            </a:xfrm>
            <a:custGeom>
              <a:avLst/>
              <a:gdLst>
                <a:gd name="connsiteX0" fmla="*/ 385236 w 389064"/>
                <a:gd name="connsiteY0" fmla="*/ 367098 h 476740"/>
                <a:gd name="connsiteX1" fmla="*/ 380304 w 389064"/>
                <a:gd name="connsiteY1" fmla="*/ 346275 h 476740"/>
                <a:gd name="connsiteX2" fmla="*/ 315643 w 389064"/>
                <a:gd name="connsiteY2" fmla="*/ 293121 h 476740"/>
                <a:gd name="connsiteX3" fmla="*/ 272901 w 389064"/>
                <a:gd name="connsiteY3" fmla="*/ 275038 h 476740"/>
                <a:gd name="connsiteX4" fmla="*/ 246050 w 389064"/>
                <a:gd name="connsiteY4" fmla="*/ 258598 h 476740"/>
                <a:gd name="connsiteX5" fmla="*/ 267969 w 389064"/>
                <a:gd name="connsiteY5" fmla="*/ 171470 h 476740"/>
                <a:gd name="connsiteX6" fmla="*/ 270161 w 389064"/>
                <a:gd name="connsiteY6" fmla="*/ 112836 h 476740"/>
                <a:gd name="connsiteX7" fmla="*/ 273449 w 389064"/>
                <a:gd name="connsiteY7" fmla="*/ 71738 h 476740"/>
                <a:gd name="connsiteX8" fmla="*/ 254270 w 389064"/>
                <a:gd name="connsiteY8" fmla="*/ 26256 h 476740"/>
                <a:gd name="connsiteX9" fmla="*/ 184677 w 389064"/>
                <a:gd name="connsiteY9" fmla="*/ 4337 h 476740"/>
                <a:gd name="connsiteX10" fmla="*/ 116179 w 389064"/>
                <a:gd name="connsiteY10" fmla="*/ 71190 h 476740"/>
                <a:gd name="connsiteX11" fmla="*/ 116179 w 389064"/>
                <a:gd name="connsiteY11" fmla="*/ 115028 h 476740"/>
                <a:gd name="connsiteX12" fmla="*/ 120563 w 389064"/>
                <a:gd name="connsiteY12" fmla="*/ 175306 h 476740"/>
                <a:gd name="connsiteX13" fmla="*/ 142482 w 389064"/>
                <a:gd name="connsiteY13" fmla="*/ 253667 h 476740"/>
                <a:gd name="connsiteX14" fmla="*/ 126043 w 389064"/>
                <a:gd name="connsiteY14" fmla="*/ 270106 h 476740"/>
                <a:gd name="connsiteX15" fmla="*/ 27407 w 389064"/>
                <a:gd name="connsiteY15" fmla="*/ 324904 h 476740"/>
                <a:gd name="connsiteX16" fmla="*/ 5488 w 389064"/>
                <a:gd name="connsiteY16" fmla="*/ 357234 h 476740"/>
                <a:gd name="connsiteX17" fmla="*/ 4940 w 389064"/>
                <a:gd name="connsiteY17" fmla="*/ 472858 h 476740"/>
                <a:gd name="connsiteX18" fmla="*/ 374277 w 389064"/>
                <a:gd name="connsiteY18" fmla="*/ 471762 h 476740"/>
                <a:gd name="connsiteX19" fmla="*/ 386880 w 389064"/>
                <a:gd name="connsiteY19" fmla="*/ 470666 h 476740"/>
                <a:gd name="connsiteX20" fmla="*/ 386880 w 389064"/>
                <a:gd name="connsiteY20" fmla="*/ 414772 h 476740"/>
                <a:gd name="connsiteX21" fmla="*/ 385236 w 389064"/>
                <a:gd name="connsiteY21" fmla="*/ 367098 h 476740"/>
                <a:gd name="connsiteX22" fmla="*/ 316739 w 389064"/>
                <a:gd name="connsiteY22" fmla="*/ 389017 h 476740"/>
                <a:gd name="connsiteX23" fmla="*/ 287696 w 389064"/>
                <a:gd name="connsiteY23" fmla="*/ 389017 h 476740"/>
                <a:gd name="connsiteX24" fmla="*/ 287696 w 389064"/>
                <a:gd name="connsiteY24" fmla="*/ 418060 h 476740"/>
                <a:gd name="connsiteX25" fmla="*/ 269065 w 389064"/>
                <a:gd name="connsiteY25" fmla="*/ 418060 h 476740"/>
                <a:gd name="connsiteX26" fmla="*/ 269065 w 389064"/>
                <a:gd name="connsiteY26" fmla="*/ 389017 h 476740"/>
                <a:gd name="connsiteX27" fmla="*/ 240022 w 389064"/>
                <a:gd name="connsiteY27" fmla="*/ 389017 h 476740"/>
                <a:gd name="connsiteX28" fmla="*/ 240022 w 389064"/>
                <a:gd name="connsiteY28" fmla="*/ 370386 h 476740"/>
                <a:gd name="connsiteX29" fmla="*/ 269065 w 389064"/>
                <a:gd name="connsiteY29" fmla="*/ 370386 h 476740"/>
                <a:gd name="connsiteX30" fmla="*/ 269065 w 389064"/>
                <a:gd name="connsiteY30" fmla="*/ 341343 h 476740"/>
                <a:gd name="connsiteX31" fmla="*/ 287696 w 389064"/>
                <a:gd name="connsiteY31" fmla="*/ 341343 h 476740"/>
                <a:gd name="connsiteX32" fmla="*/ 287696 w 389064"/>
                <a:gd name="connsiteY32" fmla="*/ 370386 h 476740"/>
                <a:gd name="connsiteX33" fmla="*/ 316739 w 389064"/>
                <a:gd name="connsiteY33" fmla="*/ 370386 h 476740"/>
                <a:gd name="connsiteX34" fmla="*/ 316739 w 389064"/>
                <a:gd name="connsiteY34" fmla="*/ 389017 h 47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9064" h="476740">
                  <a:moveTo>
                    <a:pt x="385236" y="367098"/>
                  </a:moveTo>
                  <a:cubicBezTo>
                    <a:pt x="384688" y="359974"/>
                    <a:pt x="383044" y="353399"/>
                    <a:pt x="380304" y="346275"/>
                  </a:cubicBezTo>
                  <a:cubicBezTo>
                    <a:pt x="369345" y="317232"/>
                    <a:pt x="342494" y="303533"/>
                    <a:pt x="315643" y="293121"/>
                  </a:cubicBezTo>
                  <a:cubicBezTo>
                    <a:pt x="301396" y="287641"/>
                    <a:pt x="286600" y="281613"/>
                    <a:pt x="272901" y="275038"/>
                  </a:cubicBezTo>
                  <a:cubicBezTo>
                    <a:pt x="265229" y="271202"/>
                    <a:pt x="250434" y="266818"/>
                    <a:pt x="246050" y="258598"/>
                  </a:cubicBezTo>
                  <a:cubicBezTo>
                    <a:pt x="238378" y="244899"/>
                    <a:pt x="251530" y="163798"/>
                    <a:pt x="267969" y="171470"/>
                  </a:cubicBezTo>
                  <a:cubicBezTo>
                    <a:pt x="272901" y="168730"/>
                    <a:pt x="284408" y="110644"/>
                    <a:pt x="270161" y="112836"/>
                  </a:cubicBezTo>
                  <a:cubicBezTo>
                    <a:pt x="269065" y="107905"/>
                    <a:pt x="269065" y="98589"/>
                    <a:pt x="273449" y="71738"/>
                  </a:cubicBezTo>
                  <a:cubicBezTo>
                    <a:pt x="272901" y="54203"/>
                    <a:pt x="265777" y="39407"/>
                    <a:pt x="254270" y="26256"/>
                  </a:cubicBezTo>
                  <a:cubicBezTo>
                    <a:pt x="235090" y="5433"/>
                    <a:pt x="210431" y="3241"/>
                    <a:pt x="184677" y="4337"/>
                  </a:cubicBezTo>
                  <a:cubicBezTo>
                    <a:pt x="147414" y="5981"/>
                    <a:pt x="117275" y="33928"/>
                    <a:pt x="116179" y="71190"/>
                  </a:cubicBezTo>
                  <a:cubicBezTo>
                    <a:pt x="120563" y="96945"/>
                    <a:pt x="118919" y="107357"/>
                    <a:pt x="116179" y="115028"/>
                  </a:cubicBezTo>
                  <a:cubicBezTo>
                    <a:pt x="98644" y="111193"/>
                    <a:pt x="114535" y="173662"/>
                    <a:pt x="120563" y="175306"/>
                  </a:cubicBezTo>
                  <a:cubicBezTo>
                    <a:pt x="136455" y="179142"/>
                    <a:pt x="141934" y="240515"/>
                    <a:pt x="142482" y="253667"/>
                  </a:cubicBezTo>
                  <a:cubicBezTo>
                    <a:pt x="143030" y="262434"/>
                    <a:pt x="133167" y="265722"/>
                    <a:pt x="126043" y="270106"/>
                  </a:cubicBezTo>
                  <a:cubicBezTo>
                    <a:pt x="92616" y="290929"/>
                    <a:pt x="59738" y="302437"/>
                    <a:pt x="27407" y="324904"/>
                  </a:cubicBezTo>
                  <a:cubicBezTo>
                    <a:pt x="19187" y="330383"/>
                    <a:pt x="6584" y="347919"/>
                    <a:pt x="5488" y="357234"/>
                  </a:cubicBezTo>
                  <a:cubicBezTo>
                    <a:pt x="2748" y="376962"/>
                    <a:pt x="4940" y="452034"/>
                    <a:pt x="4940" y="472858"/>
                  </a:cubicBezTo>
                  <a:lnTo>
                    <a:pt x="374277" y="471762"/>
                  </a:lnTo>
                  <a:cubicBezTo>
                    <a:pt x="378113" y="471762"/>
                    <a:pt x="382496" y="471214"/>
                    <a:pt x="386880" y="470666"/>
                  </a:cubicBezTo>
                  <a:cubicBezTo>
                    <a:pt x="386880" y="452034"/>
                    <a:pt x="386880" y="433403"/>
                    <a:pt x="386880" y="414772"/>
                  </a:cubicBezTo>
                  <a:cubicBezTo>
                    <a:pt x="385236" y="399429"/>
                    <a:pt x="386880" y="382989"/>
                    <a:pt x="385236" y="367098"/>
                  </a:cubicBezTo>
                  <a:close/>
                  <a:moveTo>
                    <a:pt x="316739" y="389017"/>
                  </a:moveTo>
                  <a:lnTo>
                    <a:pt x="287696" y="389017"/>
                  </a:lnTo>
                  <a:lnTo>
                    <a:pt x="287696" y="418060"/>
                  </a:lnTo>
                  <a:lnTo>
                    <a:pt x="269065" y="418060"/>
                  </a:lnTo>
                  <a:lnTo>
                    <a:pt x="269065" y="389017"/>
                  </a:lnTo>
                  <a:lnTo>
                    <a:pt x="240022" y="389017"/>
                  </a:lnTo>
                  <a:lnTo>
                    <a:pt x="240022" y="370386"/>
                  </a:lnTo>
                  <a:lnTo>
                    <a:pt x="269065" y="370386"/>
                  </a:lnTo>
                  <a:lnTo>
                    <a:pt x="269065" y="341343"/>
                  </a:lnTo>
                  <a:lnTo>
                    <a:pt x="287696" y="341343"/>
                  </a:lnTo>
                  <a:lnTo>
                    <a:pt x="287696" y="370386"/>
                  </a:lnTo>
                  <a:lnTo>
                    <a:pt x="316739" y="370386"/>
                  </a:lnTo>
                  <a:lnTo>
                    <a:pt x="316739" y="389017"/>
                  </a:ln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379" name="Freeform: Shape 90">
              <a:extLst>
                <a:ext uri="{FF2B5EF4-FFF2-40B4-BE49-F238E27FC236}">
                  <a16:creationId xmlns:a16="http://schemas.microsoft.com/office/drawing/2014/main" xmlns="" id="{8B5C1DEE-90D7-430F-8B48-5DE137795079}"/>
                </a:ext>
              </a:extLst>
            </p:cNvPr>
            <p:cNvSpPr/>
            <p:nvPr/>
          </p:nvSpPr>
          <p:spPr>
            <a:xfrm>
              <a:off x="7210894" y="3639704"/>
              <a:ext cx="252070" cy="416463"/>
            </a:xfrm>
            <a:custGeom>
              <a:avLst/>
              <a:gdLst>
                <a:gd name="connsiteX0" fmla="*/ 248853 w 252069"/>
                <a:gd name="connsiteY0" fmla="*/ 322170 h 416462"/>
                <a:gd name="connsiteX1" fmla="*/ 217618 w 252069"/>
                <a:gd name="connsiteY1" fmla="*/ 270660 h 416462"/>
                <a:gd name="connsiteX2" fmla="*/ 126106 w 252069"/>
                <a:gd name="connsiteY2" fmla="*/ 227370 h 416462"/>
                <a:gd name="connsiteX3" fmla="*/ 145285 w 252069"/>
                <a:gd name="connsiteY3" fmla="*/ 151201 h 416462"/>
                <a:gd name="connsiteX4" fmla="*/ 146929 w 252069"/>
                <a:gd name="connsiteY4" fmla="*/ 99691 h 416462"/>
                <a:gd name="connsiteX5" fmla="*/ 149669 w 252069"/>
                <a:gd name="connsiteY5" fmla="*/ 63525 h 416462"/>
                <a:gd name="connsiteX6" fmla="*/ 132682 w 252069"/>
                <a:gd name="connsiteY6" fmla="*/ 23522 h 416462"/>
                <a:gd name="connsiteX7" fmla="*/ 71308 w 252069"/>
                <a:gd name="connsiteY7" fmla="*/ 4343 h 416462"/>
                <a:gd name="connsiteX8" fmla="*/ 11031 w 252069"/>
                <a:gd name="connsiteY8" fmla="*/ 62977 h 416462"/>
                <a:gd name="connsiteX9" fmla="*/ 11031 w 252069"/>
                <a:gd name="connsiteY9" fmla="*/ 101335 h 416462"/>
                <a:gd name="connsiteX10" fmla="*/ 14867 w 252069"/>
                <a:gd name="connsiteY10" fmla="*/ 153941 h 416462"/>
                <a:gd name="connsiteX11" fmla="*/ 34046 w 252069"/>
                <a:gd name="connsiteY11" fmla="*/ 222438 h 416462"/>
                <a:gd name="connsiteX12" fmla="*/ 19798 w 252069"/>
                <a:gd name="connsiteY12" fmla="*/ 236685 h 416462"/>
                <a:gd name="connsiteX13" fmla="*/ 4455 w 252069"/>
                <a:gd name="connsiteY13" fmla="*/ 245453 h 416462"/>
                <a:gd name="connsiteX14" fmla="*/ 89392 w 252069"/>
                <a:gd name="connsiteY14" fmla="*/ 299703 h 416462"/>
                <a:gd name="connsiteX15" fmla="*/ 99255 w 252069"/>
                <a:gd name="connsiteY15" fmla="*/ 412586 h 416462"/>
                <a:gd name="connsiteX16" fmla="*/ 236798 w 252069"/>
                <a:gd name="connsiteY16" fmla="*/ 413682 h 416462"/>
                <a:gd name="connsiteX17" fmla="*/ 247757 w 252069"/>
                <a:gd name="connsiteY17" fmla="*/ 412586 h 416462"/>
                <a:gd name="connsiteX18" fmla="*/ 248853 w 252069"/>
                <a:gd name="connsiteY18" fmla="*/ 322170 h 41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2069" h="416462">
                  <a:moveTo>
                    <a:pt x="248853" y="322170"/>
                  </a:moveTo>
                  <a:cubicBezTo>
                    <a:pt x="248853" y="309566"/>
                    <a:pt x="236798" y="283264"/>
                    <a:pt x="217618" y="270660"/>
                  </a:cubicBezTo>
                  <a:cubicBezTo>
                    <a:pt x="205015" y="262440"/>
                    <a:pt x="132682" y="238877"/>
                    <a:pt x="126106" y="227370"/>
                  </a:cubicBezTo>
                  <a:cubicBezTo>
                    <a:pt x="119530" y="215314"/>
                    <a:pt x="131038" y="144077"/>
                    <a:pt x="145285" y="151201"/>
                  </a:cubicBezTo>
                  <a:cubicBezTo>
                    <a:pt x="149669" y="149009"/>
                    <a:pt x="159533" y="97499"/>
                    <a:pt x="146929" y="99691"/>
                  </a:cubicBezTo>
                  <a:cubicBezTo>
                    <a:pt x="145833" y="95307"/>
                    <a:pt x="145833" y="87636"/>
                    <a:pt x="149669" y="63525"/>
                  </a:cubicBezTo>
                  <a:cubicBezTo>
                    <a:pt x="149669" y="48181"/>
                    <a:pt x="143093" y="35030"/>
                    <a:pt x="132682" y="23522"/>
                  </a:cubicBezTo>
                  <a:cubicBezTo>
                    <a:pt x="115694" y="5439"/>
                    <a:pt x="94323" y="3247"/>
                    <a:pt x="71308" y="4343"/>
                  </a:cubicBezTo>
                  <a:cubicBezTo>
                    <a:pt x="38430" y="5439"/>
                    <a:pt x="12127" y="30098"/>
                    <a:pt x="11031" y="62977"/>
                  </a:cubicBezTo>
                  <a:cubicBezTo>
                    <a:pt x="14867" y="85444"/>
                    <a:pt x="13223" y="94759"/>
                    <a:pt x="11031" y="101335"/>
                  </a:cubicBezTo>
                  <a:cubicBezTo>
                    <a:pt x="-4313" y="98047"/>
                    <a:pt x="9935" y="152845"/>
                    <a:pt x="14867" y="153941"/>
                  </a:cubicBezTo>
                  <a:cubicBezTo>
                    <a:pt x="29114" y="157229"/>
                    <a:pt x="33498" y="210930"/>
                    <a:pt x="34046" y="222438"/>
                  </a:cubicBezTo>
                  <a:cubicBezTo>
                    <a:pt x="34594" y="230110"/>
                    <a:pt x="25826" y="232850"/>
                    <a:pt x="19798" y="236685"/>
                  </a:cubicBezTo>
                  <a:cubicBezTo>
                    <a:pt x="14867" y="239973"/>
                    <a:pt x="9387" y="242713"/>
                    <a:pt x="4455" y="245453"/>
                  </a:cubicBezTo>
                  <a:cubicBezTo>
                    <a:pt x="28566" y="254221"/>
                    <a:pt x="69664" y="264084"/>
                    <a:pt x="89392" y="299703"/>
                  </a:cubicBezTo>
                  <a:cubicBezTo>
                    <a:pt x="103091" y="324362"/>
                    <a:pt x="99803" y="379160"/>
                    <a:pt x="99255" y="412586"/>
                  </a:cubicBezTo>
                  <a:lnTo>
                    <a:pt x="236798" y="413682"/>
                  </a:lnTo>
                  <a:cubicBezTo>
                    <a:pt x="240085" y="413682"/>
                    <a:pt x="243921" y="413134"/>
                    <a:pt x="247757" y="412586"/>
                  </a:cubicBezTo>
                  <a:cubicBezTo>
                    <a:pt x="248853" y="397791"/>
                    <a:pt x="248853" y="335869"/>
                    <a:pt x="248853" y="322170"/>
                  </a:cubicBezTo>
                  <a:close/>
                </a:path>
              </a:pathLst>
            </a:custGeom>
            <a:solidFill>
              <a:srgbClr val="33908C"/>
            </a:solidFill>
            <a:ln w="9525" cap="flat">
              <a:noFill/>
              <a:prstDash val="solid"/>
              <a:miter/>
            </a:ln>
          </p:spPr>
          <p:txBody>
            <a:bodyPr rtlCol="0" anchor="ctr"/>
            <a:lstStyle/>
            <a:p>
              <a:pPr defTabSz="909878">
                <a:defRPr/>
              </a:pPr>
              <a:endParaRPr lang="en-US" kern="0">
                <a:solidFill>
                  <a:prstClr val="black"/>
                </a:solidFill>
                <a:latin typeface="Calibri"/>
              </a:endParaRPr>
            </a:p>
          </p:txBody>
        </p:sp>
      </p:grpSp>
      <p:sp>
        <p:nvSpPr>
          <p:cNvPr id="218" name="TextBox 217">
            <a:extLst>
              <a:ext uri="{FF2B5EF4-FFF2-40B4-BE49-F238E27FC236}">
                <a16:creationId xmlns:a16="http://schemas.microsoft.com/office/drawing/2014/main" xmlns="" id="{1B68B6AB-CE40-4EE2-9A59-32866B471A9B}"/>
              </a:ext>
            </a:extLst>
          </p:cNvPr>
          <p:cNvSpPr txBox="1"/>
          <p:nvPr/>
        </p:nvSpPr>
        <p:spPr>
          <a:xfrm>
            <a:off x="365303" y="3687942"/>
            <a:ext cx="1171357" cy="646331"/>
          </a:xfrm>
          <a:prstGeom prst="rect">
            <a:avLst/>
          </a:prstGeom>
          <a:noFill/>
        </p:spPr>
        <p:txBody>
          <a:bodyPr wrap="square" rtlCol="0">
            <a:spAutoFit/>
          </a:bodyPr>
          <a:lstStyle/>
          <a:p>
            <a:pPr algn="ctr" defTabSz="909878">
              <a:lnSpc>
                <a:spcPct val="90000"/>
              </a:lnSpc>
              <a:defRPr/>
            </a:pPr>
            <a:r>
              <a:rPr lang="en-US" sz="1000" kern="0" spc="-20" dirty="0">
                <a:solidFill>
                  <a:srgbClr val="0062AC"/>
                </a:solidFill>
                <a:latin typeface="Arial"/>
              </a:rPr>
              <a:t>Metastatic </a:t>
            </a:r>
            <a:br>
              <a:rPr lang="en-US" sz="1000" kern="0" spc="-20" dirty="0">
                <a:solidFill>
                  <a:srgbClr val="0062AC"/>
                </a:solidFill>
                <a:latin typeface="Arial"/>
              </a:rPr>
            </a:br>
            <a:r>
              <a:rPr lang="en-US" sz="1000" kern="0" spc="-20" dirty="0">
                <a:solidFill>
                  <a:srgbClr val="0062AC"/>
                </a:solidFill>
                <a:latin typeface="Arial"/>
              </a:rPr>
              <a:t>breast or </a:t>
            </a:r>
            <a:br>
              <a:rPr lang="en-US" sz="1000" kern="0" spc="-20" dirty="0">
                <a:solidFill>
                  <a:srgbClr val="0062AC"/>
                </a:solidFill>
                <a:latin typeface="Arial"/>
              </a:rPr>
            </a:br>
            <a:r>
              <a:rPr lang="en-US" sz="1000" kern="0" spc="-20" dirty="0">
                <a:solidFill>
                  <a:srgbClr val="0062AC"/>
                </a:solidFill>
                <a:latin typeface="Arial"/>
              </a:rPr>
              <a:t>cervical </a:t>
            </a:r>
            <a:br>
              <a:rPr lang="en-US" sz="1000" kern="0" spc="-20" dirty="0">
                <a:solidFill>
                  <a:srgbClr val="0062AC"/>
                </a:solidFill>
                <a:latin typeface="Arial"/>
              </a:rPr>
            </a:br>
            <a:r>
              <a:rPr lang="en-US" sz="1000" kern="0" spc="-20" dirty="0">
                <a:solidFill>
                  <a:srgbClr val="0062AC"/>
                </a:solidFill>
                <a:latin typeface="Arial"/>
              </a:rPr>
              <a:t>cancer patient</a:t>
            </a:r>
          </a:p>
        </p:txBody>
      </p:sp>
      <p:sp>
        <p:nvSpPr>
          <p:cNvPr id="219" name="TextBox 218">
            <a:extLst>
              <a:ext uri="{FF2B5EF4-FFF2-40B4-BE49-F238E27FC236}">
                <a16:creationId xmlns:a16="http://schemas.microsoft.com/office/drawing/2014/main" xmlns="" id="{AA6D50B5-82B2-4EE7-B0FD-812B35CCA8B4}"/>
              </a:ext>
            </a:extLst>
          </p:cNvPr>
          <p:cNvSpPr txBox="1"/>
          <p:nvPr/>
        </p:nvSpPr>
        <p:spPr>
          <a:xfrm>
            <a:off x="2682433" y="3748536"/>
            <a:ext cx="1139825" cy="507831"/>
          </a:xfrm>
          <a:prstGeom prst="rect">
            <a:avLst/>
          </a:prstGeom>
          <a:noFill/>
        </p:spPr>
        <p:txBody>
          <a:bodyPr wrap="square" rtlCol="0">
            <a:spAutoFit/>
          </a:bodyPr>
          <a:lstStyle/>
          <a:p>
            <a:pPr algn="ctr" defTabSz="909878">
              <a:lnSpc>
                <a:spcPct val="90000"/>
              </a:lnSpc>
              <a:defRPr/>
            </a:pPr>
            <a:r>
              <a:rPr lang="en-US" sz="1000" kern="0" spc="-20" dirty="0">
                <a:solidFill>
                  <a:srgbClr val="0062AC"/>
                </a:solidFill>
                <a:latin typeface="Arial"/>
              </a:rPr>
              <a:t>Blood </a:t>
            </a:r>
            <a:br>
              <a:rPr lang="en-US" sz="1000" kern="0" spc="-20" dirty="0">
                <a:solidFill>
                  <a:srgbClr val="0062AC"/>
                </a:solidFill>
                <a:latin typeface="Arial"/>
              </a:rPr>
            </a:br>
            <a:r>
              <a:rPr lang="en-US" sz="1000" kern="0" spc="-20" dirty="0">
                <a:solidFill>
                  <a:srgbClr val="0062AC"/>
                </a:solidFill>
                <a:latin typeface="Arial"/>
              </a:rPr>
              <a:t>sample </a:t>
            </a:r>
            <a:br>
              <a:rPr lang="en-US" sz="1000" kern="0" spc="-20" dirty="0">
                <a:solidFill>
                  <a:srgbClr val="0062AC"/>
                </a:solidFill>
                <a:latin typeface="Arial"/>
              </a:rPr>
            </a:br>
            <a:r>
              <a:rPr lang="en-US" sz="1000" kern="0" spc="-20" dirty="0">
                <a:solidFill>
                  <a:srgbClr val="0062AC"/>
                </a:solidFill>
                <a:latin typeface="Arial"/>
              </a:rPr>
              <a:t>collected</a:t>
            </a:r>
          </a:p>
        </p:txBody>
      </p:sp>
      <p:sp>
        <p:nvSpPr>
          <p:cNvPr id="220" name="TextBox 219">
            <a:extLst>
              <a:ext uri="{FF2B5EF4-FFF2-40B4-BE49-F238E27FC236}">
                <a16:creationId xmlns:a16="http://schemas.microsoft.com/office/drawing/2014/main" xmlns="" id="{9E5AC30C-834A-4D6E-AC9E-23DA45625D32}"/>
              </a:ext>
            </a:extLst>
          </p:cNvPr>
          <p:cNvSpPr txBox="1"/>
          <p:nvPr/>
        </p:nvSpPr>
        <p:spPr>
          <a:xfrm>
            <a:off x="3843227" y="3748536"/>
            <a:ext cx="1106118" cy="507831"/>
          </a:xfrm>
          <a:prstGeom prst="rect">
            <a:avLst/>
          </a:prstGeom>
          <a:noFill/>
        </p:spPr>
        <p:txBody>
          <a:bodyPr wrap="square" rtlCol="0">
            <a:spAutoFit/>
          </a:bodyPr>
          <a:lstStyle/>
          <a:p>
            <a:pPr algn="ctr" defTabSz="909878">
              <a:lnSpc>
                <a:spcPct val="90000"/>
              </a:lnSpc>
              <a:defRPr/>
            </a:pPr>
            <a:r>
              <a:rPr lang="en-US" sz="1000" kern="0" spc="-20" dirty="0">
                <a:solidFill>
                  <a:srgbClr val="0062AC"/>
                </a:solidFill>
                <a:latin typeface="Arial"/>
              </a:rPr>
              <a:t>Sample </a:t>
            </a:r>
            <a:br>
              <a:rPr lang="en-US" sz="1000" kern="0" spc="-20" dirty="0">
                <a:solidFill>
                  <a:srgbClr val="0062AC"/>
                </a:solidFill>
                <a:latin typeface="Arial"/>
              </a:rPr>
            </a:br>
            <a:r>
              <a:rPr lang="en-US" sz="1000" kern="0" spc="-20" dirty="0">
                <a:solidFill>
                  <a:srgbClr val="0062AC"/>
                </a:solidFill>
                <a:latin typeface="Arial"/>
              </a:rPr>
              <a:t>shipped </a:t>
            </a:r>
            <a:br>
              <a:rPr lang="en-US" sz="1000" kern="0" spc="-20" dirty="0">
                <a:solidFill>
                  <a:srgbClr val="0062AC"/>
                </a:solidFill>
                <a:latin typeface="Arial"/>
              </a:rPr>
            </a:br>
            <a:r>
              <a:rPr lang="en-US" sz="1000" kern="0" spc="-20" dirty="0">
                <a:solidFill>
                  <a:srgbClr val="0062AC"/>
                </a:solidFill>
                <a:latin typeface="Arial"/>
              </a:rPr>
              <a:t>to central lab</a:t>
            </a:r>
          </a:p>
        </p:txBody>
      </p:sp>
      <p:sp>
        <p:nvSpPr>
          <p:cNvPr id="221" name="TextBox 220">
            <a:extLst>
              <a:ext uri="{FF2B5EF4-FFF2-40B4-BE49-F238E27FC236}">
                <a16:creationId xmlns:a16="http://schemas.microsoft.com/office/drawing/2014/main" xmlns="" id="{AEECA98B-1AAD-41E9-9AAF-C63EE445E808}"/>
              </a:ext>
            </a:extLst>
          </p:cNvPr>
          <p:cNvSpPr txBox="1"/>
          <p:nvPr/>
        </p:nvSpPr>
        <p:spPr>
          <a:xfrm>
            <a:off x="4890372" y="3627345"/>
            <a:ext cx="1383566" cy="646331"/>
          </a:xfrm>
          <a:prstGeom prst="rect">
            <a:avLst/>
          </a:prstGeom>
          <a:noFill/>
        </p:spPr>
        <p:txBody>
          <a:bodyPr wrap="square" rtlCol="0">
            <a:spAutoFit/>
          </a:bodyPr>
          <a:lstStyle/>
          <a:p>
            <a:pPr algn="ctr" defTabSz="909878">
              <a:lnSpc>
                <a:spcPct val="90000"/>
              </a:lnSpc>
              <a:defRPr/>
            </a:pPr>
            <a:r>
              <a:rPr lang="en-US" sz="1000" kern="0" spc="-20" dirty="0">
                <a:solidFill>
                  <a:srgbClr val="0062AC"/>
                </a:solidFill>
                <a:latin typeface="Arial"/>
              </a:rPr>
              <a:t>HER2 </a:t>
            </a:r>
            <a:br>
              <a:rPr lang="en-US" sz="1000" kern="0" spc="-20" dirty="0">
                <a:solidFill>
                  <a:srgbClr val="0062AC"/>
                </a:solidFill>
                <a:latin typeface="Arial"/>
              </a:rPr>
            </a:br>
            <a:r>
              <a:rPr lang="en-US" sz="1000" kern="0" spc="-20" dirty="0">
                <a:solidFill>
                  <a:srgbClr val="0062AC"/>
                </a:solidFill>
                <a:latin typeface="Arial"/>
              </a:rPr>
              <a:t>mutation proprietary sequencing test performed</a:t>
            </a:r>
          </a:p>
        </p:txBody>
      </p:sp>
      <p:sp>
        <p:nvSpPr>
          <p:cNvPr id="222" name="TextBox 221">
            <a:extLst>
              <a:ext uri="{FF2B5EF4-FFF2-40B4-BE49-F238E27FC236}">
                <a16:creationId xmlns:a16="http://schemas.microsoft.com/office/drawing/2014/main" xmlns="" id="{4A83218D-A3B3-4B63-B1D1-C02014F5839E}"/>
              </a:ext>
            </a:extLst>
          </p:cNvPr>
          <p:cNvSpPr txBox="1"/>
          <p:nvPr/>
        </p:nvSpPr>
        <p:spPr>
          <a:xfrm>
            <a:off x="6195433" y="3627345"/>
            <a:ext cx="1063222" cy="784830"/>
          </a:xfrm>
          <a:prstGeom prst="rect">
            <a:avLst/>
          </a:prstGeom>
          <a:noFill/>
        </p:spPr>
        <p:txBody>
          <a:bodyPr wrap="square" rtlCol="0">
            <a:spAutoFit/>
          </a:bodyPr>
          <a:lstStyle/>
          <a:p>
            <a:pPr algn="ctr" defTabSz="909878">
              <a:lnSpc>
                <a:spcPct val="90000"/>
              </a:lnSpc>
              <a:defRPr/>
            </a:pPr>
            <a:r>
              <a:rPr lang="en-US" sz="1000" kern="0" spc="-20" dirty="0">
                <a:solidFill>
                  <a:srgbClr val="0062AC"/>
                </a:solidFill>
                <a:latin typeface="Arial"/>
              </a:rPr>
              <a:t>Test result reported to physician and sponsor within 2-4 weeks</a:t>
            </a:r>
          </a:p>
        </p:txBody>
      </p:sp>
      <p:sp>
        <p:nvSpPr>
          <p:cNvPr id="223" name="TextBox 222">
            <a:extLst>
              <a:ext uri="{FF2B5EF4-FFF2-40B4-BE49-F238E27FC236}">
                <a16:creationId xmlns:a16="http://schemas.microsoft.com/office/drawing/2014/main" xmlns="" id="{17C0ADF5-DE83-471F-940F-74C41B13B309}"/>
              </a:ext>
            </a:extLst>
          </p:cNvPr>
          <p:cNvSpPr txBox="1"/>
          <p:nvPr/>
        </p:nvSpPr>
        <p:spPr>
          <a:xfrm>
            <a:off x="1573826" y="3803355"/>
            <a:ext cx="1025318" cy="369332"/>
          </a:xfrm>
          <a:prstGeom prst="rect">
            <a:avLst/>
          </a:prstGeom>
          <a:noFill/>
        </p:spPr>
        <p:txBody>
          <a:bodyPr wrap="square" rtlCol="0">
            <a:spAutoFit/>
          </a:bodyPr>
          <a:lstStyle/>
          <a:p>
            <a:pPr algn="ctr" defTabSz="909878">
              <a:lnSpc>
                <a:spcPct val="90000"/>
              </a:lnSpc>
              <a:defRPr/>
            </a:pPr>
            <a:r>
              <a:rPr lang="en-US" sz="1000" kern="0" spc="-20" dirty="0">
                <a:solidFill>
                  <a:srgbClr val="0062AC"/>
                </a:solidFill>
                <a:latin typeface="Arial"/>
              </a:rPr>
              <a:t>Patient consented</a:t>
            </a:r>
          </a:p>
        </p:txBody>
      </p:sp>
      <p:grpSp>
        <p:nvGrpSpPr>
          <p:cNvPr id="224" name="Group 223">
            <a:extLst>
              <a:ext uri="{FF2B5EF4-FFF2-40B4-BE49-F238E27FC236}">
                <a16:creationId xmlns:a16="http://schemas.microsoft.com/office/drawing/2014/main" xmlns="" id="{09EA300F-BF8E-4BED-8033-E1DD3CDB58C4}"/>
              </a:ext>
            </a:extLst>
          </p:cNvPr>
          <p:cNvGrpSpPr/>
          <p:nvPr/>
        </p:nvGrpSpPr>
        <p:grpSpPr>
          <a:xfrm>
            <a:off x="1651567" y="2761611"/>
            <a:ext cx="808240" cy="802071"/>
            <a:chOff x="1754255" y="3283921"/>
            <a:chExt cx="844753" cy="840711"/>
          </a:xfrm>
        </p:grpSpPr>
        <p:sp>
          <p:nvSpPr>
            <p:cNvPr id="364" name="Circle: Hollow 98">
              <a:extLst>
                <a:ext uri="{FF2B5EF4-FFF2-40B4-BE49-F238E27FC236}">
                  <a16:creationId xmlns:a16="http://schemas.microsoft.com/office/drawing/2014/main" xmlns="" id="{D99CFD93-5C3F-4BC7-AD51-84A6FE90D2E8}"/>
                </a:ext>
              </a:extLst>
            </p:cNvPr>
            <p:cNvSpPr/>
            <p:nvPr/>
          </p:nvSpPr>
          <p:spPr>
            <a:xfrm>
              <a:off x="1754255" y="3283921"/>
              <a:ext cx="844753" cy="840711"/>
            </a:xfrm>
            <a:prstGeom prst="donut">
              <a:avLst>
                <a:gd name="adj" fmla="val 13176"/>
              </a:avLst>
            </a:prstGeom>
            <a:solidFill>
              <a:srgbClr val="33908C"/>
            </a:solidFill>
            <a:ln w="25400" cap="flat" cmpd="sng" algn="ctr">
              <a:noFill/>
              <a:prstDash val="solid"/>
            </a:ln>
            <a:effectLst/>
          </p:spPr>
          <p:txBody>
            <a:bodyPr rtlCol="0" anchor="ctr"/>
            <a:lstStyle/>
            <a:p>
              <a:pPr algn="ctr" defTabSz="909878">
                <a:defRPr/>
              </a:pPr>
              <a:endParaRPr lang="en-US" kern="0">
                <a:solidFill>
                  <a:prstClr val="black"/>
                </a:solidFill>
                <a:latin typeface="Calibri"/>
              </a:endParaRPr>
            </a:p>
          </p:txBody>
        </p:sp>
        <p:grpSp>
          <p:nvGrpSpPr>
            <p:cNvPr id="365" name="Graphic 44">
              <a:extLst>
                <a:ext uri="{FF2B5EF4-FFF2-40B4-BE49-F238E27FC236}">
                  <a16:creationId xmlns:a16="http://schemas.microsoft.com/office/drawing/2014/main" xmlns="" id="{79B69900-6344-4F32-83A4-8995456ACD44}"/>
                </a:ext>
              </a:extLst>
            </p:cNvPr>
            <p:cNvGrpSpPr/>
            <p:nvPr/>
          </p:nvGrpSpPr>
          <p:grpSpPr>
            <a:xfrm>
              <a:off x="1985658" y="3488235"/>
              <a:ext cx="401456" cy="392985"/>
              <a:chOff x="1843239" y="3541637"/>
              <a:chExt cx="399535" cy="392985"/>
            </a:xfrm>
          </p:grpSpPr>
          <p:sp>
            <p:nvSpPr>
              <p:cNvPr id="368" name="Freeform: Shape 102">
                <a:extLst>
                  <a:ext uri="{FF2B5EF4-FFF2-40B4-BE49-F238E27FC236}">
                    <a16:creationId xmlns:a16="http://schemas.microsoft.com/office/drawing/2014/main" xmlns="" id="{5E65CDD4-07DE-4763-A0E4-8EE5C3C5081D}"/>
                  </a:ext>
                </a:extLst>
              </p:cNvPr>
              <p:cNvSpPr/>
              <p:nvPr/>
            </p:nvSpPr>
            <p:spPr>
              <a:xfrm>
                <a:off x="1838327" y="3572748"/>
                <a:ext cx="366786" cy="366786"/>
              </a:xfrm>
              <a:custGeom>
                <a:avLst/>
                <a:gdLst>
                  <a:gd name="connsiteX0" fmla="*/ 316026 w 366786"/>
                  <a:gd name="connsiteY0" fmla="*/ 5567 h 366786"/>
                  <a:gd name="connsiteX1" fmla="*/ 297686 w 366786"/>
                  <a:gd name="connsiteY1" fmla="*/ 25872 h 366786"/>
                  <a:gd name="connsiteX2" fmla="*/ 280002 w 366786"/>
                  <a:gd name="connsiteY2" fmla="*/ 44866 h 366786"/>
                  <a:gd name="connsiteX3" fmla="*/ 270177 w 366786"/>
                  <a:gd name="connsiteY3" fmla="*/ 48796 h 366786"/>
                  <a:gd name="connsiteX4" fmla="*/ 56655 w 366786"/>
                  <a:gd name="connsiteY4" fmla="*/ 48796 h 366786"/>
                  <a:gd name="connsiteX5" fmla="*/ 48796 w 366786"/>
                  <a:gd name="connsiteY5" fmla="*/ 56000 h 366786"/>
                  <a:gd name="connsiteX6" fmla="*/ 48796 w 366786"/>
                  <a:gd name="connsiteY6" fmla="*/ 313406 h 366786"/>
                  <a:gd name="connsiteX7" fmla="*/ 56000 w 366786"/>
                  <a:gd name="connsiteY7" fmla="*/ 320610 h 366786"/>
                  <a:gd name="connsiteX8" fmla="*/ 314061 w 366786"/>
                  <a:gd name="connsiteY8" fmla="*/ 320610 h 366786"/>
                  <a:gd name="connsiteX9" fmla="*/ 321265 w 366786"/>
                  <a:gd name="connsiteY9" fmla="*/ 313406 h 366786"/>
                  <a:gd name="connsiteX10" fmla="*/ 321265 w 366786"/>
                  <a:gd name="connsiteY10" fmla="*/ 123463 h 366786"/>
                  <a:gd name="connsiteX11" fmla="*/ 325850 w 366786"/>
                  <a:gd name="connsiteY11" fmla="*/ 110363 h 366786"/>
                  <a:gd name="connsiteX12" fmla="*/ 361219 w 366786"/>
                  <a:gd name="connsiteY12" fmla="*/ 68445 h 366786"/>
                  <a:gd name="connsiteX13" fmla="*/ 365149 w 366786"/>
                  <a:gd name="connsiteY13" fmla="*/ 65170 h 366786"/>
                  <a:gd name="connsiteX14" fmla="*/ 365149 w 366786"/>
                  <a:gd name="connsiteY14" fmla="*/ 71720 h 366786"/>
                  <a:gd name="connsiteX15" fmla="*/ 365149 w 366786"/>
                  <a:gd name="connsiteY15" fmla="*/ 339605 h 366786"/>
                  <a:gd name="connsiteX16" fmla="*/ 340915 w 366786"/>
                  <a:gd name="connsiteY16" fmla="*/ 363839 h 366786"/>
                  <a:gd name="connsiteX17" fmla="*/ 31111 w 366786"/>
                  <a:gd name="connsiteY17" fmla="*/ 363839 h 366786"/>
                  <a:gd name="connsiteX18" fmla="*/ 6222 w 366786"/>
                  <a:gd name="connsiteY18" fmla="*/ 338950 h 366786"/>
                  <a:gd name="connsiteX19" fmla="*/ 4912 w 366786"/>
                  <a:gd name="connsiteY19" fmla="*/ 29801 h 366786"/>
                  <a:gd name="connsiteX20" fmla="*/ 29801 w 366786"/>
                  <a:gd name="connsiteY20" fmla="*/ 4912 h 366786"/>
                  <a:gd name="connsiteX21" fmla="*/ 308166 w 366786"/>
                  <a:gd name="connsiteY21" fmla="*/ 4912 h 366786"/>
                  <a:gd name="connsiteX22" fmla="*/ 316026 w 366786"/>
                  <a:gd name="connsiteY22" fmla="*/ 5567 h 36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6786" h="366786">
                    <a:moveTo>
                      <a:pt x="316026" y="5567"/>
                    </a:moveTo>
                    <a:cubicBezTo>
                      <a:pt x="308821" y="12772"/>
                      <a:pt x="303581" y="19322"/>
                      <a:pt x="297686" y="25872"/>
                    </a:cubicBezTo>
                    <a:cubicBezTo>
                      <a:pt x="291792" y="32421"/>
                      <a:pt x="285242" y="38316"/>
                      <a:pt x="280002" y="44866"/>
                    </a:cubicBezTo>
                    <a:cubicBezTo>
                      <a:pt x="277382" y="48141"/>
                      <a:pt x="274107" y="48796"/>
                      <a:pt x="270177" y="48796"/>
                    </a:cubicBezTo>
                    <a:cubicBezTo>
                      <a:pt x="198785" y="48796"/>
                      <a:pt x="128048" y="48796"/>
                      <a:pt x="56655" y="48796"/>
                    </a:cubicBezTo>
                    <a:cubicBezTo>
                      <a:pt x="48796" y="48796"/>
                      <a:pt x="48796" y="48796"/>
                      <a:pt x="48796" y="56000"/>
                    </a:cubicBezTo>
                    <a:cubicBezTo>
                      <a:pt x="48796" y="141802"/>
                      <a:pt x="48796" y="227604"/>
                      <a:pt x="48796" y="313406"/>
                    </a:cubicBezTo>
                    <a:cubicBezTo>
                      <a:pt x="48796" y="320610"/>
                      <a:pt x="48796" y="320610"/>
                      <a:pt x="56000" y="320610"/>
                    </a:cubicBezTo>
                    <a:cubicBezTo>
                      <a:pt x="141802" y="320610"/>
                      <a:pt x="228259" y="320610"/>
                      <a:pt x="314061" y="320610"/>
                    </a:cubicBezTo>
                    <a:cubicBezTo>
                      <a:pt x="321265" y="320610"/>
                      <a:pt x="321265" y="320610"/>
                      <a:pt x="321265" y="313406"/>
                    </a:cubicBezTo>
                    <a:cubicBezTo>
                      <a:pt x="321265" y="249873"/>
                      <a:pt x="321265" y="186340"/>
                      <a:pt x="321265" y="123463"/>
                    </a:cubicBezTo>
                    <a:cubicBezTo>
                      <a:pt x="321265" y="118223"/>
                      <a:pt x="322575" y="114293"/>
                      <a:pt x="325850" y="110363"/>
                    </a:cubicBezTo>
                    <a:cubicBezTo>
                      <a:pt x="337640" y="96609"/>
                      <a:pt x="349429" y="82854"/>
                      <a:pt x="361219" y="68445"/>
                    </a:cubicBezTo>
                    <a:cubicBezTo>
                      <a:pt x="361874" y="67790"/>
                      <a:pt x="363184" y="67135"/>
                      <a:pt x="365149" y="65170"/>
                    </a:cubicBezTo>
                    <a:cubicBezTo>
                      <a:pt x="365149" y="68445"/>
                      <a:pt x="365149" y="70410"/>
                      <a:pt x="365149" y="71720"/>
                    </a:cubicBezTo>
                    <a:cubicBezTo>
                      <a:pt x="365149" y="160796"/>
                      <a:pt x="365149" y="250528"/>
                      <a:pt x="365149" y="339605"/>
                    </a:cubicBezTo>
                    <a:cubicBezTo>
                      <a:pt x="365149" y="355979"/>
                      <a:pt x="356634" y="363839"/>
                      <a:pt x="340915" y="363839"/>
                    </a:cubicBezTo>
                    <a:cubicBezTo>
                      <a:pt x="237429" y="363839"/>
                      <a:pt x="133942" y="363839"/>
                      <a:pt x="31111" y="363839"/>
                    </a:cubicBezTo>
                    <a:cubicBezTo>
                      <a:pt x="16047" y="363839"/>
                      <a:pt x="6222" y="353359"/>
                      <a:pt x="6222" y="338950"/>
                    </a:cubicBezTo>
                    <a:cubicBezTo>
                      <a:pt x="5567" y="236118"/>
                      <a:pt x="5567" y="133287"/>
                      <a:pt x="4912" y="29801"/>
                    </a:cubicBezTo>
                    <a:cubicBezTo>
                      <a:pt x="4912" y="14737"/>
                      <a:pt x="16047" y="4912"/>
                      <a:pt x="29801" y="4912"/>
                    </a:cubicBezTo>
                    <a:cubicBezTo>
                      <a:pt x="122808" y="4912"/>
                      <a:pt x="215159" y="4912"/>
                      <a:pt x="308166" y="4912"/>
                    </a:cubicBezTo>
                    <a:cubicBezTo>
                      <a:pt x="310131" y="4912"/>
                      <a:pt x="312096" y="4912"/>
                      <a:pt x="316026" y="5567"/>
                    </a:cubicBezTo>
                    <a:close/>
                  </a:path>
                </a:pathLst>
              </a:custGeom>
              <a:solidFill>
                <a:srgbClr val="0062AC"/>
              </a:solidFill>
              <a:ln w="9525" cap="flat">
                <a:noFill/>
                <a:prstDash val="solid"/>
                <a:miter/>
              </a:ln>
            </p:spPr>
            <p:txBody>
              <a:bodyPr rtlCol="0" anchor="ctr"/>
              <a:lstStyle/>
              <a:p>
                <a:pPr defTabSz="909878">
                  <a:defRPr/>
                </a:pPr>
                <a:endParaRPr lang="en-US" kern="0">
                  <a:solidFill>
                    <a:prstClr val="black"/>
                  </a:solidFill>
                  <a:latin typeface="Calibri"/>
                </a:endParaRPr>
              </a:p>
            </p:txBody>
          </p:sp>
          <p:sp>
            <p:nvSpPr>
              <p:cNvPr id="369" name="Freeform: Shape 103">
                <a:extLst>
                  <a:ext uri="{FF2B5EF4-FFF2-40B4-BE49-F238E27FC236}">
                    <a16:creationId xmlns:a16="http://schemas.microsoft.com/office/drawing/2014/main" xmlns="" id="{4312DD39-A87D-4DA6-9D68-5DC32AD2DFFA}"/>
                  </a:ext>
                </a:extLst>
              </p:cNvPr>
              <p:cNvSpPr/>
              <p:nvPr/>
            </p:nvSpPr>
            <p:spPr>
              <a:xfrm>
                <a:off x="1912503" y="3535892"/>
                <a:ext cx="334037" cy="327488"/>
              </a:xfrm>
              <a:custGeom>
                <a:avLst/>
                <a:gdLst>
                  <a:gd name="connsiteX0" fmla="*/ 93825 w 334037"/>
                  <a:gd name="connsiteY0" fmla="*/ 261185 h 327487"/>
                  <a:gd name="connsiteX1" fmla="*/ 105615 w 334037"/>
                  <a:gd name="connsiteY1" fmla="*/ 243501 h 327487"/>
                  <a:gd name="connsiteX2" fmla="*/ 259534 w 334037"/>
                  <a:gd name="connsiteY2" fmla="*/ 54213 h 327487"/>
                  <a:gd name="connsiteX3" fmla="*/ 308002 w 334037"/>
                  <a:gd name="connsiteY3" fmla="*/ 9020 h 327487"/>
                  <a:gd name="connsiteX4" fmla="*/ 328306 w 334037"/>
                  <a:gd name="connsiteY4" fmla="*/ 9674 h 327487"/>
                  <a:gd name="connsiteX5" fmla="*/ 328306 w 334037"/>
                  <a:gd name="connsiteY5" fmla="*/ 29979 h 327487"/>
                  <a:gd name="connsiteX6" fmla="*/ 295558 w 334037"/>
                  <a:gd name="connsiteY6" fmla="*/ 62727 h 327487"/>
                  <a:gd name="connsiteX7" fmla="*/ 194691 w 334037"/>
                  <a:gd name="connsiteY7" fmla="*/ 186518 h 327487"/>
                  <a:gd name="connsiteX8" fmla="*/ 114129 w 334037"/>
                  <a:gd name="connsiteY8" fmla="*/ 310308 h 327487"/>
                  <a:gd name="connsiteX9" fmla="*/ 93825 w 334037"/>
                  <a:gd name="connsiteY9" fmla="*/ 323408 h 327487"/>
                  <a:gd name="connsiteX10" fmla="*/ 74176 w 334037"/>
                  <a:gd name="connsiteY10" fmla="*/ 310308 h 327487"/>
                  <a:gd name="connsiteX11" fmla="*/ 7368 w 334037"/>
                  <a:gd name="connsiteY11" fmla="*/ 188483 h 327487"/>
                  <a:gd name="connsiteX12" fmla="*/ 7368 w 334037"/>
                  <a:gd name="connsiteY12" fmla="*/ 171453 h 327487"/>
                  <a:gd name="connsiteX13" fmla="*/ 21123 w 334037"/>
                  <a:gd name="connsiteY13" fmla="*/ 164904 h 327487"/>
                  <a:gd name="connsiteX14" fmla="*/ 32913 w 334037"/>
                  <a:gd name="connsiteY14" fmla="*/ 172763 h 327487"/>
                  <a:gd name="connsiteX15" fmla="*/ 89895 w 334037"/>
                  <a:gd name="connsiteY15" fmla="*/ 255945 h 327487"/>
                  <a:gd name="connsiteX16" fmla="*/ 93825 w 334037"/>
                  <a:gd name="connsiteY16" fmla="*/ 261185 h 32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037" h="327487">
                    <a:moveTo>
                      <a:pt x="93825" y="261185"/>
                    </a:moveTo>
                    <a:cubicBezTo>
                      <a:pt x="98410" y="254635"/>
                      <a:pt x="101685" y="249395"/>
                      <a:pt x="105615" y="243501"/>
                    </a:cubicBezTo>
                    <a:cubicBezTo>
                      <a:pt x="151463" y="176038"/>
                      <a:pt x="202551" y="112506"/>
                      <a:pt x="259534" y="54213"/>
                    </a:cubicBezTo>
                    <a:cubicBezTo>
                      <a:pt x="274598" y="38493"/>
                      <a:pt x="291628" y="24084"/>
                      <a:pt x="308002" y="9020"/>
                    </a:cubicBezTo>
                    <a:cubicBezTo>
                      <a:pt x="313897" y="3125"/>
                      <a:pt x="323067" y="3780"/>
                      <a:pt x="328306" y="9674"/>
                    </a:cubicBezTo>
                    <a:cubicBezTo>
                      <a:pt x="334201" y="15569"/>
                      <a:pt x="334201" y="24084"/>
                      <a:pt x="328306" y="29979"/>
                    </a:cubicBezTo>
                    <a:cubicBezTo>
                      <a:pt x="317827" y="41113"/>
                      <a:pt x="306692" y="51593"/>
                      <a:pt x="295558" y="62727"/>
                    </a:cubicBezTo>
                    <a:cubicBezTo>
                      <a:pt x="258879" y="102026"/>
                      <a:pt x="225475" y="143289"/>
                      <a:pt x="194691" y="186518"/>
                    </a:cubicBezTo>
                    <a:cubicBezTo>
                      <a:pt x="165873" y="226471"/>
                      <a:pt x="139019" y="267735"/>
                      <a:pt x="114129" y="310308"/>
                    </a:cubicBezTo>
                    <a:cubicBezTo>
                      <a:pt x="109545" y="318168"/>
                      <a:pt x="103650" y="323408"/>
                      <a:pt x="93825" y="323408"/>
                    </a:cubicBezTo>
                    <a:cubicBezTo>
                      <a:pt x="84656" y="323408"/>
                      <a:pt x="78761" y="318168"/>
                      <a:pt x="74176" y="310308"/>
                    </a:cubicBezTo>
                    <a:cubicBezTo>
                      <a:pt x="51907" y="269700"/>
                      <a:pt x="29638" y="229091"/>
                      <a:pt x="7368" y="188483"/>
                    </a:cubicBezTo>
                    <a:cubicBezTo>
                      <a:pt x="4094" y="182588"/>
                      <a:pt x="4094" y="177348"/>
                      <a:pt x="7368" y="171453"/>
                    </a:cubicBezTo>
                    <a:cubicBezTo>
                      <a:pt x="10643" y="166869"/>
                      <a:pt x="15228" y="164249"/>
                      <a:pt x="21123" y="164904"/>
                    </a:cubicBezTo>
                    <a:cubicBezTo>
                      <a:pt x="26363" y="165559"/>
                      <a:pt x="29638" y="168178"/>
                      <a:pt x="32913" y="172763"/>
                    </a:cubicBezTo>
                    <a:cubicBezTo>
                      <a:pt x="51907" y="200272"/>
                      <a:pt x="70901" y="228436"/>
                      <a:pt x="89895" y="255945"/>
                    </a:cubicBezTo>
                    <a:cubicBezTo>
                      <a:pt x="91205" y="257255"/>
                      <a:pt x="92515" y="259220"/>
                      <a:pt x="93825" y="261185"/>
                    </a:cubicBezTo>
                    <a:close/>
                  </a:path>
                </a:pathLst>
              </a:custGeom>
              <a:solidFill>
                <a:srgbClr val="33908C"/>
              </a:solidFill>
              <a:ln w="9525" cap="flat">
                <a:noFill/>
                <a:prstDash val="solid"/>
                <a:miter/>
              </a:ln>
            </p:spPr>
            <p:txBody>
              <a:bodyPr rtlCol="0" anchor="ctr"/>
              <a:lstStyle/>
              <a:p>
                <a:pPr defTabSz="909878">
                  <a:defRPr/>
                </a:pPr>
                <a:endParaRPr lang="en-US" kern="0">
                  <a:solidFill>
                    <a:prstClr val="black"/>
                  </a:solidFill>
                  <a:latin typeface="Calibri"/>
                </a:endParaRPr>
              </a:p>
            </p:txBody>
          </p:sp>
        </p:grpSp>
        <p:sp>
          <p:nvSpPr>
            <p:cNvPr id="366" name="TextBox 365">
              <a:extLst>
                <a:ext uri="{FF2B5EF4-FFF2-40B4-BE49-F238E27FC236}">
                  <a16:creationId xmlns:a16="http://schemas.microsoft.com/office/drawing/2014/main" xmlns="" id="{DD7B4FFF-C120-4693-9A92-9E3C1CAC8675}"/>
                </a:ext>
              </a:extLst>
            </p:cNvPr>
            <p:cNvSpPr txBox="1"/>
            <p:nvPr/>
          </p:nvSpPr>
          <p:spPr>
            <a:xfrm rot="16200000">
              <a:off x="1821285" y="3355919"/>
              <a:ext cx="711775" cy="715196"/>
            </a:xfrm>
            <a:prstGeom prst="rect">
              <a:avLst/>
            </a:prstGeom>
            <a:noFill/>
          </p:spPr>
          <p:txBody>
            <a:bodyPr wrap="square" rtlCol="0">
              <a:prstTxWarp prst="textCircle">
                <a:avLst>
                  <a:gd name="adj" fmla="val 12525721"/>
                </a:avLst>
              </a:prstTxWarp>
              <a:spAutoFit/>
            </a:bodyPr>
            <a:lstStyle/>
            <a:p>
              <a:pPr algn="ctr" defTabSz="909878">
                <a:defRPr/>
              </a:pPr>
              <a:r>
                <a:rPr lang="en-US" sz="700" b="1" kern="0" spc="-20" dirty="0">
                  <a:solidFill>
                    <a:prstClr val="white"/>
                  </a:solidFill>
                  <a:latin typeface="Calibri"/>
                </a:rPr>
                <a:t>CONSENT FOR SCREENING</a:t>
              </a:r>
            </a:p>
          </p:txBody>
        </p:sp>
        <p:sp>
          <p:nvSpPr>
            <p:cNvPr id="367" name="TextBox 366">
              <a:extLst>
                <a:ext uri="{FF2B5EF4-FFF2-40B4-BE49-F238E27FC236}">
                  <a16:creationId xmlns:a16="http://schemas.microsoft.com/office/drawing/2014/main" xmlns="" id="{C1EC5425-87DA-41DF-A43E-55F4B68E70ED}"/>
                </a:ext>
              </a:extLst>
            </p:cNvPr>
            <p:cNvSpPr txBox="1"/>
            <p:nvPr/>
          </p:nvSpPr>
          <p:spPr>
            <a:xfrm>
              <a:off x="1815065" y="3346127"/>
              <a:ext cx="715197" cy="740660"/>
            </a:xfrm>
            <a:prstGeom prst="rect">
              <a:avLst/>
            </a:prstGeom>
            <a:noFill/>
          </p:spPr>
          <p:txBody>
            <a:bodyPr wrap="square" rtlCol="0">
              <a:prstTxWarp prst="textArchDown">
                <a:avLst/>
              </a:prstTxWarp>
              <a:spAutoFit/>
            </a:bodyPr>
            <a:lstStyle/>
            <a:p>
              <a:pPr algn="ctr" defTabSz="909878">
                <a:defRPr/>
              </a:pPr>
              <a:r>
                <a:rPr lang="en-US" sz="700" b="1" kern="0" spc="-20" dirty="0">
                  <a:solidFill>
                    <a:prstClr val="white"/>
                  </a:solidFill>
                  <a:latin typeface="Calibri"/>
                </a:rPr>
                <a:t> PROTOCOL</a:t>
              </a:r>
            </a:p>
          </p:txBody>
        </p:sp>
      </p:grpSp>
      <p:sp>
        <p:nvSpPr>
          <p:cNvPr id="225" name="Octagon 224">
            <a:extLst>
              <a:ext uri="{FF2B5EF4-FFF2-40B4-BE49-F238E27FC236}">
                <a16:creationId xmlns:a16="http://schemas.microsoft.com/office/drawing/2014/main" xmlns="" id="{02C005EE-D66F-4C11-A838-5105B53B8BF5}"/>
              </a:ext>
            </a:extLst>
          </p:cNvPr>
          <p:cNvSpPr/>
          <p:nvPr/>
        </p:nvSpPr>
        <p:spPr>
          <a:xfrm>
            <a:off x="8170943" y="3263532"/>
            <a:ext cx="756244" cy="567183"/>
          </a:xfrm>
          <a:prstGeom prst="octagon">
            <a:avLst/>
          </a:prstGeom>
          <a:solidFill>
            <a:srgbClr val="9B1E3E"/>
          </a:solidFill>
          <a:ln w="50800" cap="flat" cmpd="sng" algn="ctr">
            <a:solidFill>
              <a:srgbClr val="ED833B"/>
            </a:solidFill>
            <a:prstDash val="solid"/>
          </a:ln>
          <a:effectLst/>
        </p:spPr>
        <p:txBody>
          <a:bodyPr lIns="0" tIns="0" rIns="0" bIns="0" rtlCol="0" anchor="ctr"/>
          <a:lstStyle/>
          <a:p>
            <a:pPr algn="ctr" defTabSz="909878">
              <a:defRPr/>
            </a:pPr>
            <a:r>
              <a:rPr lang="en-US" sz="900" b="1" kern="0" dirty="0">
                <a:solidFill>
                  <a:prstClr val="white"/>
                </a:solidFill>
                <a:latin typeface="Arial"/>
              </a:rPr>
              <a:t>Retest in </a:t>
            </a:r>
          </a:p>
          <a:p>
            <a:pPr algn="ctr" defTabSz="909878">
              <a:defRPr/>
            </a:pPr>
            <a:r>
              <a:rPr lang="en-US" sz="900" b="1" kern="0" dirty="0">
                <a:solidFill>
                  <a:prstClr val="white"/>
                </a:solidFill>
                <a:latin typeface="Arial"/>
              </a:rPr>
              <a:t>3-6 months</a:t>
            </a:r>
          </a:p>
        </p:txBody>
      </p:sp>
      <p:cxnSp>
        <p:nvCxnSpPr>
          <p:cNvPr id="226" name="Straight Connector 225">
            <a:extLst>
              <a:ext uri="{FF2B5EF4-FFF2-40B4-BE49-F238E27FC236}">
                <a16:creationId xmlns:a16="http://schemas.microsoft.com/office/drawing/2014/main" xmlns="" id="{CDDA030B-26CD-4EB1-81C2-C31798278D78}"/>
              </a:ext>
            </a:extLst>
          </p:cNvPr>
          <p:cNvCxnSpPr>
            <a:cxnSpLocks/>
          </p:cNvCxnSpPr>
          <p:nvPr/>
        </p:nvCxnSpPr>
        <p:spPr>
          <a:xfrm flipH="1">
            <a:off x="801292" y="2455898"/>
            <a:ext cx="8114327" cy="0"/>
          </a:xfrm>
          <a:prstGeom prst="line">
            <a:avLst/>
          </a:prstGeom>
          <a:noFill/>
          <a:ln w="101600" cap="rnd" cmpd="sng" algn="ctr">
            <a:solidFill>
              <a:srgbClr val="ED833B"/>
            </a:solidFill>
            <a:prstDash val="solid"/>
          </a:ln>
          <a:effectLst/>
        </p:spPr>
      </p:cxnSp>
      <p:sp>
        <p:nvSpPr>
          <p:cNvPr id="227" name="Arc 226">
            <a:extLst>
              <a:ext uri="{FF2B5EF4-FFF2-40B4-BE49-F238E27FC236}">
                <a16:creationId xmlns:a16="http://schemas.microsoft.com/office/drawing/2014/main" xmlns="" id="{5742CDC8-109F-4B7B-A2EF-118BEE861C30}"/>
              </a:ext>
            </a:extLst>
          </p:cNvPr>
          <p:cNvSpPr/>
          <p:nvPr/>
        </p:nvSpPr>
        <p:spPr>
          <a:xfrm flipH="1">
            <a:off x="341565" y="2460040"/>
            <a:ext cx="950229" cy="503939"/>
          </a:xfrm>
          <a:prstGeom prst="arc">
            <a:avLst>
              <a:gd name="adj1" fmla="val 16008522"/>
              <a:gd name="adj2" fmla="val 21543975"/>
            </a:avLst>
          </a:prstGeom>
          <a:noFill/>
          <a:ln w="101600" cap="flat" cmpd="sng" algn="ctr">
            <a:solidFill>
              <a:srgbClr val="ED833B"/>
            </a:solidFill>
            <a:prstDash val="solid"/>
          </a:ln>
          <a:effectLst/>
        </p:spPr>
        <p:txBody>
          <a:bodyPr rtlCol="0" anchor="ctr"/>
          <a:lstStyle/>
          <a:p>
            <a:pPr algn="ctr" defTabSz="909878">
              <a:defRPr/>
            </a:pPr>
            <a:endParaRPr lang="en-US" kern="0">
              <a:solidFill>
                <a:prstClr val="black"/>
              </a:solidFill>
              <a:latin typeface="Calibri"/>
            </a:endParaRPr>
          </a:p>
        </p:txBody>
      </p:sp>
      <p:sp>
        <p:nvSpPr>
          <p:cNvPr id="228" name="Arc 227">
            <a:extLst>
              <a:ext uri="{FF2B5EF4-FFF2-40B4-BE49-F238E27FC236}">
                <a16:creationId xmlns:a16="http://schemas.microsoft.com/office/drawing/2014/main" xmlns="" id="{5870ED28-6655-4704-8C1E-1C51A65ACCB1}"/>
              </a:ext>
            </a:extLst>
          </p:cNvPr>
          <p:cNvSpPr/>
          <p:nvPr/>
        </p:nvSpPr>
        <p:spPr>
          <a:xfrm flipH="1" flipV="1">
            <a:off x="337966" y="3424346"/>
            <a:ext cx="950229" cy="503939"/>
          </a:xfrm>
          <a:prstGeom prst="arc">
            <a:avLst>
              <a:gd name="adj1" fmla="val 18637609"/>
              <a:gd name="adj2" fmla="val 21543975"/>
            </a:avLst>
          </a:prstGeom>
          <a:noFill/>
          <a:ln w="101600" cap="flat" cmpd="sng" algn="ctr">
            <a:solidFill>
              <a:srgbClr val="ED833B"/>
            </a:solidFill>
            <a:prstDash val="solid"/>
          </a:ln>
          <a:effectLst/>
        </p:spPr>
        <p:txBody>
          <a:bodyPr rtlCol="0" anchor="ctr"/>
          <a:lstStyle/>
          <a:p>
            <a:pPr algn="ctr" defTabSz="909878">
              <a:defRPr/>
            </a:pPr>
            <a:endParaRPr lang="en-US" kern="0">
              <a:solidFill>
                <a:prstClr val="black"/>
              </a:solidFill>
              <a:latin typeface="Calibri"/>
            </a:endParaRPr>
          </a:p>
        </p:txBody>
      </p:sp>
      <p:cxnSp>
        <p:nvCxnSpPr>
          <p:cNvPr id="229" name="Straight Connector 228">
            <a:extLst>
              <a:ext uri="{FF2B5EF4-FFF2-40B4-BE49-F238E27FC236}">
                <a16:creationId xmlns:a16="http://schemas.microsoft.com/office/drawing/2014/main" xmlns="" id="{34977C03-1B95-42BF-B6F8-F1EB11511518}"/>
              </a:ext>
            </a:extLst>
          </p:cNvPr>
          <p:cNvCxnSpPr>
            <a:cxnSpLocks/>
          </p:cNvCxnSpPr>
          <p:nvPr/>
        </p:nvCxnSpPr>
        <p:spPr>
          <a:xfrm flipH="1">
            <a:off x="338092" y="2695376"/>
            <a:ext cx="3599" cy="994410"/>
          </a:xfrm>
          <a:prstGeom prst="line">
            <a:avLst/>
          </a:prstGeom>
          <a:noFill/>
          <a:ln w="101600" cap="flat" cmpd="sng" algn="ctr">
            <a:solidFill>
              <a:srgbClr val="ED833B"/>
            </a:solidFill>
            <a:prstDash val="solid"/>
          </a:ln>
          <a:effectLst/>
        </p:spPr>
      </p:cxnSp>
      <p:sp>
        <p:nvSpPr>
          <p:cNvPr id="230" name="Arrow: Pentagon 109">
            <a:extLst>
              <a:ext uri="{FF2B5EF4-FFF2-40B4-BE49-F238E27FC236}">
                <a16:creationId xmlns:a16="http://schemas.microsoft.com/office/drawing/2014/main" xmlns="" id="{9563A77C-245C-4850-B078-73539650A2C0}"/>
              </a:ext>
            </a:extLst>
          </p:cNvPr>
          <p:cNvSpPr/>
          <p:nvPr/>
        </p:nvSpPr>
        <p:spPr>
          <a:xfrm>
            <a:off x="1319917" y="3892119"/>
            <a:ext cx="452270" cy="72897"/>
          </a:xfrm>
          <a:prstGeom prst="homePlate">
            <a:avLst/>
          </a:prstGeom>
          <a:solidFill>
            <a:srgbClr val="ED833B"/>
          </a:solidFill>
          <a:ln w="25400" cap="flat" cmpd="sng" algn="ctr">
            <a:noFill/>
            <a:prstDash val="solid"/>
          </a:ln>
          <a:effectLst/>
        </p:spPr>
        <p:txBody>
          <a:bodyPr rtlCol="0" anchor="ctr"/>
          <a:lstStyle/>
          <a:p>
            <a:pPr algn="ctr" defTabSz="909878">
              <a:defRPr/>
            </a:pPr>
            <a:endParaRPr lang="en-US" kern="0">
              <a:solidFill>
                <a:prstClr val="white"/>
              </a:solidFill>
              <a:latin typeface="Calibri"/>
            </a:endParaRPr>
          </a:p>
        </p:txBody>
      </p:sp>
      <p:sp>
        <p:nvSpPr>
          <p:cNvPr id="231" name="Arrow: Pentagon 110">
            <a:extLst>
              <a:ext uri="{FF2B5EF4-FFF2-40B4-BE49-F238E27FC236}">
                <a16:creationId xmlns:a16="http://schemas.microsoft.com/office/drawing/2014/main" xmlns="" id="{6BFCBB22-E9B7-41E3-BE93-861FCE6708AE}"/>
              </a:ext>
            </a:extLst>
          </p:cNvPr>
          <p:cNvSpPr/>
          <p:nvPr/>
        </p:nvSpPr>
        <p:spPr>
          <a:xfrm>
            <a:off x="3579284" y="3892119"/>
            <a:ext cx="457200" cy="72897"/>
          </a:xfrm>
          <a:prstGeom prst="homePlate">
            <a:avLst/>
          </a:prstGeom>
          <a:solidFill>
            <a:srgbClr val="ED833B"/>
          </a:solidFill>
          <a:ln w="25400" cap="flat" cmpd="sng" algn="ctr">
            <a:noFill/>
            <a:prstDash val="solid"/>
          </a:ln>
          <a:effectLst/>
        </p:spPr>
        <p:txBody>
          <a:bodyPr rtlCol="0" anchor="ctr"/>
          <a:lstStyle/>
          <a:p>
            <a:pPr algn="ctr" defTabSz="909878">
              <a:defRPr/>
            </a:pPr>
            <a:endParaRPr lang="en-US" kern="0">
              <a:solidFill>
                <a:prstClr val="white"/>
              </a:solidFill>
              <a:latin typeface="Calibri"/>
            </a:endParaRPr>
          </a:p>
        </p:txBody>
      </p:sp>
      <p:sp>
        <p:nvSpPr>
          <p:cNvPr id="232" name="Arrow: Pentagon 111">
            <a:extLst>
              <a:ext uri="{FF2B5EF4-FFF2-40B4-BE49-F238E27FC236}">
                <a16:creationId xmlns:a16="http://schemas.microsoft.com/office/drawing/2014/main" xmlns="" id="{4AE48FD4-ED51-4034-BFDC-B84A2362897D}"/>
              </a:ext>
            </a:extLst>
          </p:cNvPr>
          <p:cNvSpPr/>
          <p:nvPr/>
        </p:nvSpPr>
        <p:spPr>
          <a:xfrm flipV="1">
            <a:off x="4716307" y="3886230"/>
            <a:ext cx="273199" cy="45719"/>
          </a:xfrm>
          <a:prstGeom prst="homePlate">
            <a:avLst/>
          </a:prstGeom>
          <a:solidFill>
            <a:srgbClr val="ED833B"/>
          </a:solidFill>
          <a:ln w="25400" cap="flat" cmpd="sng" algn="ctr">
            <a:noFill/>
            <a:prstDash val="solid"/>
          </a:ln>
          <a:effectLst/>
        </p:spPr>
        <p:txBody>
          <a:bodyPr rtlCol="0" anchor="ctr"/>
          <a:lstStyle/>
          <a:p>
            <a:pPr algn="ctr" defTabSz="909878">
              <a:defRPr/>
            </a:pPr>
            <a:endParaRPr lang="en-US" kern="0">
              <a:solidFill>
                <a:prstClr val="white"/>
              </a:solidFill>
              <a:latin typeface="Calibri"/>
            </a:endParaRPr>
          </a:p>
        </p:txBody>
      </p:sp>
      <p:sp>
        <p:nvSpPr>
          <p:cNvPr id="233" name="Arrow: Pentagon 112">
            <a:extLst>
              <a:ext uri="{FF2B5EF4-FFF2-40B4-BE49-F238E27FC236}">
                <a16:creationId xmlns:a16="http://schemas.microsoft.com/office/drawing/2014/main" xmlns="" id="{55138CB3-3102-4F11-A51C-93150A0DA3C6}"/>
              </a:ext>
            </a:extLst>
          </p:cNvPr>
          <p:cNvSpPr/>
          <p:nvPr/>
        </p:nvSpPr>
        <p:spPr>
          <a:xfrm>
            <a:off x="2459807" y="3892119"/>
            <a:ext cx="452270" cy="72897"/>
          </a:xfrm>
          <a:prstGeom prst="homePlate">
            <a:avLst/>
          </a:prstGeom>
          <a:solidFill>
            <a:srgbClr val="ED833B"/>
          </a:solidFill>
          <a:ln w="25400" cap="flat" cmpd="sng" algn="ctr">
            <a:noFill/>
            <a:prstDash val="solid"/>
          </a:ln>
          <a:effectLst/>
        </p:spPr>
        <p:txBody>
          <a:bodyPr rtlCol="0" anchor="ctr"/>
          <a:lstStyle/>
          <a:p>
            <a:pPr algn="ctr" defTabSz="909878">
              <a:defRPr/>
            </a:pPr>
            <a:endParaRPr lang="en-US" kern="0">
              <a:solidFill>
                <a:prstClr val="white"/>
              </a:solidFill>
              <a:latin typeface="Calibri"/>
            </a:endParaRPr>
          </a:p>
        </p:txBody>
      </p:sp>
      <p:sp>
        <p:nvSpPr>
          <p:cNvPr id="234" name="Arrow: Pentagon 113">
            <a:extLst>
              <a:ext uri="{FF2B5EF4-FFF2-40B4-BE49-F238E27FC236}">
                <a16:creationId xmlns:a16="http://schemas.microsoft.com/office/drawing/2014/main" xmlns="" id="{32FC2742-0580-4B91-B5F2-44679062DCAB}"/>
              </a:ext>
            </a:extLst>
          </p:cNvPr>
          <p:cNvSpPr/>
          <p:nvPr/>
        </p:nvSpPr>
        <p:spPr>
          <a:xfrm>
            <a:off x="6176938" y="3919297"/>
            <a:ext cx="137940" cy="45719"/>
          </a:xfrm>
          <a:prstGeom prst="homePlate">
            <a:avLst/>
          </a:prstGeom>
          <a:solidFill>
            <a:srgbClr val="ED833B"/>
          </a:solidFill>
          <a:ln w="25400" cap="flat" cmpd="sng" algn="ctr">
            <a:noFill/>
            <a:prstDash val="solid"/>
          </a:ln>
          <a:effectLst/>
        </p:spPr>
        <p:txBody>
          <a:bodyPr rtlCol="0" anchor="ctr"/>
          <a:lstStyle/>
          <a:p>
            <a:pPr algn="ctr" defTabSz="909878">
              <a:defRPr/>
            </a:pPr>
            <a:endParaRPr lang="en-US" kern="0">
              <a:solidFill>
                <a:prstClr val="white"/>
              </a:solidFill>
              <a:latin typeface="Calibri"/>
            </a:endParaRPr>
          </a:p>
        </p:txBody>
      </p:sp>
      <p:sp>
        <p:nvSpPr>
          <p:cNvPr id="235" name="Oval 234">
            <a:extLst>
              <a:ext uri="{FF2B5EF4-FFF2-40B4-BE49-F238E27FC236}">
                <a16:creationId xmlns:a16="http://schemas.microsoft.com/office/drawing/2014/main" xmlns="" id="{B3E7AD5C-68A4-4A94-B9A0-B9AA8516BA11}"/>
              </a:ext>
            </a:extLst>
          </p:cNvPr>
          <p:cNvSpPr/>
          <p:nvPr/>
        </p:nvSpPr>
        <p:spPr>
          <a:xfrm>
            <a:off x="8142954" y="2565507"/>
            <a:ext cx="822960" cy="620303"/>
          </a:xfrm>
          <a:prstGeom prst="ellipse">
            <a:avLst/>
          </a:prstGeom>
          <a:solidFill>
            <a:srgbClr val="33908C"/>
          </a:solidFill>
          <a:ln w="50800" cap="flat" cmpd="sng" algn="ctr">
            <a:solidFill>
              <a:srgbClr val="ED833B"/>
            </a:solidFill>
            <a:prstDash val="solid"/>
          </a:ln>
          <a:effectLst/>
        </p:spPr>
        <p:txBody>
          <a:bodyPr wrap="none" lIns="0" tIns="0" rIns="0" bIns="0" rtlCol="0" anchor="ctr"/>
          <a:lstStyle/>
          <a:p>
            <a:pPr algn="ctr" defTabSz="909878">
              <a:lnSpc>
                <a:spcPct val="90000"/>
              </a:lnSpc>
              <a:defRPr/>
            </a:pPr>
            <a:r>
              <a:rPr lang="en-US" sz="800" b="1" kern="0" dirty="0">
                <a:solidFill>
                  <a:prstClr val="white"/>
                </a:solidFill>
                <a:latin typeface="Arial"/>
              </a:rPr>
              <a:t>Consider </a:t>
            </a:r>
            <a:br>
              <a:rPr lang="en-US" sz="800" b="1" kern="0" dirty="0">
                <a:solidFill>
                  <a:prstClr val="white"/>
                </a:solidFill>
                <a:latin typeface="Arial"/>
              </a:rPr>
            </a:br>
            <a:r>
              <a:rPr lang="en-US" sz="800" b="1" kern="0" dirty="0">
                <a:solidFill>
                  <a:prstClr val="white"/>
                </a:solidFill>
                <a:latin typeface="Arial"/>
              </a:rPr>
              <a:t>screening for </a:t>
            </a:r>
            <a:br>
              <a:rPr lang="en-US" sz="800" b="1" kern="0" dirty="0">
                <a:solidFill>
                  <a:prstClr val="white"/>
                </a:solidFill>
                <a:latin typeface="Arial"/>
              </a:rPr>
            </a:br>
            <a:r>
              <a:rPr lang="en-US" sz="800" b="1" kern="0" dirty="0">
                <a:solidFill>
                  <a:prstClr val="white"/>
                </a:solidFill>
                <a:latin typeface="Arial"/>
              </a:rPr>
              <a:t>neratinib </a:t>
            </a:r>
            <a:br>
              <a:rPr lang="en-US" sz="800" b="1" kern="0" dirty="0">
                <a:solidFill>
                  <a:prstClr val="white"/>
                </a:solidFill>
                <a:latin typeface="Arial"/>
              </a:rPr>
            </a:br>
            <a:r>
              <a:rPr lang="en-US" sz="800" b="1" kern="0" dirty="0">
                <a:solidFill>
                  <a:prstClr val="white"/>
                </a:solidFill>
                <a:latin typeface="Arial"/>
              </a:rPr>
              <a:t>treatment </a:t>
            </a:r>
            <a:br>
              <a:rPr lang="en-US" sz="800" b="1" kern="0" dirty="0">
                <a:solidFill>
                  <a:prstClr val="white"/>
                </a:solidFill>
                <a:latin typeface="Arial"/>
              </a:rPr>
            </a:br>
            <a:r>
              <a:rPr lang="en-US" sz="800" b="1" kern="0" dirty="0">
                <a:solidFill>
                  <a:prstClr val="white"/>
                </a:solidFill>
                <a:latin typeface="Arial"/>
              </a:rPr>
              <a:t>protocol</a:t>
            </a:r>
          </a:p>
        </p:txBody>
      </p:sp>
      <p:cxnSp>
        <p:nvCxnSpPr>
          <p:cNvPr id="236" name="Straight Connector 235">
            <a:extLst>
              <a:ext uri="{FF2B5EF4-FFF2-40B4-BE49-F238E27FC236}">
                <a16:creationId xmlns:a16="http://schemas.microsoft.com/office/drawing/2014/main" xmlns="" id="{58CB5F02-0928-4C56-A141-E7163F156536}"/>
              </a:ext>
            </a:extLst>
          </p:cNvPr>
          <p:cNvCxnSpPr>
            <a:cxnSpLocks/>
          </p:cNvCxnSpPr>
          <p:nvPr/>
        </p:nvCxnSpPr>
        <p:spPr>
          <a:xfrm flipV="1">
            <a:off x="7498517" y="2833546"/>
            <a:ext cx="0" cy="892013"/>
          </a:xfrm>
          <a:prstGeom prst="line">
            <a:avLst/>
          </a:prstGeom>
          <a:noFill/>
          <a:ln w="101600" cap="flat" cmpd="sng" algn="ctr">
            <a:solidFill>
              <a:srgbClr val="ED833B"/>
            </a:solidFill>
            <a:prstDash val="solid"/>
          </a:ln>
          <a:effectLst/>
        </p:spPr>
      </p:cxnSp>
      <p:sp>
        <p:nvSpPr>
          <p:cNvPr id="237" name="TextBox 236">
            <a:extLst>
              <a:ext uri="{FF2B5EF4-FFF2-40B4-BE49-F238E27FC236}">
                <a16:creationId xmlns:a16="http://schemas.microsoft.com/office/drawing/2014/main" xmlns="" id="{84386326-C047-4C5B-9781-2842F189461B}"/>
              </a:ext>
            </a:extLst>
          </p:cNvPr>
          <p:cNvSpPr txBox="1"/>
          <p:nvPr/>
        </p:nvSpPr>
        <p:spPr>
          <a:xfrm>
            <a:off x="6858001" y="2478336"/>
            <a:ext cx="1309711" cy="341632"/>
          </a:xfrm>
          <a:prstGeom prst="rect">
            <a:avLst/>
          </a:prstGeom>
          <a:noFill/>
        </p:spPr>
        <p:txBody>
          <a:bodyPr wrap="square" rtlCol="0">
            <a:spAutoFit/>
          </a:bodyPr>
          <a:lstStyle/>
          <a:p>
            <a:pPr algn="r" defTabSz="909878">
              <a:lnSpc>
                <a:spcPct val="90000"/>
              </a:lnSpc>
              <a:defRPr/>
            </a:pPr>
            <a:r>
              <a:rPr lang="en-US" sz="900" b="1" i="1" kern="0" dirty="0">
                <a:solidFill>
                  <a:prstClr val="black"/>
                </a:solidFill>
                <a:latin typeface="Arial"/>
              </a:rPr>
              <a:t>HER2 mutation positive</a:t>
            </a:r>
          </a:p>
        </p:txBody>
      </p:sp>
      <p:sp>
        <p:nvSpPr>
          <p:cNvPr id="238" name="TextBox 237">
            <a:extLst>
              <a:ext uri="{FF2B5EF4-FFF2-40B4-BE49-F238E27FC236}">
                <a16:creationId xmlns:a16="http://schemas.microsoft.com/office/drawing/2014/main" xmlns="" id="{E59C35A1-3790-40BC-B7E3-DC836A436061}"/>
              </a:ext>
            </a:extLst>
          </p:cNvPr>
          <p:cNvSpPr txBox="1"/>
          <p:nvPr/>
        </p:nvSpPr>
        <p:spPr>
          <a:xfrm>
            <a:off x="7379285" y="3546994"/>
            <a:ext cx="790832" cy="341632"/>
          </a:xfrm>
          <a:prstGeom prst="rect">
            <a:avLst/>
          </a:prstGeom>
          <a:noFill/>
        </p:spPr>
        <p:txBody>
          <a:bodyPr wrap="square" rtlCol="0">
            <a:spAutoFit/>
          </a:bodyPr>
          <a:lstStyle/>
          <a:p>
            <a:pPr algn="r" defTabSz="909878">
              <a:lnSpc>
                <a:spcPct val="90000"/>
              </a:lnSpc>
              <a:defRPr/>
            </a:pPr>
            <a:r>
              <a:rPr lang="en-US" sz="900" b="1" i="1" kern="0" dirty="0">
                <a:solidFill>
                  <a:prstClr val="black"/>
                </a:solidFill>
                <a:latin typeface="Arial"/>
              </a:rPr>
              <a:t>HER2 </a:t>
            </a:r>
            <a:br>
              <a:rPr lang="en-US" sz="900" b="1" i="1" kern="0" dirty="0">
                <a:solidFill>
                  <a:prstClr val="black"/>
                </a:solidFill>
                <a:latin typeface="Arial"/>
              </a:rPr>
            </a:br>
            <a:r>
              <a:rPr lang="en-US" sz="900" b="1" i="1" kern="0" dirty="0">
                <a:solidFill>
                  <a:prstClr val="black"/>
                </a:solidFill>
                <a:latin typeface="Arial"/>
              </a:rPr>
              <a:t>wild type</a:t>
            </a:r>
          </a:p>
        </p:txBody>
      </p:sp>
      <p:sp>
        <p:nvSpPr>
          <p:cNvPr id="239" name="Arc 238">
            <a:extLst>
              <a:ext uri="{FF2B5EF4-FFF2-40B4-BE49-F238E27FC236}">
                <a16:creationId xmlns:a16="http://schemas.microsoft.com/office/drawing/2014/main" xmlns="" id="{06F73850-2302-4EA9-AA1E-57FB63D1FFA4}"/>
              </a:ext>
            </a:extLst>
          </p:cNvPr>
          <p:cNvSpPr/>
          <p:nvPr/>
        </p:nvSpPr>
        <p:spPr>
          <a:xfrm flipV="1">
            <a:off x="6627459" y="3527236"/>
            <a:ext cx="871058" cy="400499"/>
          </a:xfrm>
          <a:prstGeom prst="arc">
            <a:avLst>
              <a:gd name="adj1" fmla="val 17570968"/>
              <a:gd name="adj2" fmla="val 93564"/>
            </a:avLst>
          </a:prstGeom>
          <a:noFill/>
          <a:ln w="101600" cap="flat" cmpd="sng" algn="ctr">
            <a:solidFill>
              <a:srgbClr val="ED833B"/>
            </a:solidFill>
            <a:prstDash val="solid"/>
          </a:ln>
          <a:effectLst/>
        </p:spPr>
        <p:txBody>
          <a:bodyPr rtlCol="0" anchor="ctr"/>
          <a:lstStyle/>
          <a:p>
            <a:pPr algn="ctr" defTabSz="909878">
              <a:defRPr/>
            </a:pPr>
            <a:endParaRPr lang="en-US" kern="0">
              <a:solidFill>
                <a:prstClr val="black"/>
              </a:solidFill>
              <a:latin typeface="Calibri"/>
            </a:endParaRPr>
          </a:p>
        </p:txBody>
      </p:sp>
      <p:sp>
        <p:nvSpPr>
          <p:cNvPr id="240" name="Arrow: Pentagon 119">
            <a:extLst>
              <a:ext uri="{FF2B5EF4-FFF2-40B4-BE49-F238E27FC236}">
                <a16:creationId xmlns:a16="http://schemas.microsoft.com/office/drawing/2014/main" xmlns="" id="{A8CAC9E6-0BAE-4554-8D81-70F756730A62}"/>
              </a:ext>
            </a:extLst>
          </p:cNvPr>
          <p:cNvSpPr/>
          <p:nvPr/>
        </p:nvSpPr>
        <p:spPr>
          <a:xfrm>
            <a:off x="7498533" y="2833544"/>
            <a:ext cx="599371" cy="72897"/>
          </a:xfrm>
          <a:prstGeom prst="homePlate">
            <a:avLst/>
          </a:prstGeom>
          <a:solidFill>
            <a:srgbClr val="ED833B"/>
          </a:solidFill>
          <a:ln w="25400" cap="flat" cmpd="sng" algn="ctr">
            <a:noFill/>
            <a:prstDash val="solid"/>
          </a:ln>
          <a:effectLst/>
        </p:spPr>
        <p:txBody>
          <a:bodyPr rtlCol="0" anchor="ctr"/>
          <a:lstStyle/>
          <a:p>
            <a:pPr algn="ctr" defTabSz="909878">
              <a:defRPr/>
            </a:pPr>
            <a:endParaRPr lang="en-US" kern="0">
              <a:solidFill>
                <a:prstClr val="white"/>
              </a:solidFill>
              <a:latin typeface="Calibri"/>
            </a:endParaRPr>
          </a:p>
        </p:txBody>
      </p:sp>
      <p:sp>
        <p:nvSpPr>
          <p:cNvPr id="241" name="Arrow: Pentagon 120">
            <a:extLst>
              <a:ext uri="{FF2B5EF4-FFF2-40B4-BE49-F238E27FC236}">
                <a16:creationId xmlns:a16="http://schemas.microsoft.com/office/drawing/2014/main" xmlns="" id="{91C027B1-CF56-4AC4-8250-433E73B82834}"/>
              </a:ext>
            </a:extLst>
          </p:cNvPr>
          <p:cNvSpPr/>
          <p:nvPr/>
        </p:nvSpPr>
        <p:spPr>
          <a:xfrm>
            <a:off x="7499350" y="3490785"/>
            <a:ext cx="599371" cy="72897"/>
          </a:xfrm>
          <a:prstGeom prst="homePlate">
            <a:avLst/>
          </a:prstGeom>
          <a:solidFill>
            <a:srgbClr val="ED833B"/>
          </a:solidFill>
          <a:ln w="25400" cap="flat" cmpd="sng" algn="ctr">
            <a:noFill/>
            <a:prstDash val="solid"/>
          </a:ln>
          <a:effectLst/>
        </p:spPr>
        <p:txBody>
          <a:bodyPr rtlCol="0" anchor="ctr"/>
          <a:lstStyle/>
          <a:p>
            <a:pPr algn="ctr" defTabSz="909878">
              <a:defRPr/>
            </a:pPr>
            <a:endParaRPr lang="en-US" kern="0">
              <a:solidFill>
                <a:prstClr val="white"/>
              </a:solidFill>
              <a:latin typeface="Calibri"/>
            </a:endParaRPr>
          </a:p>
        </p:txBody>
      </p:sp>
      <p:grpSp>
        <p:nvGrpSpPr>
          <p:cNvPr id="242" name="Group 241">
            <a:extLst>
              <a:ext uri="{FF2B5EF4-FFF2-40B4-BE49-F238E27FC236}">
                <a16:creationId xmlns:a16="http://schemas.microsoft.com/office/drawing/2014/main" xmlns="" id="{8E5CC3D7-E3A8-4B5C-B371-B316495A1E2C}"/>
              </a:ext>
            </a:extLst>
          </p:cNvPr>
          <p:cNvGrpSpPr/>
          <p:nvPr/>
        </p:nvGrpSpPr>
        <p:grpSpPr>
          <a:xfrm>
            <a:off x="1513795" y="2559045"/>
            <a:ext cx="4605390" cy="1293688"/>
            <a:chOff x="1459918" y="2831459"/>
            <a:chExt cx="4605390" cy="1828800"/>
          </a:xfrm>
        </p:grpSpPr>
        <p:cxnSp>
          <p:nvCxnSpPr>
            <p:cNvPr id="359" name="Straight Connector 358">
              <a:extLst>
                <a:ext uri="{FF2B5EF4-FFF2-40B4-BE49-F238E27FC236}">
                  <a16:creationId xmlns:a16="http://schemas.microsoft.com/office/drawing/2014/main" xmlns="" id="{0F5832DD-D039-4AD7-8643-108E78BC4E31}"/>
                </a:ext>
              </a:extLst>
            </p:cNvPr>
            <p:cNvCxnSpPr/>
            <p:nvPr/>
          </p:nvCxnSpPr>
          <p:spPr>
            <a:xfrm>
              <a:off x="1459918" y="2831459"/>
              <a:ext cx="0" cy="1828800"/>
            </a:xfrm>
            <a:prstGeom prst="line">
              <a:avLst/>
            </a:prstGeom>
            <a:noFill/>
            <a:ln w="19050" cap="rnd" cmpd="sng" algn="ctr">
              <a:solidFill>
                <a:srgbClr val="ED833B"/>
              </a:solidFill>
              <a:prstDash val="sysDot"/>
            </a:ln>
            <a:effectLst/>
          </p:spPr>
        </p:cxnSp>
        <p:cxnSp>
          <p:nvCxnSpPr>
            <p:cNvPr id="360" name="Straight Connector 359">
              <a:extLst>
                <a:ext uri="{FF2B5EF4-FFF2-40B4-BE49-F238E27FC236}">
                  <a16:creationId xmlns:a16="http://schemas.microsoft.com/office/drawing/2014/main" xmlns="" id="{D6DFFC11-36A0-4355-9AF9-753843E587DB}"/>
                </a:ext>
              </a:extLst>
            </p:cNvPr>
            <p:cNvCxnSpPr/>
            <p:nvPr/>
          </p:nvCxnSpPr>
          <p:spPr>
            <a:xfrm>
              <a:off x="2611266" y="2831459"/>
              <a:ext cx="0" cy="1828800"/>
            </a:xfrm>
            <a:prstGeom prst="line">
              <a:avLst/>
            </a:prstGeom>
            <a:noFill/>
            <a:ln w="19050" cap="rnd" cmpd="sng" algn="ctr">
              <a:solidFill>
                <a:srgbClr val="ED833B"/>
              </a:solidFill>
              <a:prstDash val="sysDot"/>
            </a:ln>
            <a:effectLst/>
          </p:spPr>
        </p:cxnSp>
        <p:cxnSp>
          <p:nvCxnSpPr>
            <p:cNvPr id="361" name="Straight Connector 360">
              <a:extLst>
                <a:ext uri="{FF2B5EF4-FFF2-40B4-BE49-F238E27FC236}">
                  <a16:creationId xmlns:a16="http://schemas.microsoft.com/office/drawing/2014/main" xmlns="" id="{74561A8A-3B82-4498-95AA-6CA2E4896B4D}"/>
                </a:ext>
              </a:extLst>
            </p:cNvPr>
            <p:cNvCxnSpPr/>
            <p:nvPr/>
          </p:nvCxnSpPr>
          <p:spPr>
            <a:xfrm>
              <a:off x="3762614" y="2831459"/>
              <a:ext cx="0" cy="1828800"/>
            </a:xfrm>
            <a:prstGeom prst="line">
              <a:avLst/>
            </a:prstGeom>
            <a:noFill/>
            <a:ln w="19050" cap="rnd" cmpd="sng" algn="ctr">
              <a:solidFill>
                <a:srgbClr val="ED833B"/>
              </a:solidFill>
              <a:prstDash val="sysDot"/>
            </a:ln>
            <a:effectLst/>
          </p:spPr>
        </p:cxnSp>
        <p:cxnSp>
          <p:nvCxnSpPr>
            <p:cNvPr id="362" name="Straight Connector 361">
              <a:extLst>
                <a:ext uri="{FF2B5EF4-FFF2-40B4-BE49-F238E27FC236}">
                  <a16:creationId xmlns:a16="http://schemas.microsoft.com/office/drawing/2014/main" xmlns="" id="{450FA8C0-34B0-4A74-9FFE-49B886DD26A3}"/>
                </a:ext>
              </a:extLst>
            </p:cNvPr>
            <p:cNvCxnSpPr/>
            <p:nvPr/>
          </p:nvCxnSpPr>
          <p:spPr>
            <a:xfrm>
              <a:off x="4913962" y="2831459"/>
              <a:ext cx="0" cy="1828800"/>
            </a:xfrm>
            <a:prstGeom prst="line">
              <a:avLst/>
            </a:prstGeom>
            <a:noFill/>
            <a:ln w="19050" cap="rnd" cmpd="sng" algn="ctr">
              <a:solidFill>
                <a:srgbClr val="ED833B"/>
              </a:solidFill>
              <a:prstDash val="sysDot"/>
            </a:ln>
            <a:effectLst/>
          </p:spPr>
        </p:cxnSp>
        <p:cxnSp>
          <p:nvCxnSpPr>
            <p:cNvPr id="363" name="Straight Connector 362">
              <a:extLst>
                <a:ext uri="{FF2B5EF4-FFF2-40B4-BE49-F238E27FC236}">
                  <a16:creationId xmlns:a16="http://schemas.microsoft.com/office/drawing/2014/main" xmlns="" id="{3D48B9E8-F1C6-4F2A-B7AC-D48BC2495BCB}"/>
                </a:ext>
              </a:extLst>
            </p:cNvPr>
            <p:cNvCxnSpPr/>
            <p:nvPr/>
          </p:nvCxnSpPr>
          <p:spPr>
            <a:xfrm>
              <a:off x="6065308" y="2831459"/>
              <a:ext cx="0" cy="1828800"/>
            </a:xfrm>
            <a:prstGeom prst="line">
              <a:avLst/>
            </a:prstGeom>
            <a:noFill/>
            <a:ln w="19050" cap="rnd" cmpd="sng" algn="ctr">
              <a:solidFill>
                <a:srgbClr val="ED833B"/>
              </a:solidFill>
              <a:prstDash val="sysDot"/>
            </a:ln>
            <a:effectLst/>
          </p:spPr>
        </p:cxnSp>
      </p:grpSp>
      <p:sp>
        <p:nvSpPr>
          <p:cNvPr id="243" name="Freeform: Shape 127">
            <a:extLst>
              <a:ext uri="{FF2B5EF4-FFF2-40B4-BE49-F238E27FC236}">
                <a16:creationId xmlns:a16="http://schemas.microsoft.com/office/drawing/2014/main" xmlns="" id="{BC512C72-77D7-4406-B199-E50C18721F94}"/>
              </a:ext>
            </a:extLst>
          </p:cNvPr>
          <p:cNvSpPr/>
          <p:nvPr/>
        </p:nvSpPr>
        <p:spPr>
          <a:xfrm>
            <a:off x="3264006" y="3847420"/>
            <a:ext cx="5296332" cy="554477"/>
          </a:xfrm>
          <a:custGeom>
            <a:avLst/>
            <a:gdLst>
              <a:gd name="connsiteX0" fmla="*/ 5321029 w 5321029"/>
              <a:gd name="connsiteY0" fmla="*/ 0 h 739302"/>
              <a:gd name="connsiteX1" fmla="*/ 5321029 w 5321029"/>
              <a:gd name="connsiteY1" fmla="*/ 739302 h 739302"/>
              <a:gd name="connsiteX2" fmla="*/ 0 w 5321029"/>
              <a:gd name="connsiteY2" fmla="*/ 739302 h 739302"/>
              <a:gd name="connsiteX3" fmla="*/ 0 w 5321029"/>
              <a:gd name="connsiteY3" fmla="*/ 466928 h 739302"/>
            </a:gdLst>
            <a:ahLst/>
            <a:cxnLst>
              <a:cxn ang="0">
                <a:pos x="connsiteX0" y="connsiteY0"/>
              </a:cxn>
              <a:cxn ang="0">
                <a:pos x="connsiteX1" y="connsiteY1"/>
              </a:cxn>
              <a:cxn ang="0">
                <a:pos x="connsiteX2" y="connsiteY2"/>
              </a:cxn>
              <a:cxn ang="0">
                <a:pos x="connsiteX3" y="connsiteY3"/>
              </a:cxn>
            </a:cxnLst>
            <a:rect l="l" t="t" r="r" b="b"/>
            <a:pathLst>
              <a:path w="5321029" h="739302">
                <a:moveTo>
                  <a:pt x="5321029" y="0"/>
                </a:moveTo>
                <a:lnTo>
                  <a:pt x="5321029" y="739302"/>
                </a:lnTo>
                <a:lnTo>
                  <a:pt x="0" y="739302"/>
                </a:lnTo>
                <a:lnTo>
                  <a:pt x="0" y="466928"/>
                </a:lnTo>
              </a:path>
            </a:pathLst>
          </a:custGeom>
          <a:noFill/>
          <a:ln w="25400" cap="rnd" cmpd="sng" algn="ctr">
            <a:solidFill>
              <a:srgbClr val="ED833B"/>
            </a:solidFill>
            <a:prstDash val="sysDot"/>
            <a:tailEnd type="triangle" w="lg" len="lg"/>
          </a:ln>
          <a:effectLst/>
        </p:spPr>
        <p:txBody>
          <a:bodyPr rtlCol="0" anchor="ctr"/>
          <a:lstStyle/>
          <a:p>
            <a:pPr algn="ctr" defTabSz="909878">
              <a:defRPr/>
            </a:pPr>
            <a:endParaRPr lang="en-US" kern="0">
              <a:solidFill>
                <a:prstClr val="white"/>
              </a:solidFill>
              <a:latin typeface="Calibri"/>
            </a:endParaRPr>
          </a:p>
        </p:txBody>
      </p:sp>
      <p:grpSp>
        <p:nvGrpSpPr>
          <p:cNvPr id="351" name="Group 350">
            <a:extLst>
              <a:ext uri="{FF2B5EF4-FFF2-40B4-BE49-F238E27FC236}">
                <a16:creationId xmlns:a16="http://schemas.microsoft.com/office/drawing/2014/main" xmlns="" id="{BDC21823-55C4-48BA-96C4-A8C7B6F19839}"/>
              </a:ext>
            </a:extLst>
          </p:cNvPr>
          <p:cNvGrpSpPr/>
          <p:nvPr/>
        </p:nvGrpSpPr>
        <p:grpSpPr>
          <a:xfrm>
            <a:off x="5785726" y="4604759"/>
            <a:ext cx="3141462" cy="207637"/>
            <a:chOff x="5731848" y="1838325"/>
            <a:chExt cx="3249217" cy="276849"/>
          </a:xfrm>
        </p:grpSpPr>
        <p:sp>
          <p:nvSpPr>
            <p:cNvPr id="357" name="Rectangle 356">
              <a:extLst>
                <a:ext uri="{FF2B5EF4-FFF2-40B4-BE49-F238E27FC236}">
                  <a16:creationId xmlns:a16="http://schemas.microsoft.com/office/drawing/2014/main" xmlns="" id="{6DDFAEA7-A6D0-43DA-861A-714B663B4289}"/>
                </a:ext>
              </a:extLst>
            </p:cNvPr>
            <p:cNvSpPr/>
            <p:nvPr/>
          </p:nvSpPr>
          <p:spPr>
            <a:xfrm>
              <a:off x="5731848" y="1838325"/>
              <a:ext cx="3249217" cy="203235"/>
            </a:xfrm>
            <a:prstGeom prst="rect">
              <a:avLst/>
            </a:prstGeom>
            <a:gradFill flip="none" rotWithShape="1">
              <a:gsLst>
                <a:gs pos="35000">
                  <a:srgbClr val="F79646"/>
                </a:gs>
                <a:gs pos="100000">
                  <a:sysClr val="window" lastClr="FFFFFF">
                    <a:lumMod val="95000"/>
                  </a:sysClr>
                </a:gs>
              </a:gsLst>
              <a:lin ang="0" scaled="1"/>
              <a:tileRect/>
            </a:gradFill>
            <a:ln w="25400" cap="flat" cmpd="sng" algn="ctr">
              <a:noFill/>
              <a:prstDash val="solid"/>
            </a:ln>
            <a:effectLst/>
          </p:spPr>
          <p:txBody>
            <a:bodyPr rtlCol="0" anchor="ctr"/>
            <a:lstStyle/>
            <a:p>
              <a:pPr defTabSz="909878">
                <a:defRPr/>
              </a:pPr>
              <a:r>
                <a:rPr lang="en-US" sz="1000" b="1" kern="0" dirty="0">
                  <a:solidFill>
                    <a:prstClr val="white"/>
                  </a:solidFill>
                  <a:latin typeface="Arial"/>
                </a:rPr>
                <a:t>Key Exclusion Criteria</a:t>
              </a:r>
            </a:p>
          </p:txBody>
        </p:sp>
        <p:sp>
          <p:nvSpPr>
            <p:cNvPr id="358" name="Right Triangle 357">
              <a:extLst>
                <a:ext uri="{FF2B5EF4-FFF2-40B4-BE49-F238E27FC236}">
                  <a16:creationId xmlns:a16="http://schemas.microsoft.com/office/drawing/2014/main" xmlns="" id="{C4261D3E-31DA-4C86-B1BB-3D3B1D0E71EC}"/>
                </a:ext>
              </a:extLst>
            </p:cNvPr>
            <p:cNvSpPr/>
            <p:nvPr/>
          </p:nvSpPr>
          <p:spPr>
            <a:xfrm rot="10800000">
              <a:off x="5731848" y="2041560"/>
              <a:ext cx="66576" cy="73614"/>
            </a:xfrm>
            <a:prstGeom prst="rtTriangle">
              <a:avLst/>
            </a:prstGeom>
            <a:solidFill>
              <a:srgbClr val="F79646">
                <a:lumMod val="50000"/>
              </a:srgbClr>
            </a:solidFill>
            <a:ln w="25400" cap="flat" cmpd="sng" algn="ctr">
              <a:noFill/>
              <a:prstDash val="solid"/>
            </a:ln>
            <a:effectLst/>
          </p:spPr>
          <p:txBody>
            <a:bodyPr rtlCol="0" anchor="ctr"/>
            <a:lstStyle/>
            <a:p>
              <a:pPr algn="ctr" defTabSz="909878">
                <a:defRPr/>
              </a:pPr>
              <a:endParaRPr lang="en-US" kern="0">
                <a:solidFill>
                  <a:prstClr val="white"/>
                </a:solidFill>
                <a:latin typeface="Calibri"/>
              </a:endParaRPr>
            </a:p>
          </p:txBody>
        </p:sp>
      </p:grpSp>
      <p:grpSp>
        <p:nvGrpSpPr>
          <p:cNvPr id="354" name="Group 353">
            <a:extLst>
              <a:ext uri="{FF2B5EF4-FFF2-40B4-BE49-F238E27FC236}">
                <a16:creationId xmlns:a16="http://schemas.microsoft.com/office/drawing/2014/main" xmlns="" id="{05D39612-6755-46C4-A5D0-9A8328946FC8}"/>
              </a:ext>
            </a:extLst>
          </p:cNvPr>
          <p:cNvGrpSpPr/>
          <p:nvPr/>
        </p:nvGrpSpPr>
        <p:grpSpPr>
          <a:xfrm>
            <a:off x="2350338" y="4604759"/>
            <a:ext cx="3249217" cy="207637"/>
            <a:chOff x="2296455" y="1838325"/>
            <a:chExt cx="3249217" cy="276849"/>
          </a:xfrm>
        </p:grpSpPr>
        <p:sp>
          <p:nvSpPr>
            <p:cNvPr id="355" name="Rectangle 354">
              <a:extLst>
                <a:ext uri="{FF2B5EF4-FFF2-40B4-BE49-F238E27FC236}">
                  <a16:creationId xmlns:a16="http://schemas.microsoft.com/office/drawing/2014/main" xmlns="" id="{32F27DF4-BA5C-4FD0-9C87-6FE1E2F709D5}"/>
                </a:ext>
              </a:extLst>
            </p:cNvPr>
            <p:cNvSpPr/>
            <p:nvPr/>
          </p:nvSpPr>
          <p:spPr>
            <a:xfrm>
              <a:off x="2296455" y="1838325"/>
              <a:ext cx="3249217" cy="203235"/>
            </a:xfrm>
            <a:prstGeom prst="rect">
              <a:avLst/>
            </a:prstGeom>
            <a:gradFill flip="none" rotWithShape="1">
              <a:gsLst>
                <a:gs pos="35000">
                  <a:srgbClr val="4BACC6"/>
                </a:gs>
                <a:gs pos="100000">
                  <a:sysClr val="window" lastClr="FFFFFF">
                    <a:lumMod val="95000"/>
                  </a:sysClr>
                </a:gs>
              </a:gsLst>
              <a:lin ang="0" scaled="1"/>
              <a:tileRect/>
            </a:gradFill>
            <a:ln w="25400" cap="flat" cmpd="sng" algn="ctr">
              <a:noFill/>
              <a:prstDash val="solid"/>
            </a:ln>
            <a:effectLst/>
          </p:spPr>
          <p:txBody>
            <a:bodyPr rtlCol="0" anchor="ctr"/>
            <a:lstStyle/>
            <a:p>
              <a:pPr defTabSz="909878">
                <a:defRPr/>
              </a:pPr>
              <a:r>
                <a:rPr lang="en-US" sz="1000" b="1" kern="0" dirty="0">
                  <a:solidFill>
                    <a:prstClr val="white"/>
                  </a:solidFill>
                  <a:latin typeface="Arial"/>
                </a:rPr>
                <a:t>Key Inclusion Criteria</a:t>
              </a:r>
            </a:p>
          </p:txBody>
        </p:sp>
        <p:sp>
          <p:nvSpPr>
            <p:cNvPr id="356" name="Right Triangle 355">
              <a:extLst>
                <a:ext uri="{FF2B5EF4-FFF2-40B4-BE49-F238E27FC236}">
                  <a16:creationId xmlns:a16="http://schemas.microsoft.com/office/drawing/2014/main" xmlns="" id="{AE84459D-0B82-41A1-8E1C-B2149FA53592}"/>
                </a:ext>
              </a:extLst>
            </p:cNvPr>
            <p:cNvSpPr/>
            <p:nvPr/>
          </p:nvSpPr>
          <p:spPr>
            <a:xfrm rot="10800000">
              <a:off x="2296455" y="2041560"/>
              <a:ext cx="66576" cy="73614"/>
            </a:xfrm>
            <a:prstGeom prst="rtTriangle">
              <a:avLst/>
            </a:prstGeom>
            <a:solidFill>
              <a:srgbClr val="4BACC6">
                <a:lumMod val="50000"/>
              </a:srgbClr>
            </a:solidFill>
            <a:ln w="25400" cap="flat" cmpd="sng" algn="ctr">
              <a:noFill/>
              <a:prstDash val="solid"/>
            </a:ln>
            <a:effectLst/>
          </p:spPr>
          <p:txBody>
            <a:bodyPr rtlCol="0" anchor="ctr"/>
            <a:lstStyle/>
            <a:p>
              <a:pPr algn="ctr" defTabSz="909878">
                <a:defRPr/>
              </a:pPr>
              <a:endParaRPr lang="en-US" kern="0">
                <a:solidFill>
                  <a:prstClr val="white"/>
                </a:solidFill>
                <a:latin typeface="Calibri"/>
              </a:endParaRPr>
            </a:p>
          </p:txBody>
        </p:sp>
      </p:grpSp>
    </p:spTree>
    <p:custDataLst>
      <p:tags r:id="rId1"/>
    </p:custDataLst>
    <p:extLst>
      <p:ext uri="{BB962C8B-B14F-4D97-AF65-F5344CB8AC3E}">
        <p14:creationId xmlns:p14="http://schemas.microsoft.com/office/powerpoint/2010/main" val="4814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88571"/>
          </a:xfrm>
        </p:spPr>
        <p:txBody>
          <a:bodyPr>
            <a:normAutofit/>
          </a:bodyPr>
          <a:lstStyle/>
          <a:p>
            <a:pPr algn="ctr"/>
            <a:r>
              <a:rPr lang="en-US" sz="3100" b="1" dirty="0">
                <a:latin typeface="Arial" charset="0"/>
              </a:rPr>
              <a:t>HER-</a:t>
            </a:r>
            <a:r>
              <a:rPr lang="en-US" sz="3100" b="1" dirty="0" err="1">
                <a:latin typeface="Arial" charset="0"/>
              </a:rPr>
              <a:t>Seq</a:t>
            </a:r>
            <a:r>
              <a:rPr lang="en-US" sz="3100" b="1" dirty="0">
                <a:latin typeface="Arial" charset="0"/>
              </a:rPr>
              <a:t> Trial  </a:t>
            </a:r>
            <a:endParaRPr lang="en-US" sz="2500" dirty="0"/>
          </a:p>
        </p:txBody>
      </p:sp>
      <p:sp>
        <p:nvSpPr>
          <p:cNvPr id="3" name="Content Placeholder 2"/>
          <p:cNvSpPr>
            <a:spLocks noGrp="1"/>
          </p:cNvSpPr>
          <p:nvPr>
            <p:ph idx="1"/>
          </p:nvPr>
        </p:nvSpPr>
        <p:spPr>
          <a:xfrm>
            <a:off x="259080" y="1673087"/>
            <a:ext cx="8534400" cy="4330148"/>
          </a:xfrm>
        </p:spPr>
        <p:txBody>
          <a:bodyPr>
            <a:normAutofit fontScale="77500" lnSpcReduction="20000"/>
          </a:bodyPr>
          <a:lstStyle/>
          <a:p>
            <a:pPr marL="0" indent="0">
              <a:buClr>
                <a:schemeClr val="tx1"/>
              </a:buClr>
              <a:buNone/>
            </a:pPr>
            <a:endParaRPr lang="en-US" sz="2800" dirty="0">
              <a:latin typeface="Arial" charset="0"/>
              <a:cs typeface="Arial" charset="0"/>
              <a:sym typeface="ZWAdobeF" charset="0"/>
            </a:endParaRPr>
          </a:p>
          <a:p>
            <a:pPr>
              <a:buClrTx/>
              <a:buFont typeface="Wingdings" panose="05000000000000000000" pitchFamily="2" charset="2"/>
              <a:buChar char="§"/>
            </a:pPr>
            <a:r>
              <a:rPr lang="en-US" sz="2800" dirty="0">
                <a:latin typeface="Arial" charset="0"/>
                <a:cs typeface="Arial" charset="0"/>
                <a:sym typeface="ZWAdobeF" charset="0"/>
              </a:rPr>
              <a:t> Currently open at ~15 sites</a:t>
            </a:r>
          </a:p>
          <a:p>
            <a:pPr lvl="1">
              <a:buClrTx/>
              <a:buFont typeface="Wingdings" panose="05000000000000000000" pitchFamily="2" charset="2"/>
              <a:buChar char="§"/>
            </a:pPr>
            <a:r>
              <a:rPr lang="en-US" sz="2600" dirty="0">
                <a:latin typeface="Arial" charset="0"/>
                <a:cs typeface="Arial" charset="0"/>
                <a:sym typeface="ZWAdobeF" charset="0"/>
              </a:rPr>
              <a:t>Being expanded to other SUMMIT sites</a:t>
            </a:r>
          </a:p>
          <a:p>
            <a:pPr>
              <a:buClrTx/>
              <a:buFont typeface="Wingdings" panose="05000000000000000000" pitchFamily="2" charset="2"/>
              <a:buChar char="§"/>
            </a:pPr>
            <a:endParaRPr lang="en-US" sz="2800" dirty="0">
              <a:latin typeface="Arial" charset="0"/>
              <a:cs typeface="Arial" charset="0"/>
              <a:sym typeface="ZWAdobeF" charset="0"/>
            </a:endParaRPr>
          </a:p>
          <a:p>
            <a:pPr>
              <a:buClrTx/>
              <a:buFont typeface="Wingdings" panose="05000000000000000000" pitchFamily="2" charset="2"/>
              <a:buChar char="§"/>
            </a:pPr>
            <a:r>
              <a:rPr lang="en-US" sz="2800" dirty="0">
                <a:latin typeface="Arial" charset="0"/>
                <a:cs typeface="Arial" charset="0"/>
                <a:sym typeface="ZWAdobeF" charset="0"/>
              </a:rPr>
              <a:t>Utilizes proprietary next generation sequencing assay for HER2 mutations</a:t>
            </a:r>
          </a:p>
          <a:p>
            <a:pPr>
              <a:buClrTx/>
              <a:buFont typeface="Wingdings" panose="05000000000000000000" pitchFamily="2" charset="2"/>
              <a:buChar char="§"/>
            </a:pPr>
            <a:endParaRPr lang="en-US" sz="2800" dirty="0">
              <a:latin typeface="Arial" charset="0"/>
              <a:cs typeface="Arial" charset="0"/>
              <a:sym typeface="ZWAdobeF" charset="0"/>
            </a:endParaRPr>
          </a:p>
          <a:p>
            <a:pPr>
              <a:buClrTx/>
              <a:buFont typeface="Wingdings" panose="05000000000000000000" pitchFamily="2" charset="2"/>
              <a:buChar char="§"/>
            </a:pPr>
            <a:r>
              <a:rPr lang="en-US" sz="2800" dirty="0">
                <a:latin typeface="Arial" charset="0"/>
                <a:cs typeface="Arial" charset="0"/>
                <a:sym typeface="ZWAdobeF" charset="0"/>
              </a:rPr>
              <a:t>Screening Goals:</a:t>
            </a:r>
          </a:p>
          <a:p>
            <a:pPr marL="0" indent="0">
              <a:buClrTx/>
              <a:buNone/>
            </a:pPr>
            <a:r>
              <a:rPr lang="en-US" sz="2800" dirty="0">
                <a:latin typeface="Arial" charset="0"/>
                <a:cs typeface="Arial" charset="0"/>
                <a:sym typeface="ZWAdobeF" charset="0"/>
              </a:rPr>
              <a:t>	Breast cancer: Screen 2500 patients</a:t>
            </a:r>
          </a:p>
          <a:p>
            <a:pPr marL="0" indent="0">
              <a:buClrTx/>
              <a:buNone/>
            </a:pPr>
            <a:r>
              <a:rPr lang="en-US" sz="2800" dirty="0">
                <a:latin typeface="Arial" charset="0"/>
                <a:cs typeface="Arial" charset="0"/>
                <a:sym typeface="ZWAdobeF" charset="0"/>
              </a:rPr>
              <a:t>	Cervical cancer: Screen 1200 patients</a:t>
            </a:r>
          </a:p>
          <a:p>
            <a:pPr>
              <a:buClrTx/>
              <a:buFont typeface="Wingdings" panose="05000000000000000000" pitchFamily="2" charset="2"/>
              <a:buChar char="§"/>
            </a:pPr>
            <a:endParaRPr lang="en-US" sz="2800" dirty="0">
              <a:latin typeface="Arial" charset="0"/>
              <a:cs typeface="Arial" charset="0"/>
              <a:sym typeface="ZWAdobeF" charset="0"/>
            </a:endParaRPr>
          </a:p>
          <a:p>
            <a:pPr>
              <a:buClrTx/>
              <a:buFont typeface="Wingdings" panose="05000000000000000000" pitchFamily="2" charset="2"/>
              <a:buChar char="§"/>
            </a:pPr>
            <a:r>
              <a:rPr lang="en-US" sz="2800" dirty="0">
                <a:latin typeface="Arial" charset="0"/>
                <a:cs typeface="Arial" charset="0"/>
                <a:sym typeface="ZWAdobeF" charset="0"/>
              </a:rPr>
              <a:t>Patients with HER2 mutations identified through HER-</a:t>
            </a:r>
            <a:r>
              <a:rPr lang="en-US" sz="2800" dirty="0" err="1">
                <a:latin typeface="Arial" charset="0"/>
                <a:cs typeface="Arial" charset="0"/>
                <a:sym typeface="ZWAdobeF" charset="0"/>
              </a:rPr>
              <a:t>Seq</a:t>
            </a:r>
            <a:r>
              <a:rPr lang="en-US" sz="2800" dirty="0">
                <a:latin typeface="Arial" charset="0"/>
                <a:cs typeface="Arial" charset="0"/>
                <a:sym typeface="ZWAdobeF" charset="0"/>
              </a:rPr>
              <a:t> will </a:t>
            </a:r>
          </a:p>
          <a:p>
            <a:pPr marL="0" indent="0">
              <a:buClrTx/>
              <a:buNone/>
            </a:pPr>
            <a:r>
              <a:rPr lang="en-US" sz="2800" dirty="0">
                <a:latin typeface="Arial" charset="0"/>
                <a:cs typeface="Arial" charset="0"/>
                <a:sym typeface="ZWAdobeF" charset="0"/>
              </a:rPr>
              <a:t>    be considered for enrollment in SUMMIT</a:t>
            </a:r>
          </a:p>
          <a:p>
            <a:pPr>
              <a:buClrTx/>
              <a:buFont typeface="Wingdings" panose="05000000000000000000" pitchFamily="2" charset="2"/>
              <a:buChar char="§"/>
            </a:pPr>
            <a:endParaRPr lang="en-US" sz="2800" dirty="0">
              <a:latin typeface="Arial" charset="0"/>
              <a:cs typeface="Arial" charset="0"/>
              <a:sym typeface="ZWAdobeF" charset="0"/>
            </a:endParaRPr>
          </a:p>
          <a:p>
            <a:pPr marL="0" indent="0">
              <a:buClrTx/>
              <a:buNone/>
            </a:pPr>
            <a:endParaRPr lang="en-US" sz="2800" dirty="0">
              <a:latin typeface="Arial" charset="0"/>
              <a:cs typeface="Arial" charset="0"/>
              <a:sym typeface="ZWAdobeF" charset="0"/>
            </a:endParaRPr>
          </a:p>
        </p:txBody>
      </p:sp>
      <p:sp>
        <p:nvSpPr>
          <p:cNvPr id="4" name="Footer Placeholder 3"/>
          <p:cNvSpPr>
            <a:spLocks noGrp="1"/>
          </p:cNvSpPr>
          <p:nvPr>
            <p:ph type="ftr" sz="quarter" idx="11"/>
          </p:nvPr>
        </p:nvSpPr>
        <p:spPr>
          <a:xfrm>
            <a:off x="1959427" y="6383383"/>
            <a:ext cx="2660469" cy="365760"/>
          </a:xfrm>
        </p:spPr>
        <p:txBody>
          <a:bodyPr/>
          <a:lstStyle/>
          <a:p>
            <a:r>
              <a:rPr lang="en-US" sz="1100" dirty="0">
                <a:solidFill>
                  <a:prstClr val="white"/>
                </a:solidFill>
              </a:rPr>
              <a:t>Copyright 2019  Puma Biotechnology</a:t>
            </a:r>
          </a:p>
        </p:txBody>
      </p:sp>
      <p:sp>
        <p:nvSpPr>
          <p:cNvPr id="5" name="Slide Number Placeholder 4"/>
          <p:cNvSpPr>
            <a:spLocks noGrp="1"/>
          </p:cNvSpPr>
          <p:nvPr>
            <p:ph type="sldNum" sz="quarter" idx="12"/>
          </p:nvPr>
        </p:nvSpPr>
        <p:spPr/>
        <p:txBody>
          <a:bodyPr/>
          <a:lstStyle/>
          <a:p>
            <a:fld id="{C5256D79-6D78-4C39-B8F4-F5DD92BCEE6B}" type="slidenum">
              <a:rPr lang="en-US" smtClean="0">
                <a:solidFill>
                  <a:prstClr val="white"/>
                </a:solidFill>
              </a:rPr>
              <a:pPr/>
              <a:t>17</a:t>
            </a:fld>
            <a:endParaRPr lang="en-US" dirty="0">
              <a:solidFill>
                <a:prstClr val="white"/>
              </a:solidFill>
            </a:endParaRPr>
          </a:p>
        </p:txBody>
      </p:sp>
    </p:spTree>
    <p:extLst>
      <p:ext uri="{BB962C8B-B14F-4D97-AF65-F5344CB8AC3E}">
        <p14:creationId xmlns:p14="http://schemas.microsoft.com/office/powerpoint/2010/main" val="353742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1783"/>
          </a:xfrm>
        </p:spPr>
        <p:txBody>
          <a:bodyPr>
            <a:normAutofit/>
          </a:bodyPr>
          <a:lstStyle/>
          <a:p>
            <a:pPr algn="ctr"/>
            <a:r>
              <a:rPr lang="en-US" b="1" dirty="0">
                <a:latin typeface="Arial" charset="0"/>
              </a:rPr>
              <a:t>SUMMIT Trial  </a:t>
            </a:r>
            <a:br>
              <a:rPr lang="en-US" b="1" dirty="0">
                <a:latin typeface="Arial" charset="0"/>
              </a:rPr>
            </a:br>
            <a:r>
              <a:rPr lang="en-US" sz="2500" i="1" dirty="0">
                <a:latin typeface="Arial" charset="0"/>
              </a:rPr>
              <a:t>Proposed Registration Pathway </a:t>
            </a:r>
            <a:endParaRPr lang="en-US" sz="2500" dirty="0"/>
          </a:p>
        </p:txBody>
      </p:sp>
      <p:sp>
        <p:nvSpPr>
          <p:cNvPr id="3" name="Content Placeholder 2"/>
          <p:cNvSpPr>
            <a:spLocks noGrp="1"/>
          </p:cNvSpPr>
          <p:nvPr>
            <p:ph idx="1"/>
          </p:nvPr>
        </p:nvSpPr>
        <p:spPr>
          <a:xfrm>
            <a:off x="129540" y="1454426"/>
            <a:ext cx="9014460" cy="4911448"/>
          </a:xfrm>
        </p:spPr>
        <p:txBody>
          <a:bodyPr>
            <a:normAutofit fontScale="77500" lnSpcReduction="20000"/>
          </a:bodyPr>
          <a:lstStyle/>
          <a:p>
            <a:pPr>
              <a:buClr>
                <a:schemeClr val="tx1"/>
              </a:buClr>
              <a:buFont typeface="Wingdings" panose="05000000000000000000" pitchFamily="2" charset="2"/>
              <a:buChar char="ü"/>
            </a:pPr>
            <a:r>
              <a:rPr lang="en-US" sz="2800" dirty="0">
                <a:latin typeface="Arial" panose="020B0604020202020204" pitchFamily="34" charset="0"/>
                <a:cs typeface="Arial" panose="020B0604020202020204" pitchFamily="34" charset="0"/>
                <a:sym typeface="ZWAdobeF" charset="0"/>
              </a:rPr>
              <a:t> Meet with FDA to discuss registration pathway in HR-positive, HER2 negative HER2 mutated breast cancer and HER2 mutated cervical cancer</a:t>
            </a:r>
            <a:endParaRPr lang="en-US" sz="2800" dirty="0">
              <a:latin typeface="Arial" charset="0"/>
              <a:cs typeface="Arial" charset="0"/>
              <a:sym typeface="ZWAdobeF" charset="0"/>
            </a:endParaRPr>
          </a:p>
          <a:p>
            <a:endParaRPr lang="en-US" sz="2800" dirty="0">
              <a:latin typeface="Arial" charset="0"/>
              <a:cs typeface="Arial" charset="0"/>
              <a:sym typeface="ZWAdobeF" charset="0"/>
            </a:endParaRPr>
          </a:p>
          <a:p>
            <a:pPr>
              <a:buClrTx/>
              <a:buFont typeface="Wingdings" panose="05000000000000000000" pitchFamily="2" charset="2"/>
              <a:buChar char="§"/>
            </a:pPr>
            <a:r>
              <a:rPr lang="en-US" sz="2800" dirty="0">
                <a:latin typeface="Arial" charset="0"/>
                <a:cs typeface="Arial" charset="0"/>
                <a:sym typeface="ZWAdobeF" charset="0"/>
              </a:rPr>
              <a:t>Modify SUMMIT trial to expand HER2 mutated breast cancer cohort </a:t>
            </a:r>
          </a:p>
          <a:p>
            <a:pPr>
              <a:buClrTx/>
              <a:buFont typeface="Wingdings" panose="05000000000000000000" pitchFamily="2" charset="2"/>
              <a:buChar char="§"/>
            </a:pPr>
            <a:endParaRPr lang="en-US" sz="2800" dirty="0">
              <a:latin typeface="Arial" charset="0"/>
              <a:cs typeface="Arial" charset="0"/>
              <a:sym typeface="ZWAdobeF" charset="0"/>
            </a:endParaRPr>
          </a:p>
          <a:p>
            <a:pPr>
              <a:buClrTx/>
              <a:buFont typeface="Wingdings" panose="05000000000000000000" pitchFamily="2" charset="2"/>
              <a:buChar char="§"/>
            </a:pPr>
            <a:r>
              <a:rPr lang="en-US" sz="2800" dirty="0">
                <a:latin typeface="Arial" charset="0"/>
                <a:cs typeface="Arial" charset="0"/>
                <a:sym typeface="ZWAdobeF" charset="0"/>
              </a:rPr>
              <a:t>Continue to enroll HER2 mutated cervical cancer cohort</a:t>
            </a:r>
          </a:p>
          <a:p>
            <a:pPr>
              <a:buClrTx/>
              <a:buFont typeface="Wingdings" panose="05000000000000000000" pitchFamily="2" charset="2"/>
              <a:buChar char="§"/>
            </a:pPr>
            <a:endParaRPr lang="en-US" sz="2800" dirty="0">
              <a:latin typeface="Arial" charset="0"/>
              <a:cs typeface="Arial" charset="0"/>
              <a:sym typeface="ZWAdobeF" charset="0"/>
            </a:endParaRPr>
          </a:p>
          <a:p>
            <a:pPr>
              <a:buClrTx/>
              <a:buFont typeface="Wingdings" panose="05000000000000000000" pitchFamily="2" charset="2"/>
              <a:buChar char="§"/>
            </a:pPr>
            <a:r>
              <a:rPr lang="en-US" sz="2800" dirty="0">
                <a:latin typeface="Arial" charset="0"/>
                <a:cs typeface="Arial" charset="0"/>
                <a:sym typeface="ZWAdobeF" charset="0"/>
              </a:rPr>
              <a:t>Expand HER-</a:t>
            </a:r>
            <a:r>
              <a:rPr lang="en-US" sz="2800" dirty="0" err="1">
                <a:latin typeface="Arial" charset="0"/>
                <a:cs typeface="Arial" charset="0"/>
                <a:sym typeface="ZWAdobeF" charset="0"/>
              </a:rPr>
              <a:t>Seq</a:t>
            </a:r>
            <a:r>
              <a:rPr lang="en-US" sz="2800" dirty="0">
                <a:latin typeface="Arial" charset="0"/>
                <a:cs typeface="Arial" charset="0"/>
                <a:sym typeface="ZWAdobeF" charset="0"/>
              </a:rPr>
              <a:t> to expedite enrollment in SUMMIT</a:t>
            </a:r>
          </a:p>
          <a:p>
            <a:pPr>
              <a:buClrTx/>
              <a:buFont typeface="Wingdings" panose="05000000000000000000" pitchFamily="2" charset="2"/>
              <a:buChar char="§"/>
            </a:pPr>
            <a:endParaRPr lang="en-US" sz="2800" dirty="0">
              <a:latin typeface="Arial" charset="0"/>
              <a:cs typeface="Arial" charset="0"/>
              <a:sym typeface="ZWAdobeF" charset="0"/>
            </a:endParaRPr>
          </a:p>
          <a:p>
            <a:pPr>
              <a:buClrTx/>
              <a:buFont typeface="Wingdings" panose="05000000000000000000" pitchFamily="2" charset="2"/>
              <a:buChar char="§"/>
            </a:pPr>
            <a:r>
              <a:rPr lang="en-US" sz="2800" dirty="0">
                <a:latin typeface="Arial" charset="0"/>
                <a:cs typeface="Arial" charset="0"/>
                <a:sym typeface="ZWAdobeF" charset="0"/>
              </a:rPr>
              <a:t>Puma R&amp;D budget decrease due to declines in expenses associated with ExteNET, NALA, CONTROL will open up opportunity to expand SUMMIT</a:t>
            </a:r>
          </a:p>
          <a:p>
            <a:pPr>
              <a:buClrTx/>
              <a:buFont typeface="Wingdings" panose="05000000000000000000" pitchFamily="2" charset="2"/>
              <a:buChar char="§"/>
            </a:pPr>
            <a:endParaRPr lang="en-US" sz="2800" dirty="0">
              <a:latin typeface="Arial" charset="0"/>
              <a:cs typeface="Arial" charset="0"/>
              <a:sym typeface="ZWAdobeF" charset="0"/>
            </a:endParaRPr>
          </a:p>
          <a:p>
            <a:pPr>
              <a:buClrTx/>
              <a:buFont typeface="Wingdings" panose="05000000000000000000" pitchFamily="2" charset="2"/>
              <a:buChar char="§"/>
            </a:pPr>
            <a:r>
              <a:rPr lang="en-US" sz="2800" dirty="0">
                <a:latin typeface="Arial" charset="0"/>
                <a:cs typeface="Arial" charset="0"/>
                <a:sym typeface="ZWAdobeF" charset="0"/>
              </a:rPr>
              <a:t>Meet with FDA for </a:t>
            </a:r>
            <a:r>
              <a:rPr lang="en-US" sz="2800" dirty="0" smtClean="0">
                <a:latin typeface="Arial" charset="0"/>
                <a:cs typeface="Arial" charset="0"/>
                <a:sym typeface="ZWAdobeF" charset="0"/>
              </a:rPr>
              <a:t>pre-NDA </a:t>
            </a:r>
            <a:r>
              <a:rPr lang="en-US" sz="2800" dirty="0">
                <a:latin typeface="Arial" charset="0"/>
                <a:cs typeface="Arial" charset="0"/>
                <a:sym typeface="ZWAdobeF" charset="0"/>
              </a:rPr>
              <a:t>meeting anticipated Q4 2020-Q2 2021</a:t>
            </a:r>
          </a:p>
          <a:p>
            <a:pPr>
              <a:buClrTx/>
              <a:buFont typeface="Wingdings" panose="05000000000000000000" pitchFamily="2" charset="2"/>
              <a:buChar char="§"/>
            </a:pPr>
            <a:endParaRPr lang="en-US" sz="2800" dirty="0">
              <a:latin typeface="Arial" charset="0"/>
              <a:cs typeface="Arial" charset="0"/>
              <a:sym typeface="ZWAdobeF" charset="0"/>
            </a:endParaRPr>
          </a:p>
          <a:p>
            <a:pPr marL="0" indent="0">
              <a:buClrTx/>
              <a:buNone/>
            </a:pPr>
            <a:endParaRPr lang="en-US" sz="2800" dirty="0">
              <a:latin typeface="Arial" charset="0"/>
              <a:cs typeface="Arial" charset="0"/>
              <a:sym typeface="ZWAdobeF" charset="0"/>
            </a:endParaRPr>
          </a:p>
        </p:txBody>
      </p:sp>
      <p:sp>
        <p:nvSpPr>
          <p:cNvPr id="4" name="Footer Placeholder 3"/>
          <p:cNvSpPr>
            <a:spLocks noGrp="1"/>
          </p:cNvSpPr>
          <p:nvPr>
            <p:ph type="ftr" sz="quarter" idx="11"/>
          </p:nvPr>
        </p:nvSpPr>
        <p:spPr>
          <a:xfrm>
            <a:off x="1968137" y="6392091"/>
            <a:ext cx="2477589" cy="365760"/>
          </a:xfrm>
        </p:spPr>
        <p:txBody>
          <a:bodyPr/>
          <a:lstStyle/>
          <a:p>
            <a:r>
              <a:rPr lang="en-US" sz="1100" dirty="0">
                <a:solidFill>
                  <a:prstClr val="white"/>
                </a:solidFill>
                <a:cs typeface="Arial" panose="020B0604020202020204" pitchFamily="34" charset="0"/>
              </a:rPr>
              <a:t>Copyright 2019  Puma Biotechnology</a:t>
            </a:r>
          </a:p>
        </p:txBody>
      </p:sp>
      <p:sp>
        <p:nvSpPr>
          <p:cNvPr id="5" name="Slide Number Placeholder 4"/>
          <p:cNvSpPr>
            <a:spLocks noGrp="1"/>
          </p:cNvSpPr>
          <p:nvPr>
            <p:ph type="sldNum" sz="quarter" idx="12"/>
          </p:nvPr>
        </p:nvSpPr>
        <p:spPr/>
        <p:txBody>
          <a:bodyPr/>
          <a:lstStyle/>
          <a:p>
            <a:fld id="{C5256D79-6D78-4C39-B8F4-F5DD92BCEE6B}" type="slidenum">
              <a:rPr lang="en-US" smtClean="0">
                <a:solidFill>
                  <a:prstClr val="white"/>
                </a:solidFill>
              </a:rPr>
              <a:pPr/>
              <a:t>18</a:t>
            </a:fld>
            <a:endParaRPr lang="en-US" dirty="0">
              <a:solidFill>
                <a:prstClr val="white"/>
              </a:solidFill>
            </a:endParaRPr>
          </a:p>
        </p:txBody>
      </p:sp>
    </p:spTree>
    <p:extLst>
      <p:ext uri="{BB962C8B-B14F-4D97-AF65-F5344CB8AC3E}">
        <p14:creationId xmlns:p14="http://schemas.microsoft.com/office/powerpoint/2010/main" val="217086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31492"/>
          </a:xfrm>
        </p:spPr>
        <p:txBody>
          <a:bodyPr>
            <a:noAutofit/>
          </a:bodyPr>
          <a:lstStyle/>
          <a:p>
            <a:pPr algn="ctr"/>
            <a:r>
              <a:rPr lang="en-US" sz="3200" b="1"/>
              <a:t>Forward-Looking Safe Harbor Statement</a:t>
            </a:r>
          </a:p>
        </p:txBody>
      </p:sp>
      <p:sp>
        <p:nvSpPr>
          <p:cNvPr id="4" name="Slide Number Placeholder 3"/>
          <p:cNvSpPr>
            <a:spLocks noGrp="1"/>
          </p:cNvSpPr>
          <p:nvPr>
            <p:ph type="sldNum" sz="quarter" idx="12"/>
          </p:nvPr>
        </p:nvSpPr>
        <p:spPr/>
        <p:txBody>
          <a:bodyPr/>
          <a:lstStyle/>
          <a:p>
            <a:r>
              <a:rPr lang="en-US">
                <a:solidFill>
                  <a:prstClr val="white"/>
                </a:solidFill>
              </a:rPr>
              <a:t>2</a:t>
            </a:r>
          </a:p>
        </p:txBody>
      </p:sp>
      <p:sp>
        <p:nvSpPr>
          <p:cNvPr id="5" name="Rectangle 7"/>
          <p:cNvSpPr>
            <a:spLocks noChangeArrowheads="1"/>
          </p:cNvSpPr>
          <p:nvPr/>
        </p:nvSpPr>
        <p:spPr bwMode="auto">
          <a:xfrm>
            <a:off x="681044" y="1380169"/>
            <a:ext cx="7785569"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i="1">
                <a:solidFill>
                  <a:prstClr val="black"/>
                </a:solidFill>
              </a:rPr>
              <a:t>This presentation contains forward-looking statements, including statements regarding </a:t>
            </a:r>
            <a:r>
              <a:rPr lang="en-US" i="1" smtClean="0">
                <a:solidFill>
                  <a:prstClr val="black"/>
                </a:solidFill>
              </a:rPr>
              <a:t>ongoing clinical studies and potential </a:t>
            </a:r>
            <a:r>
              <a:rPr lang="en-US" i="1">
                <a:solidFill>
                  <a:prstClr val="black"/>
                </a:solidFill>
              </a:rPr>
              <a:t>regulatory approvals for NERLYNX®. All statements other than historical facts are forward–looking statements and are based on the current expectations, forecasts and assumptions of Puma Biotechnology, Inc. (“Puma”). Forward–looking statements involve risks and uncertainties that could cause Puma’s actual results to differ materially from the anticipated results and expectations expressed in these forward-looking statements. These risk and uncertainties are identified in Puma’s Annual Report on Form 10-K for the year ended December 31, 2018 and any subsequent documents Puma files with the Securities and Exchange Commission. You are cautioned not to place undue reliance on these forward-looking statements, which speak only as of the date hereof, and you should not rely on these forward-looking statements as representing Puma’s views as of any date subsequent to the date of this presentation. Puma assumes no obligation to update these forward-looking statements, except as required by law.  </a:t>
            </a:r>
            <a:endParaRPr lang="en-US">
              <a:solidFill>
                <a:prstClr val="black"/>
              </a:solidFill>
            </a:endParaRPr>
          </a:p>
          <a:p>
            <a:r>
              <a:rPr lang="en-US" sz="1600">
                <a:solidFill>
                  <a:prstClr val="black"/>
                </a:solidFill>
              </a:rPr>
              <a:t> </a:t>
            </a:r>
          </a:p>
        </p:txBody>
      </p:sp>
      <p:sp>
        <p:nvSpPr>
          <p:cNvPr id="3" name="TextBox 2"/>
          <p:cNvSpPr txBox="1"/>
          <p:nvPr/>
        </p:nvSpPr>
        <p:spPr>
          <a:xfrm>
            <a:off x="2072640" y="6447839"/>
            <a:ext cx="2716696" cy="261610"/>
          </a:xfrm>
          <a:prstGeom prst="rect">
            <a:avLst/>
          </a:prstGeom>
          <a:noFill/>
        </p:spPr>
        <p:txBody>
          <a:bodyPr wrap="square" rtlCol="0">
            <a:spAutoFit/>
          </a:bodyPr>
          <a:lstStyle/>
          <a:p>
            <a:r>
              <a:rPr lang="en-US" sz="1100">
                <a:solidFill>
                  <a:prstClr val="white"/>
                </a:solidFill>
              </a:rPr>
              <a:t>Copyright 2019 Puma Biotechnology</a:t>
            </a:r>
          </a:p>
        </p:txBody>
      </p:sp>
    </p:spTree>
    <p:extLst>
      <p:ext uri="{BB962C8B-B14F-4D97-AF65-F5344CB8AC3E}">
        <p14:creationId xmlns:p14="http://schemas.microsoft.com/office/powerpoint/2010/main" val="3943561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mj-lt"/>
              </a:rPr>
              <a:t>Current SUMMIT </a:t>
            </a:r>
            <a:r>
              <a:rPr lang="en-US" dirty="0" smtClean="0">
                <a:latin typeface="+mj-lt"/>
              </a:rPr>
              <a:t>‘Basket</a:t>
            </a:r>
            <a:r>
              <a:rPr lang="en-US" dirty="0">
                <a:latin typeface="+mj-lt"/>
              </a:rPr>
              <a:t>’ </a:t>
            </a:r>
            <a:r>
              <a:rPr lang="en-US" dirty="0" smtClean="0">
                <a:latin typeface="+mj-lt"/>
              </a:rPr>
              <a:t>Trial</a:t>
            </a:r>
            <a:r>
              <a:rPr lang="en-US" dirty="0">
                <a:latin typeface="+mj-lt"/>
              </a:rPr>
              <a:t>: </a:t>
            </a:r>
            <a:r>
              <a:rPr lang="en-US" dirty="0" smtClean="0">
                <a:latin typeface="+mj-lt"/>
              </a:rPr>
              <a:t>Study Design</a:t>
            </a:r>
            <a:endParaRPr lang="en-US" dirty="0">
              <a:latin typeface="+mj-lt"/>
            </a:endParaRPr>
          </a:p>
        </p:txBody>
      </p:sp>
      <p:sp>
        <p:nvSpPr>
          <p:cNvPr id="4" name="Text Placeholder 3"/>
          <p:cNvSpPr>
            <a:spLocks noGrp="1"/>
          </p:cNvSpPr>
          <p:nvPr>
            <p:ph type="body" sz="quarter" idx="10"/>
          </p:nvPr>
        </p:nvSpPr>
        <p:spPr/>
        <p:txBody>
          <a:bodyPr/>
          <a:lstStyle/>
          <a:p>
            <a:pPr marL="0" indent="0">
              <a:buNone/>
            </a:pPr>
            <a:r>
              <a:rPr lang="nb-NO" dirty="0">
                <a:solidFill>
                  <a:schemeClr val="tx1"/>
                </a:solidFill>
                <a:latin typeface="+mj-lt"/>
              </a:rPr>
              <a:t>Clinical Trials.gov Identifier NCT01953926</a:t>
            </a:r>
          </a:p>
        </p:txBody>
      </p:sp>
      <p:sp>
        <p:nvSpPr>
          <p:cNvPr id="89" name="Content Placeholder 2">
            <a:extLst>
              <a:ext uri="{FF2B5EF4-FFF2-40B4-BE49-F238E27FC236}">
                <a16:creationId xmlns:a16="http://schemas.microsoft.com/office/drawing/2014/main" xmlns="" id="{C0CEAC5F-A750-497A-861F-E2F5862F469B}"/>
              </a:ext>
            </a:extLst>
          </p:cNvPr>
          <p:cNvSpPr txBox="1">
            <a:spLocks/>
          </p:cNvSpPr>
          <p:nvPr/>
        </p:nvSpPr>
        <p:spPr>
          <a:xfrm>
            <a:off x="4756305" y="5363532"/>
            <a:ext cx="4146167" cy="1065838"/>
          </a:xfrm>
          <a:prstGeom prst="rect">
            <a:avLst/>
          </a:prstGeom>
          <a:solidFill>
            <a:sysClr val="window" lastClr="FFFFFF">
              <a:lumMod val="95000"/>
            </a:sysClr>
          </a:solidFill>
          <a:effectLst>
            <a:outerShdw blurRad="25400" dist="12700" dir="2700000" algn="tl" rotWithShape="0">
              <a:sysClr val="windowText" lastClr="000000">
                <a:lumMod val="65000"/>
                <a:lumOff val="35000"/>
                <a:alpha val="40000"/>
              </a:sysClr>
            </a:outerShdw>
          </a:effectLst>
        </p:spPr>
        <p:txBody>
          <a:bodyPr vert="horz" wrap="square" lIns="45720" tIns="320040" rIns="45720" bIns="45720" numCol="1" spcCol="182880" rtlCol="0">
            <a:noAutofit/>
          </a:bodyPr>
          <a:lstStyle>
            <a:lvl1pPr marL="228600" indent="-228600" algn="l" defTabSz="914400" rtl="0" eaLnBrk="1" latinLnBrk="0" hangingPunct="1">
              <a:spcBef>
                <a:spcPct val="20000"/>
              </a:spcBef>
              <a:buClr>
                <a:srgbClr val="8CB4E3"/>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4pPr>
            <a:lvl5pPr marL="11430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marR="0" lvl="0" indent="-114300" algn="l" defTabSz="914400" rtl="0" eaLnBrk="1" fontAlgn="base" latinLnBrk="0" hangingPunct="1">
              <a:lnSpc>
                <a:spcPct val="90000"/>
              </a:lnSpc>
              <a:spcBef>
                <a:spcPts val="200"/>
              </a:spcBef>
              <a:spcAft>
                <a:spcPts val="0"/>
              </a:spcAft>
              <a:buClr>
                <a:srgbClr val="F79646"/>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Prior treatment with any pan-HER TKI (</a:t>
            </a:r>
            <a:r>
              <a:rPr kumimoji="0" lang="en-US" sz="900" b="0" i="0" u="none" strike="noStrike" kern="1200" cap="none" spc="0" normalizeH="0" baseline="0" noProof="0" dirty="0" err="1">
                <a:ln>
                  <a:noFill/>
                </a:ln>
                <a:solidFill>
                  <a:prstClr val="black"/>
                </a:solidFill>
                <a:effectLst/>
                <a:uLnTx/>
                <a:uFillTx/>
                <a:latin typeface="Calibri"/>
                <a:ea typeface="+mn-ea"/>
                <a:cs typeface="+mn-cs"/>
              </a:rPr>
              <a:t>eg</a:t>
            </a:r>
            <a:r>
              <a:rPr kumimoji="0" lang="en-US" sz="900" b="0" i="0" u="none" strike="noStrike" kern="1200" cap="none" spc="0" normalizeH="0" baseline="0" noProof="0" dirty="0">
                <a:ln>
                  <a:noFill/>
                </a:ln>
                <a:solidFill>
                  <a:prstClr val="black"/>
                </a:solidFill>
                <a:effectLst/>
                <a:uLnTx/>
                <a:uFillTx/>
                <a:latin typeface="Calibri"/>
                <a:ea typeface="+mn-ea"/>
                <a:cs typeface="+mn-cs"/>
              </a:rPr>
              <a:t>, lapatinib, </a:t>
            </a:r>
            <a:r>
              <a:rPr kumimoji="0" lang="en-US" sz="900" b="0" i="0" u="none" strike="noStrike" kern="1200" cap="none" spc="0" normalizeH="0" baseline="0" noProof="0" dirty="0" err="1">
                <a:ln>
                  <a:noFill/>
                </a:ln>
                <a:solidFill>
                  <a:prstClr val="black"/>
                </a:solidFill>
                <a:effectLst/>
                <a:uLnTx/>
                <a:uFillTx/>
                <a:latin typeface="Calibri"/>
                <a:ea typeface="+mn-ea"/>
                <a:cs typeface="+mn-cs"/>
              </a:rPr>
              <a:t>afatinib</a:t>
            </a:r>
            <a:r>
              <a:rPr kumimoji="0" lang="en-US" sz="900" b="0" i="0" u="none" strike="noStrike" kern="1200" cap="none" spc="0" normalizeH="0" baseline="0" noProof="0" dirty="0">
                <a:ln>
                  <a:noFill/>
                </a:ln>
                <a:solidFill>
                  <a:prstClr val="black"/>
                </a:solidFill>
                <a:effectLst/>
                <a:uLnTx/>
                <a:uFillTx/>
                <a:latin typeface="Calibri"/>
                <a:ea typeface="+mn-ea"/>
                <a:cs typeface="+mn-cs"/>
              </a:rPr>
              <a:t>, dacomitinib, neratinib)</a:t>
            </a:r>
          </a:p>
          <a:p>
            <a:pPr marL="114300" marR="0" lvl="0" indent="-114300" algn="l" defTabSz="914400" rtl="0" eaLnBrk="1" fontAlgn="base" latinLnBrk="0" hangingPunct="1">
              <a:lnSpc>
                <a:spcPct val="90000"/>
              </a:lnSpc>
              <a:spcBef>
                <a:spcPts val="200"/>
              </a:spcBef>
              <a:spcAft>
                <a:spcPts val="0"/>
              </a:spcAft>
              <a:buClr>
                <a:srgbClr val="F79646"/>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Patients who are receiving any other anticancer agents</a:t>
            </a:r>
          </a:p>
          <a:p>
            <a:pPr marL="114300" marR="0" lvl="0" indent="-114300" algn="l" defTabSz="914400" rtl="0" eaLnBrk="1" fontAlgn="base" latinLnBrk="0" hangingPunct="1">
              <a:lnSpc>
                <a:spcPct val="90000"/>
              </a:lnSpc>
              <a:spcBef>
                <a:spcPts val="200"/>
              </a:spcBef>
              <a:spcAft>
                <a:spcPts val="0"/>
              </a:spcAft>
              <a:buClr>
                <a:srgbClr val="F79646"/>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Symptomatic or unstable brain metastases</a:t>
            </a:r>
          </a:p>
          <a:p>
            <a:pPr marL="114300" marR="0" lvl="0" indent="-114300" algn="l" defTabSz="914400" rtl="0" eaLnBrk="1" fontAlgn="base" latinLnBrk="0" hangingPunct="1">
              <a:lnSpc>
                <a:spcPct val="90000"/>
              </a:lnSpc>
              <a:spcBef>
                <a:spcPts val="200"/>
              </a:spcBef>
              <a:spcAft>
                <a:spcPts val="0"/>
              </a:spcAft>
              <a:buClr>
                <a:srgbClr val="F79646"/>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Women who are pregnant or breast-feeding</a:t>
            </a:r>
          </a:p>
        </p:txBody>
      </p:sp>
      <p:sp>
        <p:nvSpPr>
          <p:cNvPr id="90" name="Content Placeholder 2">
            <a:extLst>
              <a:ext uri="{FF2B5EF4-FFF2-40B4-BE49-F238E27FC236}">
                <a16:creationId xmlns:a16="http://schemas.microsoft.com/office/drawing/2014/main" xmlns="" id="{506D7ECC-DB6E-454F-A2DA-5FEAE06A83F9}"/>
              </a:ext>
            </a:extLst>
          </p:cNvPr>
          <p:cNvSpPr txBox="1">
            <a:spLocks/>
          </p:cNvSpPr>
          <p:nvPr/>
        </p:nvSpPr>
        <p:spPr>
          <a:xfrm>
            <a:off x="6034832" y="1442797"/>
            <a:ext cx="2868018" cy="3771534"/>
          </a:xfrm>
          <a:prstGeom prst="rect">
            <a:avLst/>
          </a:prstGeom>
          <a:solidFill>
            <a:srgbClr val="4F81BD">
              <a:lumMod val="20000"/>
              <a:lumOff val="80000"/>
            </a:srgbClr>
          </a:solidFill>
          <a:effectLst>
            <a:outerShdw blurRad="25400" dist="12700" dir="2700000" algn="tl" rotWithShape="0">
              <a:sysClr val="windowText" lastClr="000000">
                <a:lumMod val="65000"/>
                <a:lumOff val="35000"/>
                <a:alpha val="40000"/>
              </a:sysClr>
            </a:outerShdw>
          </a:effectLst>
        </p:spPr>
        <p:txBody>
          <a:bodyPr vert="horz" wrap="square" lIns="91440" tIns="548640" rIns="91440" bIns="45720" numCol="1" spcCol="182880" rtlCol="0" anchor="t">
            <a:noAutofit/>
          </a:bodyPr>
          <a:lstStyle>
            <a:lvl1pPr marL="228600" indent="-228600" algn="l" defTabSz="914400" rtl="0" eaLnBrk="1" latinLnBrk="0" hangingPunct="1">
              <a:spcBef>
                <a:spcPct val="20000"/>
              </a:spcBef>
              <a:buClr>
                <a:srgbClr val="8CB4E3"/>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4pPr>
            <a:lvl5pPr marL="11430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200"/>
              </a:spcBef>
              <a:spcAft>
                <a:spcPts val="0"/>
              </a:spcAft>
              <a:buClr>
                <a:srgbClr val="F79646"/>
              </a:buClr>
              <a:buSzTx/>
              <a:buFont typeface="Arial" panose="020B0604020202020204" pitchFamily="34" charset="0"/>
              <a:buNone/>
              <a:tabLst/>
              <a:defRPr/>
            </a:pPr>
            <a:r>
              <a:rPr kumimoji="0" lang="en-US" sz="1000" b="1" i="0" u="none" strike="noStrike" kern="1200" cap="none" spc="0" normalizeH="0" baseline="0" noProof="0" dirty="0">
                <a:ln>
                  <a:noFill/>
                </a:ln>
                <a:solidFill>
                  <a:srgbClr val="0062AC"/>
                </a:solidFill>
                <a:effectLst/>
                <a:uLnTx/>
                <a:uFillTx/>
                <a:latin typeface="Calibri"/>
                <a:ea typeface="+mn-ea"/>
                <a:cs typeface="+mn-cs"/>
              </a:rPr>
              <a:t>Primary endpoint</a:t>
            </a:r>
          </a:p>
          <a:p>
            <a:pPr marL="114300" marR="0" lvl="0" indent="-114300" algn="l" defTabSz="914400" rtl="0" eaLnBrk="1" fontAlgn="base" latinLnBrk="0" hangingPunct="1">
              <a:lnSpc>
                <a:spcPct val="90000"/>
              </a:lnSpc>
              <a:spcBef>
                <a:spcPts val="200"/>
              </a:spcBef>
              <a:spcAft>
                <a:spcPts val="0"/>
              </a:spcAft>
              <a:buClr>
                <a:srgbClr val="0062AC"/>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Objective response rate at first post-baseline </a:t>
            </a:r>
            <a:br>
              <a:rPr kumimoji="0" lang="en-US" sz="900" b="0" i="0" u="none" strike="noStrike" kern="1200" cap="none" spc="0" normalizeH="0" baseline="0" noProof="0" dirty="0">
                <a:ln>
                  <a:noFill/>
                </a:ln>
                <a:solidFill>
                  <a:prstClr val="black"/>
                </a:solidFill>
                <a:effectLst/>
                <a:uLnTx/>
                <a:uFillTx/>
                <a:latin typeface="Calibri"/>
                <a:ea typeface="+mn-ea"/>
                <a:cs typeface="+mn-cs"/>
              </a:rPr>
            </a:br>
            <a:r>
              <a:rPr kumimoji="0" lang="en-US" sz="900" b="0" i="0" u="none" strike="noStrike" kern="1200" cap="none" spc="0" normalizeH="0" baseline="0" noProof="0" dirty="0">
                <a:ln>
                  <a:noFill/>
                </a:ln>
                <a:solidFill>
                  <a:prstClr val="black"/>
                </a:solidFill>
                <a:effectLst/>
                <a:uLnTx/>
                <a:uFillTx/>
                <a:latin typeface="Calibri"/>
                <a:ea typeface="+mn-ea"/>
                <a:cs typeface="+mn-cs"/>
              </a:rPr>
              <a:t>tumor assessment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ORR</a:t>
            </a:r>
            <a:r>
              <a:rPr kumimoji="0" lang="en-US" sz="900" b="0" i="0" u="none" strike="noStrike" kern="1200" cap="none" spc="0" normalizeH="0" baseline="-25000" noProof="0" dirty="0" err="1">
                <a:ln>
                  <a:noFill/>
                </a:ln>
                <a:solidFill>
                  <a:prstClr val="black"/>
                </a:solidFill>
                <a:effectLst/>
                <a:uLnTx/>
                <a:uFillTx/>
                <a:latin typeface="Calibri"/>
                <a:ea typeface="+mn-ea"/>
                <a:cs typeface="+mn-cs"/>
              </a:rPr>
              <a:t>first</a:t>
            </a:r>
            <a:r>
              <a:rPr kumimoji="0" lang="en-US" sz="9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base" latinLnBrk="0" hangingPunct="1">
              <a:lnSpc>
                <a:spcPct val="90000"/>
              </a:lnSpc>
              <a:spcBef>
                <a:spcPts val="600"/>
              </a:spcBef>
              <a:spcAft>
                <a:spcPts val="0"/>
              </a:spcAft>
              <a:buClr>
                <a:srgbClr val="F79646"/>
              </a:buClr>
              <a:buSzTx/>
              <a:buFont typeface="Arial" panose="020B0604020202020204" pitchFamily="34" charset="0"/>
              <a:buNone/>
              <a:tabLst/>
              <a:defRPr/>
            </a:pPr>
            <a:r>
              <a:rPr kumimoji="0" lang="en-US" sz="1000" b="1" i="0" u="none" strike="noStrike" kern="1200" cap="none" spc="0" normalizeH="0" baseline="0" noProof="0" dirty="0">
                <a:ln>
                  <a:noFill/>
                </a:ln>
                <a:solidFill>
                  <a:srgbClr val="0062AC"/>
                </a:solidFill>
                <a:effectLst/>
                <a:uLnTx/>
                <a:uFillTx/>
                <a:latin typeface="Calibri"/>
                <a:ea typeface="+mn-ea"/>
                <a:cs typeface="+mn-cs"/>
              </a:rPr>
              <a:t>Secondary endpoints</a:t>
            </a:r>
          </a:p>
          <a:p>
            <a:pPr marL="114300" marR="0" lvl="0" indent="-114300" algn="l" defTabSz="914400" rtl="0" eaLnBrk="1" fontAlgn="base" latinLnBrk="0" hangingPunct="1">
              <a:lnSpc>
                <a:spcPct val="90000"/>
              </a:lnSpc>
              <a:spcBef>
                <a:spcPts val="200"/>
              </a:spcBef>
              <a:spcAft>
                <a:spcPts val="0"/>
              </a:spcAft>
              <a:buClr>
                <a:srgbClr val="0062AC"/>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ORR (confirmed)</a:t>
            </a:r>
          </a:p>
          <a:p>
            <a:pPr marL="114300" marR="0" lvl="0" indent="-114300" algn="l" defTabSz="914400" rtl="0" eaLnBrk="1" fontAlgn="base" latinLnBrk="0" hangingPunct="1">
              <a:lnSpc>
                <a:spcPct val="90000"/>
              </a:lnSpc>
              <a:spcBef>
                <a:spcPts val="200"/>
              </a:spcBef>
              <a:spcAft>
                <a:spcPts val="0"/>
              </a:spcAft>
              <a:buClr>
                <a:srgbClr val="0062AC"/>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Clinical benefit rate (CBR)</a:t>
            </a:r>
          </a:p>
          <a:p>
            <a:pPr marL="114300" marR="0" lvl="0" indent="-114300" algn="l" defTabSz="914400" rtl="0" eaLnBrk="1" fontAlgn="base" latinLnBrk="0" hangingPunct="1">
              <a:lnSpc>
                <a:spcPct val="90000"/>
              </a:lnSpc>
              <a:spcBef>
                <a:spcPts val="200"/>
              </a:spcBef>
              <a:spcAft>
                <a:spcPts val="0"/>
              </a:spcAft>
              <a:buClr>
                <a:srgbClr val="0062AC"/>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Progression-free survival (PFS)</a:t>
            </a:r>
          </a:p>
          <a:p>
            <a:pPr marL="114300" marR="0" lvl="0" indent="-114300" algn="l" defTabSz="914400" rtl="0" eaLnBrk="1" fontAlgn="base" latinLnBrk="0" hangingPunct="1">
              <a:lnSpc>
                <a:spcPct val="90000"/>
              </a:lnSpc>
              <a:spcBef>
                <a:spcPts val="200"/>
              </a:spcBef>
              <a:spcAft>
                <a:spcPts val="0"/>
              </a:spcAft>
              <a:buClr>
                <a:srgbClr val="0062AC"/>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Safety</a:t>
            </a:r>
          </a:p>
          <a:p>
            <a:pPr marL="114300" marR="0" lvl="0" indent="-114300" algn="l" defTabSz="914400" rtl="0" eaLnBrk="1" fontAlgn="base" latinLnBrk="0" hangingPunct="1">
              <a:lnSpc>
                <a:spcPct val="90000"/>
              </a:lnSpc>
              <a:spcBef>
                <a:spcPts val="200"/>
              </a:spcBef>
              <a:spcAft>
                <a:spcPts val="0"/>
              </a:spcAft>
              <a:buClr>
                <a:srgbClr val="0062AC"/>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Biomarkers </a:t>
            </a:r>
          </a:p>
          <a:p>
            <a:pPr marL="0" marR="0" lvl="0" indent="0" algn="l" defTabSz="914400" rtl="0" eaLnBrk="1" fontAlgn="base" latinLnBrk="0" hangingPunct="1">
              <a:lnSpc>
                <a:spcPct val="90000"/>
              </a:lnSpc>
              <a:spcBef>
                <a:spcPts val="800"/>
              </a:spcBef>
              <a:spcAft>
                <a:spcPts val="0"/>
              </a:spcAft>
              <a:buClr>
                <a:srgbClr val="F79646"/>
              </a:buClr>
              <a:buSzTx/>
              <a:buFont typeface="Arial" panose="020B0604020202020204" pitchFamily="34" charset="0"/>
              <a:buNone/>
              <a:tabLst/>
              <a:defRPr/>
            </a:pPr>
            <a:r>
              <a:rPr kumimoji="0" lang="en-US" sz="1000" b="1" i="0" u="none" strike="noStrike" kern="1200" cap="none" spc="0" normalizeH="0" baseline="0" noProof="0" dirty="0">
                <a:ln>
                  <a:noFill/>
                </a:ln>
                <a:solidFill>
                  <a:srgbClr val="0062AC"/>
                </a:solidFill>
                <a:effectLst/>
                <a:uLnTx/>
                <a:uFillTx/>
                <a:latin typeface="Calibri"/>
                <a:ea typeface="+mn-ea"/>
                <a:cs typeface="+mn-cs"/>
              </a:rPr>
              <a:t>Simon 2-stage design</a:t>
            </a:r>
          </a:p>
          <a:p>
            <a:pPr marL="114300" marR="0" lvl="0" indent="-114300" algn="l" defTabSz="914400" rtl="0" eaLnBrk="1" fontAlgn="base" latinLnBrk="0" hangingPunct="1">
              <a:lnSpc>
                <a:spcPct val="90000"/>
              </a:lnSpc>
              <a:spcBef>
                <a:spcPts val="200"/>
              </a:spcBef>
              <a:spcAft>
                <a:spcPts val="0"/>
              </a:spcAft>
              <a:buClr>
                <a:srgbClr val="0062AC"/>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If ≥1 response in first evaluable 7 patients, </a:t>
            </a:r>
            <a:br>
              <a:rPr kumimoji="0" lang="en-US" sz="900" b="0" i="0" u="none" strike="noStrike" kern="1200" cap="none" spc="0" normalizeH="0" baseline="0" noProof="0" dirty="0">
                <a:ln>
                  <a:noFill/>
                </a:ln>
                <a:solidFill>
                  <a:prstClr val="black"/>
                </a:solidFill>
                <a:effectLst/>
                <a:uLnTx/>
                <a:uFillTx/>
                <a:latin typeface="Calibri"/>
                <a:ea typeface="+mn-ea"/>
                <a:cs typeface="+mn-cs"/>
              </a:rPr>
            </a:br>
            <a:r>
              <a:rPr kumimoji="0" lang="en-US" sz="900" b="0" i="0" u="none" strike="noStrike" kern="1200" cap="none" spc="0" normalizeH="0" baseline="0" noProof="0" dirty="0">
                <a:ln>
                  <a:noFill/>
                </a:ln>
                <a:solidFill>
                  <a:prstClr val="black"/>
                </a:solidFill>
                <a:effectLst/>
                <a:uLnTx/>
                <a:uFillTx/>
                <a:latin typeface="Calibri"/>
                <a:ea typeface="+mn-ea"/>
                <a:cs typeface="+mn-cs"/>
              </a:rPr>
              <a:t>expand cohort to Stage 2 (N=18)</a:t>
            </a:r>
          </a:p>
          <a:p>
            <a:pPr marL="114300" marR="0" lvl="0" indent="-114300" algn="l" defTabSz="914400" rtl="0" eaLnBrk="1" fontAlgn="base" latinLnBrk="0" hangingPunct="1">
              <a:lnSpc>
                <a:spcPct val="90000"/>
              </a:lnSpc>
              <a:spcBef>
                <a:spcPts val="200"/>
              </a:spcBef>
              <a:spcAft>
                <a:spcPts val="0"/>
              </a:spcAft>
              <a:buClr>
                <a:srgbClr val="0062AC"/>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If ≥4 responses in Stage 2, expand or breakout</a:t>
            </a:r>
          </a:p>
          <a:p>
            <a:pPr marL="0" marR="0" lvl="0" indent="0" algn="l" defTabSz="914400" rtl="0" eaLnBrk="1" fontAlgn="base" latinLnBrk="0" hangingPunct="1">
              <a:lnSpc>
                <a:spcPct val="90000"/>
              </a:lnSpc>
              <a:spcBef>
                <a:spcPts val="800"/>
              </a:spcBef>
              <a:spcAft>
                <a:spcPts val="0"/>
              </a:spcAft>
              <a:buClr>
                <a:srgbClr val="F79646"/>
              </a:buClr>
              <a:buSzTx/>
              <a:buFont typeface="Arial" panose="020B0604020202020204" pitchFamily="34" charset="0"/>
              <a:buNone/>
              <a:tabLst/>
              <a:defRPr/>
            </a:pPr>
            <a:r>
              <a:rPr kumimoji="0" lang="en-US" sz="1000" b="1" i="0" u="none" strike="noStrike" kern="1200" cap="none" spc="0" normalizeH="0" baseline="0" noProof="0" dirty="0">
                <a:ln>
                  <a:noFill/>
                </a:ln>
                <a:solidFill>
                  <a:srgbClr val="0062AC"/>
                </a:solidFill>
                <a:effectLst/>
                <a:uLnTx/>
                <a:uFillTx/>
                <a:latin typeface="Calibri"/>
                <a:ea typeface="+mn-ea"/>
                <a:cs typeface="+mn-cs"/>
              </a:rPr>
              <a:t>Tumor assessments</a:t>
            </a:r>
          </a:p>
          <a:p>
            <a:pPr marL="114300" marR="0" lvl="0" indent="-114300" algn="l" defTabSz="914400" rtl="0" eaLnBrk="1" fontAlgn="base" latinLnBrk="0" hangingPunct="1">
              <a:lnSpc>
                <a:spcPct val="90000"/>
              </a:lnSpc>
              <a:spcBef>
                <a:spcPts val="200"/>
              </a:spcBef>
              <a:spcAft>
                <a:spcPts val="0"/>
              </a:spcAft>
              <a:buClr>
                <a:srgbClr val="0062AC"/>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RECIST v1.1 (primary criteria)</a:t>
            </a:r>
          </a:p>
          <a:p>
            <a:pPr marL="114300" marR="0" lvl="0" indent="-114300" algn="l" defTabSz="914400" rtl="0" eaLnBrk="1" fontAlgn="base" latinLnBrk="0" hangingPunct="1">
              <a:lnSpc>
                <a:spcPct val="90000"/>
              </a:lnSpc>
              <a:spcBef>
                <a:spcPts val="200"/>
              </a:spcBef>
              <a:spcAft>
                <a:spcPts val="0"/>
              </a:spcAft>
              <a:buClr>
                <a:srgbClr val="0062AC"/>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PET response criteria (RECIST non-evaluable)</a:t>
            </a:r>
          </a:p>
          <a:p>
            <a:pPr marL="0" marR="0" lvl="0" indent="0" algn="l" defTabSz="914400" rtl="0" eaLnBrk="1" fontAlgn="base" latinLnBrk="0" hangingPunct="1">
              <a:lnSpc>
                <a:spcPct val="90000"/>
              </a:lnSpc>
              <a:spcBef>
                <a:spcPts val="800"/>
              </a:spcBef>
              <a:spcAft>
                <a:spcPts val="0"/>
              </a:spcAft>
              <a:buClr>
                <a:srgbClr val="F79646"/>
              </a:buClr>
              <a:buSzTx/>
              <a:buFont typeface="Arial" panose="020B0604020202020204" pitchFamily="34" charset="0"/>
              <a:buNone/>
              <a:tabLst/>
              <a:defRPr/>
            </a:pPr>
            <a:r>
              <a:rPr kumimoji="0" lang="en-US" sz="1000" b="1" i="0" u="none" strike="noStrike" kern="1200" cap="none" spc="0" normalizeH="0" baseline="0" noProof="0" dirty="0">
                <a:ln>
                  <a:noFill/>
                </a:ln>
                <a:solidFill>
                  <a:srgbClr val="0062AC"/>
                </a:solidFill>
                <a:effectLst/>
                <a:uLnTx/>
                <a:uFillTx/>
                <a:latin typeface="Calibri"/>
                <a:ea typeface="+mn-ea"/>
                <a:cs typeface="+mn-cs"/>
              </a:rPr>
              <a:t>Statistical methods</a:t>
            </a:r>
          </a:p>
          <a:p>
            <a:pPr marL="114300" marR="0" lvl="0" indent="-114300" algn="l" defTabSz="914400" rtl="0" eaLnBrk="1" fontAlgn="base" latinLnBrk="0" hangingPunct="1">
              <a:lnSpc>
                <a:spcPct val="90000"/>
              </a:lnSpc>
              <a:spcBef>
                <a:spcPts val="200"/>
              </a:spcBef>
              <a:spcAft>
                <a:spcPts val="0"/>
              </a:spcAft>
              <a:buClr>
                <a:srgbClr val="0062AC"/>
              </a:buClr>
              <a:buSzTx/>
              <a:buFont typeface="Arial" panose="020B0604020202020204" pitchFamily="34" charset="0"/>
              <a:buChar char="•"/>
              <a:tabLst/>
              <a:defRPr/>
            </a:pPr>
            <a:r>
              <a:rPr kumimoji="0" lang="en-US" sz="900" b="0" i="0" u="none" strike="noStrike" kern="1200" cap="none" spc="0" normalizeH="0" baseline="0" noProof="0" dirty="0" err="1">
                <a:ln>
                  <a:noFill/>
                </a:ln>
                <a:solidFill>
                  <a:prstClr val="black"/>
                </a:solidFill>
                <a:effectLst/>
                <a:uLnTx/>
                <a:uFillTx/>
                <a:latin typeface="Calibri"/>
                <a:ea typeface="+mn-ea"/>
                <a:cs typeface="+mn-cs"/>
              </a:rPr>
              <a:t>ORR</a:t>
            </a:r>
            <a:r>
              <a:rPr kumimoji="0" lang="en-US" sz="900" b="0" i="0" u="none" strike="noStrike" kern="1200" cap="none" spc="0" normalizeH="0" baseline="-25000" noProof="0" dirty="0" err="1">
                <a:ln>
                  <a:noFill/>
                </a:ln>
                <a:solidFill>
                  <a:prstClr val="black"/>
                </a:solidFill>
                <a:effectLst/>
                <a:uLnTx/>
                <a:uFillTx/>
                <a:latin typeface="Calibri"/>
                <a:ea typeface="+mn-ea"/>
                <a:cs typeface="+mn-cs"/>
              </a:rPr>
              <a:t>first</a:t>
            </a:r>
            <a:r>
              <a:rPr kumimoji="0" lang="en-US" sz="900" b="0" i="0" u="none" strike="noStrike" kern="1200" cap="none" spc="0" normalizeH="0" baseline="0" noProof="0" dirty="0">
                <a:ln>
                  <a:noFill/>
                </a:ln>
                <a:solidFill>
                  <a:prstClr val="black"/>
                </a:solidFill>
                <a:effectLst/>
                <a:uLnTx/>
                <a:uFillTx/>
                <a:latin typeface="Calibri"/>
                <a:ea typeface="+mn-ea"/>
                <a:cs typeface="+mn-cs"/>
              </a:rPr>
              <a:t>, ORR, CBR: associated 95% CI</a:t>
            </a:r>
          </a:p>
          <a:p>
            <a:pPr marL="114300" marR="0" lvl="0" indent="-114300" algn="l" defTabSz="914400" rtl="0" eaLnBrk="1" fontAlgn="base" latinLnBrk="0" hangingPunct="1">
              <a:lnSpc>
                <a:spcPct val="90000"/>
              </a:lnSpc>
              <a:spcBef>
                <a:spcPts val="200"/>
              </a:spcBef>
              <a:spcAft>
                <a:spcPts val="0"/>
              </a:spcAft>
              <a:buClr>
                <a:srgbClr val="0062AC"/>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Median PFS: Kaplan-Meier estimate with 95% CI</a:t>
            </a:r>
          </a:p>
        </p:txBody>
      </p:sp>
      <p:sp>
        <p:nvSpPr>
          <p:cNvPr id="91" name="Arrow: Pentagon 93">
            <a:extLst>
              <a:ext uri="{FF2B5EF4-FFF2-40B4-BE49-F238E27FC236}">
                <a16:creationId xmlns:a16="http://schemas.microsoft.com/office/drawing/2014/main" xmlns="" id="{11D0246C-BF54-46C4-9A64-E6B49ED367CB}"/>
              </a:ext>
            </a:extLst>
          </p:cNvPr>
          <p:cNvSpPr/>
          <p:nvPr/>
        </p:nvSpPr>
        <p:spPr>
          <a:xfrm>
            <a:off x="4077791" y="4958936"/>
            <a:ext cx="617222" cy="97196"/>
          </a:xfrm>
          <a:prstGeom prst="homePlate">
            <a:avLst/>
          </a:prstGeom>
          <a:solidFill>
            <a:srgbClr val="ED833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2" name="Freeform: Shape 15">
            <a:extLst>
              <a:ext uri="{FF2B5EF4-FFF2-40B4-BE49-F238E27FC236}">
                <a16:creationId xmlns:a16="http://schemas.microsoft.com/office/drawing/2014/main" xmlns="" id="{2E8BD7B1-4CC9-40CB-B4FC-CD8693D262DF}"/>
              </a:ext>
            </a:extLst>
          </p:cNvPr>
          <p:cNvSpPr/>
          <p:nvPr/>
        </p:nvSpPr>
        <p:spPr>
          <a:xfrm>
            <a:off x="4064457" y="1951293"/>
            <a:ext cx="182880" cy="875001"/>
          </a:xfrm>
          <a:custGeom>
            <a:avLst/>
            <a:gdLst>
              <a:gd name="connsiteX0" fmla="*/ 22860 w 182880"/>
              <a:gd name="connsiteY0" fmla="*/ 0 h 899160"/>
              <a:gd name="connsiteX1" fmla="*/ 182880 w 182880"/>
              <a:gd name="connsiteY1" fmla="*/ 0 h 899160"/>
              <a:gd name="connsiteX2" fmla="*/ 182880 w 182880"/>
              <a:gd name="connsiteY2" fmla="*/ 899160 h 899160"/>
              <a:gd name="connsiteX3" fmla="*/ 0 w 182880"/>
              <a:gd name="connsiteY3" fmla="*/ 899160 h 899160"/>
            </a:gdLst>
            <a:ahLst/>
            <a:cxnLst>
              <a:cxn ang="0">
                <a:pos x="connsiteX0" y="connsiteY0"/>
              </a:cxn>
              <a:cxn ang="0">
                <a:pos x="connsiteX1" y="connsiteY1"/>
              </a:cxn>
              <a:cxn ang="0">
                <a:pos x="connsiteX2" y="connsiteY2"/>
              </a:cxn>
              <a:cxn ang="0">
                <a:pos x="connsiteX3" y="connsiteY3"/>
              </a:cxn>
            </a:cxnLst>
            <a:rect l="l" t="t" r="r" b="b"/>
            <a:pathLst>
              <a:path w="182880" h="899160">
                <a:moveTo>
                  <a:pt x="22860" y="0"/>
                </a:moveTo>
                <a:lnTo>
                  <a:pt x="182880" y="0"/>
                </a:lnTo>
                <a:lnTo>
                  <a:pt x="182880" y="899160"/>
                </a:lnTo>
                <a:lnTo>
                  <a:pt x="0" y="899160"/>
                </a:lnTo>
              </a:path>
            </a:pathLst>
          </a:custGeom>
          <a:noFill/>
          <a:ln w="19050" cap="flat" cmpd="sng" algn="ctr">
            <a:solidFill>
              <a:srgbClr val="ED833B"/>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94" name="Straight Connector 93">
            <a:extLst>
              <a:ext uri="{FF2B5EF4-FFF2-40B4-BE49-F238E27FC236}">
                <a16:creationId xmlns:a16="http://schemas.microsoft.com/office/drawing/2014/main" xmlns="" id="{7D4543EB-698A-4B92-B769-E6D101DBD557}"/>
              </a:ext>
            </a:extLst>
          </p:cNvPr>
          <p:cNvCxnSpPr/>
          <p:nvPr/>
        </p:nvCxnSpPr>
        <p:spPr>
          <a:xfrm>
            <a:off x="4083504" y="2388793"/>
            <a:ext cx="156212" cy="0"/>
          </a:xfrm>
          <a:prstGeom prst="line">
            <a:avLst/>
          </a:prstGeom>
          <a:noFill/>
          <a:ln w="19050" cap="flat" cmpd="sng" algn="ctr">
            <a:solidFill>
              <a:srgbClr val="ED833B"/>
            </a:solidFill>
            <a:prstDash val="solid"/>
          </a:ln>
          <a:effectLst/>
        </p:spPr>
      </p:cxnSp>
      <p:sp>
        <p:nvSpPr>
          <p:cNvPr id="95" name="Arrow: Pentagon 101">
            <a:extLst>
              <a:ext uri="{FF2B5EF4-FFF2-40B4-BE49-F238E27FC236}">
                <a16:creationId xmlns:a16="http://schemas.microsoft.com/office/drawing/2014/main" xmlns="" id="{D0E8743C-4A76-4C64-B867-BAC5D82F5DB9}"/>
              </a:ext>
            </a:extLst>
          </p:cNvPr>
          <p:cNvSpPr/>
          <p:nvPr/>
        </p:nvSpPr>
        <p:spPr>
          <a:xfrm>
            <a:off x="2571841" y="1455561"/>
            <a:ext cx="182880" cy="97196"/>
          </a:xfrm>
          <a:prstGeom prst="homePlate">
            <a:avLst>
              <a:gd name="adj" fmla="val 0"/>
            </a:avLst>
          </a:prstGeom>
          <a:solidFill>
            <a:srgbClr val="ED833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6" name="Arrow: Pentagon 77">
            <a:extLst>
              <a:ext uri="{FF2B5EF4-FFF2-40B4-BE49-F238E27FC236}">
                <a16:creationId xmlns:a16="http://schemas.microsoft.com/office/drawing/2014/main" xmlns="" id="{17D52F55-F0B1-4F67-9D02-8BD7093612F2}"/>
              </a:ext>
            </a:extLst>
          </p:cNvPr>
          <p:cNvSpPr/>
          <p:nvPr/>
        </p:nvSpPr>
        <p:spPr>
          <a:xfrm>
            <a:off x="4091126" y="1455561"/>
            <a:ext cx="617222" cy="97196"/>
          </a:xfrm>
          <a:prstGeom prst="homePlate">
            <a:avLst/>
          </a:prstGeom>
          <a:solidFill>
            <a:srgbClr val="ED833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7" name="Arrow: Pentagon 79">
            <a:extLst>
              <a:ext uri="{FF2B5EF4-FFF2-40B4-BE49-F238E27FC236}">
                <a16:creationId xmlns:a16="http://schemas.microsoft.com/office/drawing/2014/main" xmlns="" id="{B7219912-77DF-49AB-822C-05DAF0FF5F93}"/>
              </a:ext>
            </a:extLst>
          </p:cNvPr>
          <p:cNvSpPr/>
          <p:nvPr/>
        </p:nvSpPr>
        <p:spPr>
          <a:xfrm>
            <a:off x="4251148" y="2336383"/>
            <a:ext cx="457200" cy="97196"/>
          </a:xfrm>
          <a:prstGeom prst="homePlate">
            <a:avLst/>
          </a:prstGeom>
          <a:solidFill>
            <a:srgbClr val="ED833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8" name="Arrow: Pentagon 80">
            <a:extLst>
              <a:ext uri="{FF2B5EF4-FFF2-40B4-BE49-F238E27FC236}">
                <a16:creationId xmlns:a16="http://schemas.microsoft.com/office/drawing/2014/main" xmlns="" id="{088E0D39-2340-42C5-BD00-C3F1DBCB3430}"/>
              </a:ext>
            </a:extLst>
          </p:cNvPr>
          <p:cNvSpPr/>
          <p:nvPr/>
        </p:nvSpPr>
        <p:spPr>
          <a:xfrm>
            <a:off x="4091126" y="3268657"/>
            <a:ext cx="617222" cy="97196"/>
          </a:xfrm>
          <a:prstGeom prst="homePlate">
            <a:avLst/>
          </a:prstGeom>
          <a:solidFill>
            <a:srgbClr val="ED833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9" name="Freeform: Shape 81">
            <a:extLst>
              <a:ext uri="{FF2B5EF4-FFF2-40B4-BE49-F238E27FC236}">
                <a16:creationId xmlns:a16="http://schemas.microsoft.com/office/drawing/2014/main" xmlns="" id="{1DFA4770-8EFA-47CB-BBC5-62C841F67B44}"/>
              </a:ext>
            </a:extLst>
          </p:cNvPr>
          <p:cNvSpPr/>
          <p:nvPr/>
        </p:nvSpPr>
        <p:spPr>
          <a:xfrm>
            <a:off x="4058643" y="3863827"/>
            <a:ext cx="182880" cy="432357"/>
          </a:xfrm>
          <a:custGeom>
            <a:avLst/>
            <a:gdLst>
              <a:gd name="connsiteX0" fmla="*/ 22860 w 182880"/>
              <a:gd name="connsiteY0" fmla="*/ 0 h 899160"/>
              <a:gd name="connsiteX1" fmla="*/ 182880 w 182880"/>
              <a:gd name="connsiteY1" fmla="*/ 0 h 899160"/>
              <a:gd name="connsiteX2" fmla="*/ 182880 w 182880"/>
              <a:gd name="connsiteY2" fmla="*/ 899160 h 899160"/>
              <a:gd name="connsiteX3" fmla="*/ 0 w 182880"/>
              <a:gd name="connsiteY3" fmla="*/ 899160 h 899160"/>
            </a:gdLst>
            <a:ahLst/>
            <a:cxnLst>
              <a:cxn ang="0">
                <a:pos x="connsiteX0" y="connsiteY0"/>
              </a:cxn>
              <a:cxn ang="0">
                <a:pos x="connsiteX1" y="connsiteY1"/>
              </a:cxn>
              <a:cxn ang="0">
                <a:pos x="connsiteX2" y="connsiteY2"/>
              </a:cxn>
              <a:cxn ang="0">
                <a:pos x="connsiteX3" y="connsiteY3"/>
              </a:cxn>
            </a:cxnLst>
            <a:rect l="l" t="t" r="r" b="b"/>
            <a:pathLst>
              <a:path w="182880" h="899160">
                <a:moveTo>
                  <a:pt x="22860" y="0"/>
                </a:moveTo>
                <a:lnTo>
                  <a:pt x="182880" y="0"/>
                </a:lnTo>
                <a:lnTo>
                  <a:pt x="182880" y="899160"/>
                </a:lnTo>
                <a:lnTo>
                  <a:pt x="0" y="899160"/>
                </a:lnTo>
              </a:path>
            </a:pathLst>
          </a:custGeom>
          <a:noFill/>
          <a:ln w="19050" cap="flat" cmpd="sng" algn="ctr">
            <a:solidFill>
              <a:srgbClr val="ED833B"/>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2" name="Arrow: Pentagon 84">
            <a:extLst>
              <a:ext uri="{FF2B5EF4-FFF2-40B4-BE49-F238E27FC236}">
                <a16:creationId xmlns:a16="http://schemas.microsoft.com/office/drawing/2014/main" xmlns="" id="{9A0D7BD9-6695-4B0F-971D-D1EFF2B01965}"/>
              </a:ext>
            </a:extLst>
          </p:cNvPr>
          <p:cNvSpPr/>
          <p:nvPr/>
        </p:nvSpPr>
        <p:spPr>
          <a:xfrm>
            <a:off x="4247337" y="4030483"/>
            <a:ext cx="457200" cy="97196"/>
          </a:xfrm>
          <a:prstGeom prst="homePlate">
            <a:avLst/>
          </a:prstGeom>
          <a:solidFill>
            <a:srgbClr val="ED833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3" name="Rectangle 102">
            <a:extLst>
              <a:ext uri="{FF2B5EF4-FFF2-40B4-BE49-F238E27FC236}">
                <a16:creationId xmlns:a16="http://schemas.microsoft.com/office/drawing/2014/main" xmlns="" id="{F98F1104-4589-4618-9FE8-D799A7E60AD6}"/>
              </a:ext>
            </a:extLst>
          </p:cNvPr>
          <p:cNvSpPr/>
          <p:nvPr/>
        </p:nvSpPr>
        <p:spPr>
          <a:xfrm>
            <a:off x="2747284" y="1373493"/>
            <a:ext cx="1343843" cy="262007"/>
          </a:xfrm>
          <a:prstGeom prst="rect">
            <a:avLst/>
          </a:prstGeom>
          <a:solidFill>
            <a:srgbClr val="8064A2">
              <a:lumMod val="20000"/>
              <a:lumOff val="80000"/>
            </a:srgbClr>
          </a:solidFill>
          <a:ln w="25400" cap="flat" cmpd="sng" algn="ctr">
            <a:noFill/>
            <a:prstDash val="solid"/>
          </a:ln>
          <a:effectLst/>
        </p:spPr>
        <p:txBody>
          <a:bodyPr lIns="9144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Lung</a:t>
            </a:r>
          </a:p>
        </p:txBody>
      </p:sp>
      <p:sp>
        <p:nvSpPr>
          <p:cNvPr id="105" name="Rectangle 104">
            <a:extLst>
              <a:ext uri="{FF2B5EF4-FFF2-40B4-BE49-F238E27FC236}">
                <a16:creationId xmlns:a16="http://schemas.microsoft.com/office/drawing/2014/main" xmlns="" id="{FA4F1BBE-593E-40FF-96DB-1593EE3B9871}"/>
              </a:ext>
            </a:extLst>
          </p:cNvPr>
          <p:cNvSpPr/>
          <p:nvPr/>
        </p:nvSpPr>
        <p:spPr>
          <a:xfrm>
            <a:off x="2747283" y="1821866"/>
            <a:ext cx="1343843" cy="262007"/>
          </a:xfrm>
          <a:prstGeom prst="rect">
            <a:avLst/>
          </a:prstGeom>
          <a:solidFill>
            <a:srgbClr val="4BACC6">
              <a:lumMod val="60000"/>
              <a:lumOff val="40000"/>
            </a:srgbClr>
          </a:solidFill>
          <a:ln w="25400" cap="flat" cmpd="sng" algn="ctr">
            <a:noFill/>
            <a:prstDash val="solid"/>
          </a:ln>
          <a:effectLst/>
        </p:spPr>
        <p:txBody>
          <a:bodyPr lIns="9144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Cervical</a:t>
            </a:r>
          </a:p>
        </p:txBody>
      </p:sp>
      <p:sp>
        <p:nvSpPr>
          <p:cNvPr id="108" name="Rectangle 107">
            <a:extLst>
              <a:ext uri="{FF2B5EF4-FFF2-40B4-BE49-F238E27FC236}">
                <a16:creationId xmlns:a16="http://schemas.microsoft.com/office/drawing/2014/main" xmlns="" id="{2A4EF87C-5E8A-45C9-A868-A0AEC2F93A15}"/>
              </a:ext>
            </a:extLst>
          </p:cNvPr>
          <p:cNvSpPr/>
          <p:nvPr/>
        </p:nvSpPr>
        <p:spPr>
          <a:xfrm>
            <a:off x="2747283" y="3186252"/>
            <a:ext cx="1343843" cy="262007"/>
          </a:xfrm>
          <a:prstGeom prst="rect">
            <a:avLst/>
          </a:prstGeom>
          <a:solidFill>
            <a:srgbClr val="EEECE1">
              <a:lumMod val="90000"/>
            </a:srgbClr>
          </a:solidFill>
          <a:ln w="25400" cap="flat" cmpd="sng" algn="ctr">
            <a:noFill/>
            <a:prstDash val="solid"/>
          </a:ln>
          <a:effectLst/>
        </p:spPr>
        <p:txBody>
          <a:bodyPr lIns="9144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Bladder</a:t>
            </a:r>
          </a:p>
        </p:txBody>
      </p:sp>
      <p:sp>
        <p:nvSpPr>
          <p:cNvPr id="109" name="Rectangle 108">
            <a:extLst>
              <a:ext uri="{FF2B5EF4-FFF2-40B4-BE49-F238E27FC236}">
                <a16:creationId xmlns:a16="http://schemas.microsoft.com/office/drawing/2014/main" xmlns="" id="{9944CAC3-3466-4AE9-8E4C-E82B6B3489CF}"/>
              </a:ext>
            </a:extLst>
          </p:cNvPr>
          <p:cNvSpPr/>
          <p:nvPr/>
        </p:nvSpPr>
        <p:spPr>
          <a:xfrm>
            <a:off x="2747283" y="3733071"/>
            <a:ext cx="1343843" cy="262007"/>
          </a:xfrm>
          <a:prstGeom prst="rect">
            <a:avLst/>
          </a:prstGeom>
          <a:solidFill>
            <a:srgbClr val="FFE181"/>
          </a:solidFill>
          <a:ln w="25400" cap="flat" cmpd="sng" algn="ctr">
            <a:noFill/>
            <a:prstDash val="solid"/>
          </a:ln>
          <a:effectLst/>
        </p:spPr>
        <p:txBody>
          <a:bodyPr lIns="9144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Breast </a:t>
            </a:r>
            <a:r>
              <a:rPr kumimoji="0" lang="en-US" sz="1100" b="0" i="0" u="none" strike="noStrike" kern="0" cap="none" spc="0" normalizeH="0" baseline="0" noProof="0" dirty="0" err="1">
                <a:ln>
                  <a:noFill/>
                </a:ln>
                <a:solidFill>
                  <a:prstClr val="black"/>
                </a:solidFill>
                <a:effectLst/>
                <a:uLnTx/>
                <a:uFillTx/>
                <a:latin typeface="Calibri"/>
                <a:ea typeface="+mn-ea"/>
                <a:cs typeface="+mn-cs"/>
              </a:rPr>
              <a:t>HRc</a:t>
            </a:r>
            <a:r>
              <a:rPr kumimoji="0" lang="en-US" sz="1100" b="0" i="0" u="none" strike="noStrike" kern="0" cap="none" spc="0" normalizeH="0" baseline="0" noProof="0" dirty="0">
                <a:ln>
                  <a:noFill/>
                </a:ln>
                <a:solidFill>
                  <a:prstClr val="black"/>
                </a:solidFill>
                <a:effectLst/>
                <a:uLnTx/>
                <a:uFillTx/>
                <a:latin typeface="Calibri"/>
                <a:ea typeface="+mn-ea"/>
                <a:cs typeface="+mn-cs"/>
              </a:rPr>
              <a:t>-positive*</a:t>
            </a:r>
          </a:p>
        </p:txBody>
      </p:sp>
      <p:sp>
        <p:nvSpPr>
          <p:cNvPr id="110" name="Rectangle 109">
            <a:extLst>
              <a:ext uri="{FF2B5EF4-FFF2-40B4-BE49-F238E27FC236}">
                <a16:creationId xmlns:a16="http://schemas.microsoft.com/office/drawing/2014/main" xmlns="" id="{DC00E7F6-0022-4768-8C0B-1C81112118C3}"/>
              </a:ext>
            </a:extLst>
          </p:cNvPr>
          <p:cNvSpPr/>
          <p:nvPr/>
        </p:nvSpPr>
        <p:spPr>
          <a:xfrm>
            <a:off x="2747283" y="4163219"/>
            <a:ext cx="1343843" cy="262007"/>
          </a:xfrm>
          <a:prstGeom prst="rect">
            <a:avLst/>
          </a:prstGeom>
          <a:solidFill>
            <a:srgbClr val="FFE181"/>
          </a:solidFill>
          <a:ln w="25400" cap="flat" cmpd="sng" algn="ctr">
            <a:noFill/>
            <a:prstDash val="solid"/>
          </a:ln>
          <a:effectLst/>
        </p:spPr>
        <p:txBody>
          <a:bodyPr lIns="9144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Breast </a:t>
            </a:r>
            <a:r>
              <a:rPr kumimoji="0" lang="en-US" sz="1100" b="0" i="0" u="none" strike="noStrike" kern="0" cap="none" spc="0" normalizeH="0" baseline="0" noProof="0" dirty="0" err="1">
                <a:ln>
                  <a:noFill/>
                </a:ln>
                <a:solidFill>
                  <a:prstClr val="black"/>
                </a:solidFill>
                <a:effectLst/>
                <a:uLnTx/>
                <a:uFillTx/>
                <a:latin typeface="Calibri"/>
                <a:ea typeface="+mn-ea"/>
                <a:cs typeface="+mn-cs"/>
              </a:rPr>
              <a:t>HRc</a:t>
            </a:r>
            <a:r>
              <a:rPr kumimoji="0" lang="en-US" sz="1100" b="0" i="0" u="none" strike="noStrike" kern="0" cap="none" spc="0" normalizeH="0" baseline="0" noProof="0" dirty="0">
                <a:ln>
                  <a:noFill/>
                </a:ln>
                <a:solidFill>
                  <a:prstClr val="black"/>
                </a:solidFill>
                <a:effectLst/>
                <a:uLnTx/>
                <a:uFillTx/>
                <a:latin typeface="Calibri"/>
                <a:ea typeface="+mn-ea"/>
                <a:cs typeface="+mn-cs"/>
              </a:rPr>
              <a:t>-negative</a:t>
            </a:r>
          </a:p>
        </p:txBody>
      </p:sp>
      <p:sp>
        <p:nvSpPr>
          <p:cNvPr id="113" name="TextBox 112">
            <a:extLst>
              <a:ext uri="{FF2B5EF4-FFF2-40B4-BE49-F238E27FC236}">
                <a16:creationId xmlns:a16="http://schemas.microsoft.com/office/drawing/2014/main" xmlns="" id="{6F3C4AA5-0D50-4EA6-A2B3-9E9462B27742}"/>
              </a:ext>
            </a:extLst>
          </p:cNvPr>
          <p:cNvSpPr txBox="1"/>
          <p:nvPr/>
        </p:nvSpPr>
        <p:spPr>
          <a:xfrm>
            <a:off x="4755837" y="2174822"/>
            <a:ext cx="1020451" cy="430887"/>
          </a:xfrm>
          <a:prstGeom prst="rect">
            <a:avLst/>
          </a:prstGeom>
          <a:solidFill>
            <a:srgbClr val="ED833B"/>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100" b="1" i="0" u="none" strike="noStrike" kern="0" cap="none" spc="0" normalizeH="0" baseline="0" noProof="0" dirty="0">
                <a:ln>
                  <a:noFill/>
                </a:ln>
                <a:solidFill>
                  <a:prstClr val="white"/>
                </a:solidFill>
                <a:effectLst/>
                <a:uLnTx/>
                <a:uFillTx/>
                <a:latin typeface="Calibri"/>
                <a:ea typeface="ＭＳ Ｐゴシック" pitchFamily="34" charset="-128"/>
                <a:cs typeface="+mn-cs"/>
              </a:rPr>
              <a:t>Neratinib monotherapy</a:t>
            </a:r>
          </a:p>
        </p:txBody>
      </p:sp>
      <p:sp>
        <p:nvSpPr>
          <p:cNvPr id="114" name="TextBox 113">
            <a:extLst>
              <a:ext uri="{FF2B5EF4-FFF2-40B4-BE49-F238E27FC236}">
                <a16:creationId xmlns:a16="http://schemas.microsoft.com/office/drawing/2014/main" xmlns="" id="{AAB6DB46-5570-4EE5-975F-631D59305685}"/>
              </a:ext>
            </a:extLst>
          </p:cNvPr>
          <p:cNvSpPr txBox="1"/>
          <p:nvPr/>
        </p:nvSpPr>
        <p:spPr>
          <a:xfrm>
            <a:off x="4748199" y="1282952"/>
            <a:ext cx="1016130" cy="430887"/>
          </a:xfrm>
          <a:prstGeom prst="rect">
            <a:avLst/>
          </a:prstGeom>
          <a:solidFill>
            <a:srgbClr val="ED833B"/>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100" b="1" i="0" u="none" strike="noStrike" kern="0" cap="none" spc="0" normalizeH="0" baseline="0" noProof="0" dirty="0" err="1">
                <a:ln>
                  <a:noFill/>
                </a:ln>
                <a:solidFill>
                  <a:prstClr val="white"/>
                </a:solidFill>
                <a:effectLst/>
                <a:uLnTx/>
                <a:uFillTx/>
                <a:latin typeface="Calibri"/>
                <a:ea typeface="ＭＳ Ｐゴシック" pitchFamily="34" charset="-128"/>
                <a:cs typeface="+mn-cs"/>
              </a:rPr>
              <a:t>Neratinib</a:t>
            </a:r>
            <a:r>
              <a:rPr kumimoji="0" lang="en-NZ" sz="1100" b="1" i="0" u="none" strike="noStrike" kern="0" cap="none" spc="0" normalizeH="0" baseline="0" noProof="0" dirty="0">
                <a:ln>
                  <a:noFill/>
                </a:ln>
                <a:solidFill>
                  <a:prstClr val="white"/>
                </a:solidFill>
                <a:effectLst/>
                <a:uLnTx/>
                <a:uFillTx/>
                <a:latin typeface="Calibri"/>
                <a:ea typeface="ＭＳ Ｐゴシック" pitchFamily="34" charset="-128"/>
                <a:cs typeface="+mn-cs"/>
              </a:rPr>
              <a:t> monotherapy</a:t>
            </a:r>
          </a:p>
        </p:txBody>
      </p:sp>
      <p:sp>
        <p:nvSpPr>
          <p:cNvPr id="115" name="TextBox 114">
            <a:extLst>
              <a:ext uri="{FF2B5EF4-FFF2-40B4-BE49-F238E27FC236}">
                <a16:creationId xmlns:a16="http://schemas.microsoft.com/office/drawing/2014/main" xmlns="" id="{671F5694-FDFA-4DEA-B557-6B5BB56A3ED6}"/>
              </a:ext>
            </a:extLst>
          </p:cNvPr>
          <p:cNvSpPr txBox="1"/>
          <p:nvPr/>
        </p:nvSpPr>
        <p:spPr>
          <a:xfrm>
            <a:off x="4748199" y="4792090"/>
            <a:ext cx="1016130" cy="430887"/>
          </a:xfrm>
          <a:prstGeom prst="rect">
            <a:avLst/>
          </a:prstGeom>
          <a:solidFill>
            <a:srgbClr val="ED833B"/>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100" b="1" i="0" u="none" strike="noStrike" kern="0" cap="none" spc="0" normalizeH="0" baseline="0" noProof="0" dirty="0" err="1">
                <a:ln>
                  <a:noFill/>
                </a:ln>
                <a:solidFill>
                  <a:prstClr val="white"/>
                </a:solidFill>
                <a:effectLst/>
                <a:uLnTx/>
                <a:uFillTx/>
                <a:latin typeface="Calibri"/>
                <a:ea typeface="ＭＳ Ｐゴシック" pitchFamily="34" charset="-128"/>
                <a:cs typeface="+mn-cs"/>
              </a:rPr>
              <a:t>Neratinib</a:t>
            </a:r>
            <a:r>
              <a:rPr kumimoji="0" lang="en-NZ" sz="1100" b="1" i="0" u="none" strike="noStrike" kern="0" cap="none" spc="0" normalizeH="0" baseline="0" noProof="0" dirty="0">
                <a:ln>
                  <a:noFill/>
                </a:ln>
                <a:solidFill>
                  <a:prstClr val="white"/>
                </a:solidFill>
                <a:effectLst/>
                <a:uLnTx/>
                <a:uFillTx/>
                <a:latin typeface="Calibri"/>
                <a:ea typeface="ＭＳ Ｐゴシック" pitchFamily="34" charset="-128"/>
                <a:cs typeface="+mn-cs"/>
              </a:rPr>
              <a:t> monotherapy</a:t>
            </a:r>
          </a:p>
        </p:txBody>
      </p:sp>
      <p:sp>
        <p:nvSpPr>
          <p:cNvPr id="116" name="TextBox 115">
            <a:extLst>
              <a:ext uri="{FF2B5EF4-FFF2-40B4-BE49-F238E27FC236}">
                <a16:creationId xmlns:a16="http://schemas.microsoft.com/office/drawing/2014/main" xmlns="" id="{F61827C2-94CF-4E30-964B-33B221B783CD}"/>
              </a:ext>
            </a:extLst>
          </p:cNvPr>
          <p:cNvSpPr txBox="1"/>
          <p:nvPr/>
        </p:nvSpPr>
        <p:spPr>
          <a:xfrm>
            <a:off x="4759845" y="3880650"/>
            <a:ext cx="1016443" cy="430887"/>
          </a:xfrm>
          <a:prstGeom prst="rect">
            <a:avLst/>
          </a:prstGeom>
          <a:solidFill>
            <a:srgbClr val="ED833B"/>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100" b="1" i="0" u="none" strike="noStrike" kern="0" cap="none" spc="0" normalizeH="0" baseline="0" noProof="0" dirty="0" err="1">
                <a:ln>
                  <a:noFill/>
                </a:ln>
                <a:solidFill>
                  <a:prstClr val="white"/>
                </a:solidFill>
                <a:effectLst/>
                <a:uLnTx/>
                <a:uFillTx/>
                <a:latin typeface="Calibri"/>
                <a:ea typeface="ＭＳ Ｐゴシック" pitchFamily="34" charset="-128"/>
                <a:cs typeface="+mn-cs"/>
              </a:rPr>
              <a:t>Neratinib</a:t>
            </a:r>
            <a:r>
              <a:rPr kumimoji="0" lang="en-NZ" sz="1100" b="1" i="0" u="none" strike="noStrike" kern="0" cap="none" spc="0" normalizeH="0" baseline="0" noProof="0" dirty="0">
                <a:ln>
                  <a:noFill/>
                </a:ln>
                <a:solidFill>
                  <a:prstClr val="white"/>
                </a:solidFill>
                <a:effectLst/>
                <a:uLnTx/>
                <a:uFillTx/>
                <a:latin typeface="Calibri"/>
                <a:ea typeface="ＭＳ Ｐゴシック" pitchFamily="34" charset="-128"/>
                <a:cs typeface="+mn-cs"/>
              </a:rPr>
              <a:t>* + </a:t>
            </a:r>
            <a:r>
              <a:rPr kumimoji="0" lang="en-NZ" sz="1100" b="1" i="0" u="none" strike="noStrike" kern="0" cap="none" spc="0" normalizeH="0" baseline="0" noProof="0" dirty="0" err="1">
                <a:ln>
                  <a:noFill/>
                </a:ln>
                <a:solidFill>
                  <a:prstClr val="white"/>
                </a:solidFill>
                <a:effectLst/>
                <a:uLnTx/>
                <a:uFillTx/>
                <a:latin typeface="Calibri"/>
                <a:ea typeface="ＭＳ Ｐゴシック" pitchFamily="34" charset="-128"/>
                <a:cs typeface="+mn-cs"/>
              </a:rPr>
              <a:t>Trastuzumab</a:t>
            </a:r>
            <a:r>
              <a:rPr kumimoji="0" lang="en-NZ" sz="1100" b="1" i="0" u="none" strike="noStrike" kern="0" cap="none" spc="0" normalizeH="0" baseline="30000" noProof="0" dirty="0">
                <a:ln>
                  <a:noFill/>
                </a:ln>
                <a:solidFill>
                  <a:prstClr val="white"/>
                </a:solidFill>
                <a:effectLst/>
                <a:uLnTx/>
                <a:uFillTx/>
                <a:latin typeface="Calibri"/>
                <a:ea typeface="ＭＳ Ｐゴシック" pitchFamily="34" charset="-128"/>
                <a:cs typeface="+mn-cs"/>
              </a:rPr>
              <a:t>#</a:t>
            </a:r>
          </a:p>
        </p:txBody>
      </p:sp>
      <p:sp>
        <p:nvSpPr>
          <p:cNvPr id="117" name="TextBox 116">
            <a:extLst>
              <a:ext uri="{FF2B5EF4-FFF2-40B4-BE49-F238E27FC236}">
                <a16:creationId xmlns:a16="http://schemas.microsoft.com/office/drawing/2014/main" xmlns="" id="{2E7F1C8B-EDE0-4430-9A57-30D5C2D1E3DE}"/>
              </a:ext>
            </a:extLst>
          </p:cNvPr>
          <p:cNvSpPr txBox="1"/>
          <p:nvPr/>
        </p:nvSpPr>
        <p:spPr>
          <a:xfrm>
            <a:off x="4760158" y="3101812"/>
            <a:ext cx="1016130" cy="430887"/>
          </a:xfrm>
          <a:prstGeom prst="rect">
            <a:avLst/>
          </a:prstGeom>
          <a:solidFill>
            <a:srgbClr val="ED833B"/>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100" b="1" i="0" u="none" strike="noStrike" kern="0" cap="none" spc="0" normalizeH="0" baseline="0" noProof="0" dirty="0" err="1">
                <a:ln>
                  <a:noFill/>
                </a:ln>
                <a:solidFill>
                  <a:prstClr val="white"/>
                </a:solidFill>
                <a:effectLst/>
                <a:uLnTx/>
                <a:uFillTx/>
                <a:latin typeface="Calibri"/>
                <a:ea typeface="ＭＳ Ｐゴシック" pitchFamily="34" charset="-128"/>
                <a:cs typeface="+mn-cs"/>
              </a:rPr>
              <a:t>Neratinib</a:t>
            </a:r>
            <a:r>
              <a:rPr kumimoji="0" lang="en-NZ" sz="1100" b="1" i="0" u="none" strike="noStrike" kern="0" cap="none" spc="0" normalizeH="0" baseline="0" noProof="0" dirty="0">
                <a:ln>
                  <a:noFill/>
                </a:ln>
                <a:solidFill>
                  <a:prstClr val="white"/>
                </a:solidFill>
                <a:effectLst/>
                <a:uLnTx/>
                <a:uFillTx/>
                <a:latin typeface="Calibri"/>
                <a:ea typeface="ＭＳ Ｐゴシック" pitchFamily="34" charset="-128"/>
                <a:cs typeface="+mn-cs"/>
              </a:rPr>
              <a:t> + Paclitaxel</a:t>
            </a:r>
          </a:p>
        </p:txBody>
      </p:sp>
      <p:sp>
        <p:nvSpPr>
          <p:cNvPr id="118" name="TextBox 117">
            <a:extLst>
              <a:ext uri="{FF2B5EF4-FFF2-40B4-BE49-F238E27FC236}">
                <a16:creationId xmlns:a16="http://schemas.microsoft.com/office/drawing/2014/main" xmlns="" id="{0716E78F-B572-466E-9B17-F5E55931DD41}"/>
              </a:ext>
            </a:extLst>
          </p:cNvPr>
          <p:cNvSpPr txBox="1"/>
          <p:nvPr/>
        </p:nvSpPr>
        <p:spPr>
          <a:xfrm>
            <a:off x="1340112" y="2899325"/>
            <a:ext cx="1129010" cy="369332"/>
          </a:xfrm>
          <a:prstGeom prst="rect">
            <a:avLst/>
          </a:prstGeom>
          <a:noFill/>
        </p:spPr>
        <p:txBody>
          <a:bodyPr wrap="square"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1" i="1" u="none" strike="noStrike" kern="0" cap="none" spc="0" normalizeH="0" baseline="0" noProof="0" dirty="0">
                <a:ln>
                  <a:noFill/>
                </a:ln>
                <a:solidFill>
                  <a:prstClr val="black"/>
                </a:solidFill>
                <a:effectLst/>
                <a:uLnTx/>
                <a:uFillTx/>
                <a:latin typeface="Calibri"/>
                <a:ea typeface="ＭＳ Ｐゴシック" pitchFamily="34" charset="-128"/>
                <a:cs typeface="+mn-cs"/>
              </a:rPr>
              <a:t>HER2-</a:t>
            </a:r>
            <a:r>
              <a:rPr kumimoji="0" lang="en-US" sz="900" b="1" i="0" u="none" strike="noStrike" kern="0" cap="none" spc="0" normalizeH="0" baseline="0" noProof="0" dirty="0">
                <a:ln>
                  <a:noFill/>
                </a:ln>
                <a:solidFill>
                  <a:prstClr val="black"/>
                </a:solidFill>
                <a:effectLst/>
                <a:uLnTx/>
                <a:uFillTx/>
                <a:latin typeface="Calibri"/>
                <a:ea typeface="ＭＳ Ｐゴシック" pitchFamily="34" charset="-128"/>
                <a:cs typeface="+mn-cs"/>
              </a:rPr>
              <a:t>mutant</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alibri"/>
                <a:ea typeface="ＭＳ Ｐゴシック" pitchFamily="34" charset="-128"/>
                <a:cs typeface="+mn-cs"/>
              </a:rPr>
              <a:t>tumors</a:t>
            </a:r>
          </a:p>
        </p:txBody>
      </p:sp>
      <p:sp>
        <p:nvSpPr>
          <p:cNvPr id="119" name="TextBox 118">
            <a:extLst>
              <a:ext uri="{FF2B5EF4-FFF2-40B4-BE49-F238E27FC236}">
                <a16:creationId xmlns:a16="http://schemas.microsoft.com/office/drawing/2014/main" xmlns="" id="{92A615A8-16D1-4377-8503-C221175BA6C1}"/>
              </a:ext>
            </a:extLst>
          </p:cNvPr>
          <p:cNvSpPr txBox="1"/>
          <p:nvPr/>
        </p:nvSpPr>
        <p:spPr>
          <a:xfrm>
            <a:off x="1482668" y="4831231"/>
            <a:ext cx="1115024" cy="369332"/>
          </a:xfrm>
          <a:prstGeom prst="rect">
            <a:avLst/>
          </a:prstGeom>
          <a:noFill/>
        </p:spPr>
        <p:txBody>
          <a:bodyPr wrap="square"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1" i="1" u="none" strike="noStrike" kern="0" cap="none" spc="0" normalizeH="0" baseline="0" noProof="0" dirty="0">
                <a:ln>
                  <a:noFill/>
                </a:ln>
                <a:solidFill>
                  <a:prstClr val="black"/>
                </a:solidFill>
                <a:effectLst/>
                <a:uLnTx/>
                <a:uFillTx/>
                <a:latin typeface="Calibri"/>
                <a:ea typeface="ＭＳ Ｐゴシック" pitchFamily="34" charset="-128"/>
                <a:cs typeface="+mn-cs"/>
              </a:rPr>
              <a:t>HER4-</a:t>
            </a:r>
            <a:r>
              <a:rPr kumimoji="0" lang="en-US" sz="900" b="1" i="0" u="none" strike="noStrike" kern="0" cap="none" spc="0" normalizeH="0" baseline="0" noProof="0" dirty="0">
                <a:ln>
                  <a:noFill/>
                </a:ln>
                <a:solidFill>
                  <a:prstClr val="black"/>
                </a:solidFill>
                <a:effectLst/>
                <a:uLnTx/>
                <a:uFillTx/>
                <a:latin typeface="Calibri"/>
                <a:ea typeface="ＭＳ Ｐゴシック" pitchFamily="34" charset="-128"/>
                <a:cs typeface="+mn-cs"/>
              </a:rPr>
              <a:t>mutant</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alibri"/>
                <a:ea typeface="ＭＳ Ｐゴシック" pitchFamily="34" charset="-128"/>
                <a:cs typeface="+mn-cs"/>
              </a:rPr>
              <a:t>tumors</a:t>
            </a:r>
          </a:p>
        </p:txBody>
      </p:sp>
      <p:sp>
        <p:nvSpPr>
          <p:cNvPr id="120" name="TextBox 119">
            <a:extLst>
              <a:ext uri="{FF2B5EF4-FFF2-40B4-BE49-F238E27FC236}">
                <a16:creationId xmlns:a16="http://schemas.microsoft.com/office/drawing/2014/main" xmlns="" id="{34C55E57-FA1C-4206-A1EB-B453C796997F}"/>
              </a:ext>
            </a:extLst>
          </p:cNvPr>
          <p:cNvSpPr txBox="1"/>
          <p:nvPr/>
        </p:nvSpPr>
        <p:spPr>
          <a:xfrm>
            <a:off x="1482668" y="1301714"/>
            <a:ext cx="1115024" cy="353943"/>
          </a:xfrm>
          <a:prstGeom prst="rect">
            <a:avLst/>
          </a:prstGeom>
          <a:noFill/>
        </p:spPr>
        <p:txBody>
          <a:bodyPr wrap="square"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1" i="1" u="none" strike="noStrike" kern="0" cap="none" spc="0" normalizeH="0" baseline="0" noProof="0" dirty="0">
                <a:ln>
                  <a:noFill/>
                </a:ln>
                <a:solidFill>
                  <a:prstClr val="black"/>
                </a:solidFill>
                <a:effectLst/>
                <a:uLnTx/>
                <a:uFillTx/>
                <a:latin typeface="Calibri"/>
                <a:ea typeface="ＭＳ Ｐゴシック" pitchFamily="34" charset="-128"/>
                <a:cs typeface="+mn-cs"/>
              </a:rPr>
              <a:t>EGFR exon18- </a:t>
            </a:r>
            <a:r>
              <a:rPr kumimoji="0" lang="en-US" sz="800" b="1" i="0" u="none" strike="noStrike" kern="0" cap="none" spc="0" normalizeH="0" baseline="0" noProof="0" dirty="0">
                <a:ln>
                  <a:noFill/>
                </a:ln>
                <a:solidFill>
                  <a:prstClr val="black"/>
                </a:solidFill>
                <a:effectLst/>
                <a:uLnTx/>
                <a:uFillTx/>
                <a:latin typeface="Calibri"/>
                <a:ea typeface="ＭＳ Ｐゴシック" pitchFamily="34" charset="-128"/>
                <a:cs typeface="+mn-cs"/>
              </a:rPr>
              <a:t>mutant tumors</a:t>
            </a:r>
          </a:p>
        </p:txBody>
      </p:sp>
      <p:sp>
        <p:nvSpPr>
          <p:cNvPr id="121" name="Arrow: Pentagon 118">
            <a:extLst>
              <a:ext uri="{FF2B5EF4-FFF2-40B4-BE49-F238E27FC236}">
                <a16:creationId xmlns:a16="http://schemas.microsoft.com/office/drawing/2014/main" xmlns="" id="{2B3C83F5-E2E6-492E-BC13-652548E00962}"/>
              </a:ext>
            </a:extLst>
          </p:cNvPr>
          <p:cNvSpPr/>
          <p:nvPr/>
        </p:nvSpPr>
        <p:spPr>
          <a:xfrm>
            <a:off x="1290638" y="3136394"/>
            <a:ext cx="441328" cy="97196"/>
          </a:xfrm>
          <a:custGeom>
            <a:avLst/>
            <a:gdLst>
              <a:gd name="connsiteX0" fmla="*/ 0 w 332727"/>
              <a:gd name="connsiteY0" fmla="*/ 0 h 97196"/>
              <a:gd name="connsiteX1" fmla="*/ 284129 w 332727"/>
              <a:gd name="connsiteY1" fmla="*/ 0 h 97196"/>
              <a:gd name="connsiteX2" fmla="*/ 332727 w 332727"/>
              <a:gd name="connsiteY2" fmla="*/ 48598 h 97196"/>
              <a:gd name="connsiteX3" fmla="*/ 284129 w 332727"/>
              <a:gd name="connsiteY3" fmla="*/ 97196 h 97196"/>
              <a:gd name="connsiteX4" fmla="*/ 0 w 332727"/>
              <a:gd name="connsiteY4" fmla="*/ 97196 h 97196"/>
              <a:gd name="connsiteX5" fmla="*/ 0 w 332727"/>
              <a:gd name="connsiteY5" fmla="*/ 0 h 97196"/>
              <a:gd name="connsiteX0" fmla="*/ 26670 w 359397"/>
              <a:gd name="connsiteY0" fmla="*/ 0 h 97196"/>
              <a:gd name="connsiteX1" fmla="*/ 310799 w 359397"/>
              <a:gd name="connsiteY1" fmla="*/ 0 h 97196"/>
              <a:gd name="connsiteX2" fmla="*/ 359397 w 359397"/>
              <a:gd name="connsiteY2" fmla="*/ 48598 h 97196"/>
              <a:gd name="connsiteX3" fmla="*/ 310799 w 359397"/>
              <a:gd name="connsiteY3" fmla="*/ 97196 h 97196"/>
              <a:gd name="connsiteX4" fmla="*/ 0 w 359397"/>
              <a:gd name="connsiteY4" fmla="*/ 97196 h 97196"/>
              <a:gd name="connsiteX5" fmla="*/ 26670 w 359397"/>
              <a:gd name="connsiteY5" fmla="*/ 0 h 9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397" h="97196">
                <a:moveTo>
                  <a:pt x="26670" y="0"/>
                </a:moveTo>
                <a:lnTo>
                  <a:pt x="310799" y="0"/>
                </a:lnTo>
                <a:lnTo>
                  <a:pt x="359397" y="48598"/>
                </a:lnTo>
                <a:lnTo>
                  <a:pt x="310799" y="97196"/>
                </a:lnTo>
                <a:lnTo>
                  <a:pt x="0" y="97196"/>
                </a:lnTo>
                <a:lnTo>
                  <a:pt x="26670" y="0"/>
                </a:lnTo>
                <a:close/>
              </a:path>
            </a:pathLst>
          </a:custGeom>
          <a:solidFill>
            <a:srgbClr val="ED833B"/>
          </a:solidFill>
          <a:ln w="25400" cap="flat" cmpd="sng" algn="ctr">
            <a:solidFill>
              <a:srgbClr val="ED833B"/>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22" name="Group 121">
            <a:extLst>
              <a:ext uri="{FF2B5EF4-FFF2-40B4-BE49-F238E27FC236}">
                <a16:creationId xmlns:a16="http://schemas.microsoft.com/office/drawing/2014/main" xmlns="" id="{4FC3CF2F-62A9-4FFA-8C4A-FE4B52F7DBF2}"/>
              </a:ext>
            </a:extLst>
          </p:cNvPr>
          <p:cNvGrpSpPr/>
          <p:nvPr/>
        </p:nvGrpSpPr>
        <p:grpSpPr>
          <a:xfrm>
            <a:off x="4652925" y="5396959"/>
            <a:ext cx="4249548" cy="276849"/>
            <a:chOff x="5731848" y="1838325"/>
            <a:chExt cx="2529105" cy="276849"/>
          </a:xfrm>
        </p:grpSpPr>
        <p:sp>
          <p:nvSpPr>
            <p:cNvPr id="123" name="Rectangle 122">
              <a:extLst>
                <a:ext uri="{FF2B5EF4-FFF2-40B4-BE49-F238E27FC236}">
                  <a16:creationId xmlns:a16="http://schemas.microsoft.com/office/drawing/2014/main" xmlns="" id="{15E11301-B22A-4772-AB82-9F43739EBA47}"/>
                </a:ext>
              </a:extLst>
            </p:cNvPr>
            <p:cNvSpPr/>
            <p:nvPr/>
          </p:nvSpPr>
          <p:spPr>
            <a:xfrm>
              <a:off x="5731848" y="1838325"/>
              <a:ext cx="2529105" cy="203235"/>
            </a:xfrm>
            <a:prstGeom prst="rect">
              <a:avLst/>
            </a:prstGeom>
            <a:gradFill flip="none" rotWithShape="1">
              <a:gsLst>
                <a:gs pos="35000">
                  <a:srgbClr val="F79646"/>
                </a:gs>
                <a:gs pos="100000">
                  <a:sysClr val="window" lastClr="FFFFFF">
                    <a:lumMod val="95000"/>
                  </a:sysClr>
                </a:gs>
              </a:gsLst>
              <a:lin ang="0" scaled="1"/>
              <a:tileRect/>
            </a:gra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Calibri"/>
                  <a:ea typeface="+mn-ea"/>
                  <a:cs typeface="+mn-cs"/>
                </a:rPr>
                <a:t>Key Exclusion Criteria</a:t>
              </a:r>
            </a:p>
          </p:txBody>
        </p:sp>
        <p:sp>
          <p:nvSpPr>
            <p:cNvPr id="124" name="Right Triangle 123">
              <a:extLst>
                <a:ext uri="{FF2B5EF4-FFF2-40B4-BE49-F238E27FC236}">
                  <a16:creationId xmlns:a16="http://schemas.microsoft.com/office/drawing/2014/main" xmlns="" id="{77F30292-AD71-483E-A2A9-91C73DBED41D}"/>
                </a:ext>
              </a:extLst>
            </p:cNvPr>
            <p:cNvSpPr/>
            <p:nvPr/>
          </p:nvSpPr>
          <p:spPr>
            <a:xfrm rot="10800000">
              <a:off x="5731848" y="2041560"/>
              <a:ext cx="66576" cy="73614"/>
            </a:xfrm>
            <a:prstGeom prst="rtTriangle">
              <a:avLst/>
            </a:prstGeom>
            <a:solidFill>
              <a:srgbClr val="F79646">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25" name="Content Placeholder 2">
            <a:extLst>
              <a:ext uri="{FF2B5EF4-FFF2-40B4-BE49-F238E27FC236}">
                <a16:creationId xmlns:a16="http://schemas.microsoft.com/office/drawing/2014/main" xmlns="" id="{F9392EBC-885A-4A2F-94D5-2758F145C06F}"/>
              </a:ext>
            </a:extLst>
          </p:cNvPr>
          <p:cNvSpPr txBox="1">
            <a:spLocks/>
          </p:cNvSpPr>
          <p:nvPr/>
        </p:nvSpPr>
        <p:spPr>
          <a:xfrm>
            <a:off x="308104" y="5363532"/>
            <a:ext cx="4023360" cy="1065838"/>
          </a:xfrm>
          <a:prstGeom prst="rect">
            <a:avLst/>
          </a:prstGeom>
          <a:solidFill>
            <a:sysClr val="window" lastClr="FFFFFF">
              <a:lumMod val="95000"/>
            </a:sysClr>
          </a:solidFill>
          <a:effectLst>
            <a:outerShdw blurRad="25400" dist="12700" dir="2700000" algn="tl" rotWithShape="0">
              <a:sysClr val="windowText" lastClr="000000">
                <a:lumMod val="65000"/>
                <a:lumOff val="35000"/>
                <a:alpha val="40000"/>
              </a:sysClr>
            </a:outerShdw>
          </a:effectLst>
        </p:spPr>
        <p:txBody>
          <a:bodyPr vert="horz" wrap="square" lIns="45720" tIns="320040" rIns="45720" bIns="45720" numCol="1" spcCol="182880" rtlCol="0">
            <a:noAutofit/>
          </a:bodyPr>
          <a:lstStyle>
            <a:lvl1pPr marL="228600" indent="-228600" algn="l" defTabSz="914400" rtl="0" eaLnBrk="1" latinLnBrk="0" hangingPunct="1">
              <a:spcBef>
                <a:spcPct val="20000"/>
              </a:spcBef>
              <a:buClr>
                <a:srgbClr val="8CB4E3"/>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4pPr>
            <a:lvl5pPr marL="11430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marR="0" lvl="0" indent="-114300" algn="l" defTabSz="914400" rtl="0" eaLnBrk="1" fontAlgn="base" latinLnBrk="0" hangingPunct="1">
              <a:lnSpc>
                <a:spcPct val="90000"/>
              </a:lnSpc>
              <a:spcBef>
                <a:spcPts val="200"/>
              </a:spcBef>
              <a:spcAft>
                <a:spcPts val="0"/>
              </a:spcAft>
              <a:buClr>
                <a:srgbClr val="4BACC6"/>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Histologically confirmed cancers for which no curative therapy exists</a:t>
            </a:r>
          </a:p>
          <a:p>
            <a:pPr marL="114300" marR="0" lvl="0" indent="-114300" algn="l" defTabSz="914400" rtl="0" eaLnBrk="1" fontAlgn="base" latinLnBrk="0" hangingPunct="1">
              <a:lnSpc>
                <a:spcPct val="90000"/>
              </a:lnSpc>
              <a:spcBef>
                <a:spcPts val="200"/>
              </a:spcBef>
              <a:spcAft>
                <a:spcPts val="0"/>
              </a:spcAft>
              <a:buClr>
                <a:srgbClr val="4BACC6"/>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Documented EGFR exon 18, HER2 or HER4 mutation</a:t>
            </a:r>
          </a:p>
          <a:p>
            <a:pPr marL="114300" marR="0" lvl="0" indent="-114300" algn="l" defTabSz="914400" rtl="0" eaLnBrk="1" fontAlgn="base" latinLnBrk="0" hangingPunct="1">
              <a:lnSpc>
                <a:spcPct val="90000"/>
              </a:lnSpc>
              <a:spcBef>
                <a:spcPts val="200"/>
              </a:spcBef>
              <a:spcAft>
                <a:spcPts val="0"/>
              </a:spcAft>
              <a:buClr>
                <a:srgbClr val="4BACC6"/>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ECOG status of 0 to 2</a:t>
            </a:r>
          </a:p>
          <a:p>
            <a:pPr marL="114300" marR="0" lvl="0" indent="-114300" algn="l" defTabSz="914400" rtl="0" eaLnBrk="1" fontAlgn="base" latinLnBrk="0" hangingPunct="1">
              <a:lnSpc>
                <a:spcPct val="90000"/>
              </a:lnSpc>
              <a:spcBef>
                <a:spcPts val="200"/>
              </a:spcBef>
              <a:spcAft>
                <a:spcPts val="0"/>
              </a:spcAft>
              <a:buClr>
                <a:srgbClr val="4BACC6"/>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RECIST 1.1 evaluable disease (measurable or non-measurable disease): if RECIST non-measurable, evaluable by other accepted criteria</a:t>
            </a:r>
          </a:p>
        </p:txBody>
      </p:sp>
      <p:grpSp>
        <p:nvGrpSpPr>
          <p:cNvPr id="126" name="Group 125">
            <a:extLst>
              <a:ext uri="{FF2B5EF4-FFF2-40B4-BE49-F238E27FC236}">
                <a16:creationId xmlns:a16="http://schemas.microsoft.com/office/drawing/2014/main" xmlns="" id="{0D5C7708-AB7D-40E0-9E26-1E22033BA6DD}"/>
              </a:ext>
            </a:extLst>
          </p:cNvPr>
          <p:cNvGrpSpPr/>
          <p:nvPr/>
        </p:nvGrpSpPr>
        <p:grpSpPr>
          <a:xfrm>
            <a:off x="241527" y="5401087"/>
            <a:ext cx="3947400" cy="276849"/>
            <a:chOff x="2296455" y="1838325"/>
            <a:chExt cx="5075598" cy="276849"/>
          </a:xfrm>
        </p:grpSpPr>
        <p:sp>
          <p:nvSpPr>
            <p:cNvPr id="127" name="Rectangle 126">
              <a:extLst>
                <a:ext uri="{FF2B5EF4-FFF2-40B4-BE49-F238E27FC236}">
                  <a16:creationId xmlns:a16="http://schemas.microsoft.com/office/drawing/2014/main" xmlns="" id="{499E23A0-C185-439C-85FB-2C053522F2DA}"/>
                </a:ext>
              </a:extLst>
            </p:cNvPr>
            <p:cNvSpPr/>
            <p:nvPr/>
          </p:nvSpPr>
          <p:spPr>
            <a:xfrm>
              <a:off x="2296455" y="1838325"/>
              <a:ext cx="5075598" cy="203235"/>
            </a:xfrm>
            <a:prstGeom prst="rect">
              <a:avLst/>
            </a:prstGeom>
            <a:gradFill flip="none" rotWithShape="1">
              <a:gsLst>
                <a:gs pos="35000">
                  <a:srgbClr val="4BACC6"/>
                </a:gs>
                <a:gs pos="100000">
                  <a:sysClr val="window" lastClr="FFFFFF">
                    <a:lumMod val="95000"/>
                  </a:sysClr>
                </a:gs>
              </a:gsLst>
              <a:lin ang="0" scaled="1"/>
              <a:tileRect/>
            </a:gra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Calibri"/>
                  <a:ea typeface="+mn-ea"/>
                  <a:cs typeface="+mn-cs"/>
                </a:rPr>
                <a:t>Key Inclusion Criteria</a:t>
              </a:r>
            </a:p>
          </p:txBody>
        </p:sp>
        <p:sp>
          <p:nvSpPr>
            <p:cNvPr id="128" name="Right Triangle 127">
              <a:extLst>
                <a:ext uri="{FF2B5EF4-FFF2-40B4-BE49-F238E27FC236}">
                  <a16:creationId xmlns:a16="http://schemas.microsoft.com/office/drawing/2014/main" xmlns="" id="{C55F25C6-4F8C-4BCC-81F8-48A24F7302F7}"/>
                </a:ext>
              </a:extLst>
            </p:cNvPr>
            <p:cNvSpPr/>
            <p:nvPr/>
          </p:nvSpPr>
          <p:spPr>
            <a:xfrm rot="10800000">
              <a:off x="2296455" y="2041560"/>
              <a:ext cx="66576" cy="73614"/>
            </a:xfrm>
            <a:prstGeom prst="rtTriangle">
              <a:avLst/>
            </a:prstGeom>
            <a:solidFill>
              <a:srgbClr val="4BACC6">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29" name="Group 128">
            <a:extLst>
              <a:ext uri="{FF2B5EF4-FFF2-40B4-BE49-F238E27FC236}">
                <a16:creationId xmlns:a16="http://schemas.microsoft.com/office/drawing/2014/main" xmlns="" id="{0FF2E14A-F059-42D4-9153-2DFD7CB1ABED}"/>
              </a:ext>
            </a:extLst>
          </p:cNvPr>
          <p:cNvGrpSpPr/>
          <p:nvPr/>
        </p:nvGrpSpPr>
        <p:grpSpPr>
          <a:xfrm>
            <a:off x="5934969" y="1486455"/>
            <a:ext cx="2967883" cy="452231"/>
            <a:chOff x="5731848" y="1838324"/>
            <a:chExt cx="1767723" cy="452231"/>
          </a:xfrm>
        </p:grpSpPr>
        <p:sp>
          <p:nvSpPr>
            <p:cNvPr id="130" name="Rectangle 129">
              <a:extLst>
                <a:ext uri="{FF2B5EF4-FFF2-40B4-BE49-F238E27FC236}">
                  <a16:creationId xmlns:a16="http://schemas.microsoft.com/office/drawing/2014/main" xmlns="" id="{E72098D8-70A4-4824-8BE0-65F72E9E3810}"/>
                </a:ext>
              </a:extLst>
            </p:cNvPr>
            <p:cNvSpPr/>
            <p:nvPr/>
          </p:nvSpPr>
          <p:spPr>
            <a:xfrm>
              <a:off x="5731850" y="1838324"/>
              <a:ext cx="1767721" cy="378617"/>
            </a:xfrm>
            <a:prstGeom prst="rect">
              <a:avLst/>
            </a:prstGeom>
            <a:gradFill flip="none" rotWithShape="1">
              <a:gsLst>
                <a:gs pos="100000">
                  <a:srgbClr val="DCE6F2"/>
                </a:gs>
                <a:gs pos="40000">
                  <a:srgbClr val="0062AC"/>
                </a:gs>
              </a:gsLst>
              <a:lin ang="0" scaled="1"/>
              <a:tileRect/>
            </a:gradFill>
            <a:ln w="25400" cap="flat" cmpd="sng" algn="ctr">
              <a:noFill/>
              <a:prstDash val="solid"/>
            </a:ln>
            <a:effectLst/>
          </p:spPr>
          <p:txBody>
            <a:bodyPr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1" i="1" u="none" strike="noStrike" kern="0" cap="none" spc="0" normalizeH="0" baseline="0" noProof="0" dirty="0">
                  <a:ln>
                    <a:noFill/>
                  </a:ln>
                  <a:solidFill>
                    <a:prstClr val="white"/>
                  </a:solidFill>
                  <a:effectLst/>
                  <a:uLnTx/>
                  <a:uFillTx/>
                  <a:latin typeface="Calibri"/>
                  <a:ea typeface="+mn-ea"/>
                  <a:cs typeface="+mn-cs"/>
                </a:rPr>
                <a:t>EGFR, HER2 </a:t>
              </a:r>
              <a:r>
                <a:rPr kumimoji="0" lang="en-US" sz="1000" b="1" i="0" u="none" strike="noStrike" kern="0" cap="none" spc="0" normalizeH="0" baseline="0" noProof="0" dirty="0">
                  <a:ln>
                    <a:noFill/>
                  </a:ln>
                  <a:solidFill>
                    <a:prstClr val="white"/>
                  </a:solidFill>
                  <a:effectLst/>
                  <a:uLnTx/>
                  <a:uFillTx/>
                  <a:latin typeface="Calibri"/>
                  <a:ea typeface="+mn-ea"/>
                  <a:cs typeface="+mn-cs"/>
                </a:rPr>
                <a:t>or </a:t>
              </a:r>
              <a:r>
                <a:rPr kumimoji="0" lang="en-US" sz="1000" b="1" i="1" u="none" strike="noStrike" kern="0" cap="none" spc="0" normalizeH="0" baseline="0" noProof="0" dirty="0">
                  <a:ln>
                    <a:noFill/>
                  </a:ln>
                  <a:solidFill>
                    <a:prstClr val="white"/>
                  </a:solidFill>
                  <a:effectLst/>
                  <a:uLnTx/>
                  <a:uFillTx/>
                  <a:latin typeface="Calibri"/>
                  <a:ea typeface="+mn-ea"/>
                  <a:cs typeface="+mn-cs"/>
                </a:rPr>
                <a:t>HER4</a:t>
              </a:r>
              <a:r>
                <a:rPr kumimoji="0" lang="en-US" sz="1000" b="1" i="0" u="none" strike="noStrike" kern="0" cap="none" spc="0" normalizeH="0" baseline="0" noProof="0" dirty="0">
                  <a:ln>
                    <a:noFill/>
                  </a:ln>
                  <a:solidFill>
                    <a:prstClr val="white"/>
                  </a:solidFill>
                  <a:effectLst/>
                  <a:uLnTx/>
                  <a:uFillTx/>
                  <a:latin typeface="Calibri"/>
                  <a:ea typeface="+mn-ea"/>
                  <a:cs typeface="+mn-cs"/>
                </a:rPr>
                <a:t> mutations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mn-cs"/>
                </a:rPr>
                <a:t>(documented by local testing)</a:t>
              </a:r>
            </a:p>
          </p:txBody>
        </p:sp>
        <p:sp>
          <p:nvSpPr>
            <p:cNvPr id="131" name="Right Triangle 130">
              <a:extLst>
                <a:ext uri="{FF2B5EF4-FFF2-40B4-BE49-F238E27FC236}">
                  <a16:creationId xmlns:a16="http://schemas.microsoft.com/office/drawing/2014/main" xmlns="" id="{144411D5-6C2A-4200-A9FB-8B607E08B17B}"/>
                </a:ext>
              </a:extLst>
            </p:cNvPr>
            <p:cNvSpPr/>
            <p:nvPr/>
          </p:nvSpPr>
          <p:spPr>
            <a:xfrm rot="10800000">
              <a:off x="5731848" y="2216941"/>
              <a:ext cx="66576" cy="73614"/>
            </a:xfrm>
            <a:prstGeom prst="rtTriangle">
              <a:avLst/>
            </a:prstGeom>
            <a:solidFill>
              <a:srgbClr val="4F81BD">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2" name="Group 131">
            <a:extLst>
              <a:ext uri="{FF2B5EF4-FFF2-40B4-BE49-F238E27FC236}">
                <a16:creationId xmlns:a16="http://schemas.microsoft.com/office/drawing/2014/main" xmlns="" id="{4CD26605-DB9D-4D30-A214-0D0CDE72EEDA}"/>
              </a:ext>
            </a:extLst>
          </p:cNvPr>
          <p:cNvGrpSpPr/>
          <p:nvPr/>
        </p:nvGrpSpPr>
        <p:grpSpPr>
          <a:xfrm>
            <a:off x="856831" y="1455561"/>
            <a:ext cx="805703" cy="1191447"/>
            <a:chOff x="806089" y="1443981"/>
            <a:chExt cx="805703" cy="1308255"/>
          </a:xfrm>
        </p:grpSpPr>
        <p:sp>
          <p:nvSpPr>
            <p:cNvPr id="133" name="Arrow: Pentagon 137">
              <a:extLst>
                <a:ext uri="{FF2B5EF4-FFF2-40B4-BE49-F238E27FC236}">
                  <a16:creationId xmlns:a16="http://schemas.microsoft.com/office/drawing/2014/main" xmlns="" id="{2704AC32-5BC8-4B1B-9576-9A40281D7C77}"/>
                </a:ext>
              </a:extLst>
            </p:cNvPr>
            <p:cNvSpPr/>
            <p:nvPr/>
          </p:nvSpPr>
          <p:spPr>
            <a:xfrm>
              <a:off x="994570" y="1443981"/>
              <a:ext cx="617222" cy="100974"/>
            </a:xfrm>
            <a:prstGeom prst="homePlate">
              <a:avLst/>
            </a:prstGeom>
            <a:solidFill>
              <a:srgbClr val="ED833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4" name="Rectangle: Rounded Corners 51">
              <a:extLst>
                <a:ext uri="{FF2B5EF4-FFF2-40B4-BE49-F238E27FC236}">
                  <a16:creationId xmlns:a16="http://schemas.microsoft.com/office/drawing/2014/main" xmlns="" id="{58084969-402E-41DA-ABFA-A300CCB13963}"/>
                </a:ext>
              </a:extLst>
            </p:cNvPr>
            <p:cNvSpPr/>
            <p:nvPr/>
          </p:nvSpPr>
          <p:spPr>
            <a:xfrm>
              <a:off x="806089" y="1494467"/>
              <a:ext cx="190644" cy="1257769"/>
            </a:xfrm>
            <a:custGeom>
              <a:avLst/>
              <a:gdLst>
                <a:gd name="connsiteX0" fmla="*/ 0 w 1143839"/>
                <a:gd name="connsiteY0" fmla="*/ 190644 h 1143839"/>
                <a:gd name="connsiteX1" fmla="*/ 190644 w 1143839"/>
                <a:gd name="connsiteY1" fmla="*/ 0 h 1143839"/>
                <a:gd name="connsiteX2" fmla="*/ 953195 w 1143839"/>
                <a:gd name="connsiteY2" fmla="*/ 0 h 1143839"/>
                <a:gd name="connsiteX3" fmla="*/ 1143839 w 1143839"/>
                <a:gd name="connsiteY3" fmla="*/ 190644 h 1143839"/>
                <a:gd name="connsiteX4" fmla="*/ 1143839 w 1143839"/>
                <a:gd name="connsiteY4" fmla="*/ 953195 h 1143839"/>
                <a:gd name="connsiteX5" fmla="*/ 953195 w 1143839"/>
                <a:gd name="connsiteY5" fmla="*/ 1143839 h 1143839"/>
                <a:gd name="connsiteX6" fmla="*/ 190644 w 1143839"/>
                <a:gd name="connsiteY6" fmla="*/ 1143839 h 1143839"/>
                <a:gd name="connsiteX7" fmla="*/ 0 w 1143839"/>
                <a:gd name="connsiteY7" fmla="*/ 953195 h 1143839"/>
                <a:gd name="connsiteX8" fmla="*/ 0 w 1143839"/>
                <a:gd name="connsiteY8" fmla="*/ 190644 h 1143839"/>
                <a:gd name="connsiteX0" fmla="*/ 953195 w 1143839"/>
                <a:gd name="connsiteY0" fmla="*/ 0 h 1143839"/>
                <a:gd name="connsiteX1" fmla="*/ 1143839 w 1143839"/>
                <a:gd name="connsiteY1" fmla="*/ 190644 h 1143839"/>
                <a:gd name="connsiteX2" fmla="*/ 1143839 w 1143839"/>
                <a:gd name="connsiteY2" fmla="*/ 953195 h 1143839"/>
                <a:gd name="connsiteX3" fmla="*/ 953195 w 1143839"/>
                <a:gd name="connsiteY3" fmla="*/ 1143839 h 1143839"/>
                <a:gd name="connsiteX4" fmla="*/ 190644 w 1143839"/>
                <a:gd name="connsiteY4" fmla="*/ 1143839 h 1143839"/>
                <a:gd name="connsiteX5" fmla="*/ 0 w 1143839"/>
                <a:gd name="connsiteY5" fmla="*/ 953195 h 1143839"/>
                <a:gd name="connsiteX6" fmla="*/ 0 w 1143839"/>
                <a:gd name="connsiteY6" fmla="*/ 190644 h 1143839"/>
                <a:gd name="connsiteX7" fmla="*/ 190644 w 1143839"/>
                <a:gd name="connsiteY7" fmla="*/ 0 h 1143839"/>
                <a:gd name="connsiteX8" fmla="*/ 1044635 w 1143839"/>
                <a:gd name="connsiteY8" fmla="*/ 91440 h 1143839"/>
                <a:gd name="connsiteX0" fmla="*/ 1143839 w 1143839"/>
                <a:gd name="connsiteY0" fmla="*/ 190644 h 1143839"/>
                <a:gd name="connsiteX1" fmla="*/ 1143839 w 1143839"/>
                <a:gd name="connsiteY1" fmla="*/ 953195 h 1143839"/>
                <a:gd name="connsiteX2" fmla="*/ 953195 w 1143839"/>
                <a:gd name="connsiteY2" fmla="*/ 1143839 h 1143839"/>
                <a:gd name="connsiteX3" fmla="*/ 190644 w 1143839"/>
                <a:gd name="connsiteY3" fmla="*/ 1143839 h 1143839"/>
                <a:gd name="connsiteX4" fmla="*/ 0 w 1143839"/>
                <a:gd name="connsiteY4" fmla="*/ 953195 h 1143839"/>
                <a:gd name="connsiteX5" fmla="*/ 0 w 1143839"/>
                <a:gd name="connsiteY5" fmla="*/ 190644 h 1143839"/>
                <a:gd name="connsiteX6" fmla="*/ 190644 w 1143839"/>
                <a:gd name="connsiteY6" fmla="*/ 0 h 1143839"/>
                <a:gd name="connsiteX7" fmla="*/ 1044635 w 1143839"/>
                <a:gd name="connsiteY7" fmla="*/ 91440 h 1143839"/>
                <a:gd name="connsiteX0" fmla="*/ 1143839 w 1143839"/>
                <a:gd name="connsiteY0" fmla="*/ 953195 h 1143839"/>
                <a:gd name="connsiteX1" fmla="*/ 953195 w 1143839"/>
                <a:gd name="connsiteY1" fmla="*/ 1143839 h 1143839"/>
                <a:gd name="connsiteX2" fmla="*/ 190644 w 1143839"/>
                <a:gd name="connsiteY2" fmla="*/ 1143839 h 1143839"/>
                <a:gd name="connsiteX3" fmla="*/ 0 w 1143839"/>
                <a:gd name="connsiteY3" fmla="*/ 953195 h 1143839"/>
                <a:gd name="connsiteX4" fmla="*/ 0 w 1143839"/>
                <a:gd name="connsiteY4" fmla="*/ 190644 h 1143839"/>
                <a:gd name="connsiteX5" fmla="*/ 190644 w 1143839"/>
                <a:gd name="connsiteY5" fmla="*/ 0 h 1143839"/>
                <a:gd name="connsiteX6" fmla="*/ 1044635 w 1143839"/>
                <a:gd name="connsiteY6" fmla="*/ 91440 h 1143839"/>
                <a:gd name="connsiteX0" fmla="*/ 953195 w 1044635"/>
                <a:gd name="connsiteY0" fmla="*/ 1143839 h 1143839"/>
                <a:gd name="connsiteX1" fmla="*/ 190644 w 1044635"/>
                <a:gd name="connsiteY1" fmla="*/ 1143839 h 1143839"/>
                <a:gd name="connsiteX2" fmla="*/ 0 w 1044635"/>
                <a:gd name="connsiteY2" fmla="*/ 953195 h 1143839"/>
                <a:gd name="connsiteX3" fmla="*/ 0 w 1044635"/>
                <a:gd name="connsiteY3" fmla="*/ 190644 h 1143839"/>
                <a:gd name="connsiteX4" fmla="*/ 190644 w 1044635"/>
                <a:gd name="connsiteY4" fmla="*/ 0 h 1143839"/>
                <a:gd name="connsiteX5" fmla="*/ 1044635 w 1044635"/>
                <a:gd name="connsiteY5" fmla="*/ 91440 h 1143839"/>
                <a:gd name="connsiteX0" fmla="*/ 190644 w 1044635"/>
                <a:gd name="connsiteY0" fmla="*/ 1143839 h 1143839"/>
                <a:gd name="connsiteX1" fmla="*/ 0 w 1044635"/>
                <a:gd name="connsiteY1" fmla="*/ 953195 h 1143839"/>
                <a:gd name="connsiteX2" fmla="*/ 0 w 1044635"/>
                <a:gd name="connsiteY2" fmla="*/ 190644 h 1143839"/>
                <a:gd name="connsiteX3" fmla="*/ 190644 w 1044635"/>
                <a:gd name="connsiteY3" fmla="*/ 0 h 1143839"/>
                <a:gd name="connsiteX4" fmla="*/ 1044635 w 1044635"/>
                <a:gd name="connsiteY4" fmla="*/ 91440 h 1143839"/>
                <a:gd name="connsiteX0" fmla="*/ 0 w 1044635"/>
                <a:gd name="connsiteY0" fmla="*/ 953195 h 953195"/>
                <a:gd name="connsiteX1" fmla="*/ 0 w 1044635"/>
                <a:gd name="connsiteY1" fmla="*/ 190644 h 953195"/>
                <a:gd name="connsiteX2" fmla="*/ 190644 w 1044635"/>
                <a:gd name="connsiteY2" fmla="*/ 0 h 953195"/>
                <a:gd name="connsiteX3" fmla="*/ 1044635 w 1044635"/>
                <a:gd name="connsiteY3" fmla="*/ 91440 h 953195"/>
                <a:gd name="connsiteX0" fmla="*/ 0 w 190644"/>
                <a:gd name="connsiteY0" fmla="*/ 953195 h 953195"/>
                <a:gd name="connsiteX1" fmla="*/ 0 w 190644"/>
                <a:gd name="connsiteY1" fmla="*/ 190644 h 953195"/>
                <a:gd name="connsiteX2" fmla="*/ 190644 w 190644"/>
                <a:gd name="connsiteY2" fmla="*/ 0 h 953195"/>
              </a:gdLst>
              <a:ahLst/>
              <a:cxnLst>
                <a:cxn ang="0">
                  <a:pos x="connsiteX0" y="connsiteY0"/>
                </a:cxn>
                <a:cxn ang="0">
                  <a:pos x="connsiteX1" y="connsiteY1"/>
                </a:cxn>
                <a:cxn ang="0">
                  <a:pos x="connsiteX2" y="connsiteY2"/>
                </a:cxn>
              </a:cxnLst>
              <a:rect l="l" t="t" r="r" b="b"/>
              <a:pathLst>
                <a:path w="190644" h="953195">
                  <a:moveTo>
                    <a:pt x="0" y="953195"/>
                  </a:moveTo>
                  <a:lnTo>
                    <a:pt x="0" y="190644"/>
                  </a:lnTo>
                  <a:cubicBezTo>
                    <a:pt x="0" y="85354"/>
                    <a:pt x="85354" y="0"/>
                    <a:pt x="190644" y="0"/>
                  </a:cubicBezTo>
                </a:path>
              </a:pathLst>
            </a:custGeom>
            <a:noFill/>
            <a:ln w="92075" cap="flat" cmpd="sng" algn="ctr">
              <a:solidFill>
                <a:srgbClr val="ED833B"/>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5" name="Group 134">
            <a:extLst>
              <a:ext uri="{FF2B5EF4-FFF2-40B4-BE49-F238E27FC236}">
                <a16:creationId xmlns:a16="http://schemas.microsoft.com/office/drawing/2014/main" xmlns="" id="{0FB7D99F-AA76-40F0-AC45-776833AE1465}"/>
              </a:ext>
            </a:extLst>
          </p:cNvPr>
          <p:cNvGrpSpPr/>
          <p:nvPr/>
        </p:nvGrpSpPr>
        <p:grpSpPr>
          <a:xfrm flipV="1">
            <a:off x="856831" y="3519849"/>
            <a:ext cx="805703" cy="1541103"/>
            <a:chOff x="806089" y="1457523"/>
            <a:chExt cx="805703" cy="1117829"/>
          </a:xfrm>
        </p:grpSpPr>
        <p:sp>
          <p:nvSpPr>
            <p:cNvPr id="136" name="Arrow: Pentagon 142">
              <a:extLst>
                <a:ext uri="{FF2B5EF4-FFF2-40B4-BE49-F238E27FC236}">
                  <a16:creationId xmlns:a16="http://schemas.microsoft.com/office/drawing/2014/main" xmlns="" id="{FE3DC0B2-8815-4F52-85FA-866E7E2FE9D2}"/>
                </a:ext>
              </a:extLst>
            </p:cNvPr>
            <p:cNvSpPr/>
            <p:nvPr/>
          </p:nvSpPr>
          <p:spPr>
            <a:xfrm flipV="1">
              <a:off x="994570" y="1457523"/>
              <a:ext cx="617222" cy="73695"/>
            </a:xfrm>
            <a:prstGeom prst="homePlate">
              <a:avLst/>
            </a:prstGeom>
            <a:solidFill>
              <a:srgbClr val="ED833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7" name="Rectangle: Rounded Corners 51">
              <a:extLst>
                <a:ext uri="{FF2B5EF4-FFF2-40B4-BE49-F238E27FC236}">
                  <a16:creationId xmlns:a16="http://schemas.microsoft.com/office/drawing/2014/main" xmlns="" id="{AF02CA0A-804C-4309-841A-E6F8D79F319D}"/>
                </a:ext>
              </a:extLst>
            </p:cNvPr>
            <p:cNvSpPr/>
            <p:nvPr/>
          </p:nvSpPr>
          <p:spPr>
            <a:xfrm>
              <a:off x="806089" y="1494468"/>
              <a:ext cx="190644" cy="1080884"/>
            </a:xfrm>
            <a:custGeom>
              <a:avLst/>
              <a:gdLst>
                <a:gd name="connsiteX0" fmla="*/ 0 w 1143839"/>
                <a:gd name="connsiteY0" fmla="*/ 190644 h 1143839"/>
                <a:gd name="connsiteX1" fmla="*/ 190644 w 1143839"/>
                <a:gd name="connsiteY1" fmla="*/ 0 h 1143839"/>
                <a:gd name="connsiteX2" fmla="*/ 953195 w 1143839"/>
                <a:gd name="connsiteY2" fmla="*/ 0 h 1143839"/>
                <a:gd name="connsiteX3" fmla="*/ 1143839 w 1143839"/>
                <a:gd name="connsiteY3" fmla="*/ 190644 h 1143839"/>
                <a:gd name="connsiteX4" fmla="*/ 1143839 w 1143839"/>
                <a:gd name="connsiteY4" fmla="*/ 953195 h 1143839"/>
                <a:gd name="connsiteX5" fmla="*/ 953195 w 1143839"/>
                <a:gd name="connsiteY5" fmla="*/ 1143839 h 1143839"/>
                <a:gd name="connsiteX6" fmla="*/ 190644 w 1143839"/>
                <a:gd name="connsiteY6" fmla="*/ 1143839 h 1143839"/>
                <a:gd name="connsiteX7" fmla="*/ 0 w 1143839"/>
                <a:gd name="connsiteY7" fmla="*/ 953195 h 1143839"/>
                <a:gd name="connsiteX8" fmla="*/ 0 w 1143839"/>
                <a:gd name="connsiteY8" fmla="*/ 190644 h 1143839"/>
                <a:gd name="connsiteX0" fmla="*/ 953195 w 1143839"/>
                <a:gd name="connsiteY0" fmla="*/ 0 h 1143839"/>
                <a:gd name="connsiteX1" fmla="*/ 1143839 w 1143839"/>
                <a:gd name="connsiteY1" fmla="*/ 190644 h 1143839"/>
                <a:gd name="connsiteX2" fmla="*/ 1143839 w 1143839"/>
                <a:gd name="connsiteY2" fmla="*/ 953195 h 1143839"/>
                <a:gd name="connsiteX3" fmla="*/ 953195 w 1143839"/>
                <a:gd name="connsiteY3" fmla="*/ 1143839 h 1143839"/>
                <a:gd name="connsiteX4" fmla="*/ 190644 w 1143839"/>
                <a:gd name="connsiteY4" fmla="*/ 1143839 h 1143839"/>
                <a:gd name="connsiteX5" fmla="*/ 0 w 1143839"/>
                <a:gd name="connsiteY5" fmla="*/ 953195 h 1143839"/>
                <a:gd name="connsiteX6" fmla="*/ 0 w 1143839"/>
                <a:gd name="connsiteY6" fmla="*/ 190644 h 1143839"/>
                <a:gd name="connsiteX7" fmla="*/ 190644 w 1143839"/>
                <a:gd name="connsiteY7" fmla="*/ 0 h 1143839"/>
                <a:gd name="connsiteX8" fmla="*/ 1044635 w 1143839"/>
                <a:gd name="connsiteY8" fmla="*/ 91440 h 1143839"/>
                <a:gd name="connsiteX0" fmla="*/ 1143839 w 1143839"/>
                <a:gd name="connsiteY0" fmla="*/ 190644 h 1143839"/>
                <a:gd name="connsiteX1" fmla="*/ 1143839 w 1143839"/>
                <a:gd name="connsiteY1" fmla="*/ 953195 h 1143839"/>
                <a:gd name="connsiteX2" fmla="*/ 953195 w 1143839"/>
                <a:gd name="connsiteY2" fmla="*/ 1143839 h 1143839"/>
                <a:gd name="connsiteX3" fmla="*/ 190644 w 1143839"/>
                <a:gd name="connsiteY3" fmla="*/ 1143839 h 1143839"/>
                <a:gd name="connsiteX4" fmla="*/ 0 w 1143839"/>
                <a:gd name="connsiteY4" fmla="*/ 953195 h 1143839"/>
                <a:gd name="connsiteX5" fmla="*/ 0 w 1143839"/>
                <a:gd name="connsiteY5" fmla="*/ 190644 h 1143839"/>
                <a:gd name="connsiteX6" fmla="*/ 190644 w 1143839"/>
                <a:gd name="connsiteY6" fmla="*/ 0 h 1143839"/>
                <a:gd name="connsiteX7" fmla="*/ 1044635 w 1143839"/>
                <a:gd name="connsiteY7" fmla="*/ 91440 h 1143839"/>
                <a:gd name="connsiteX0" fmla="*/ 1143839 w 1143839"/>
                <a:gd name="connsiteY0" fmla="*/ 953195 h 1143839"/>
                <a:gd name="connsiteX1" fmla="*/ 953195 w 1143839"/>
                <a:gd name="connsiteY1" fmla="*/ 1143839 h 1143839"/>
                <a:gd name="connsiteX2" fmla="*/ 190644 w 1143839"/>
                <a:gd name="connsiteY2" fmla="*/ 1143839 h 1143839"/>
                <a:gd name="connsiteX3" fmla="*/ 0 w 1143839"/>
                <a:gd name="connsiteY3" fmla="*/ 953195 h 1143839"/>
                <a:gd name="connsiteX4" fmla="*/ 0 w 1143839"/>
                <a:gd name="connsiteY4" fmla="*/ 190644 h 1143839"/>
                <a:gd name="connsiteX5" fmla="*/ 190644 w 1143839"/>
                <a:gd name="connsiteY5" fmla="*/ 0 h 1143839"/>
                <a:gd name="connsiteX6" fmla="*/ 1044635 w 1143839"/>
                <a:gd name="connsiteY6" fmla="*/ 91440 h 1143839"/>
                <a:gd name="connsiteX0" fmla="*/ 953195 w 1044635"/>
                <a:gd name="connsiteY0" fmla="*/ 1143839 h 1143839"/>
                <a:gd name="connsiteX1" fmla="*/ 190644 w 1044635"/>
                <a:gd name="connsiteY1" fmla="*/ 1143839 h 1143839"/>
                <a:gd name="connsiteX2" fmla="*/ 0 w 1044635"/>
                <a:gd name="connsiteY2" fmla="*/ 953195 h 1143839"/>
                <a:gd name="connsiteX3" fmla="*/ 0 w 1044635"/>
                <a:gd name="connsiteY3" fmla="*/ 190644 h 1143839"/>
                <a:gd name="connsiteX4" fmla="*/ 190644 w 1044635"/>
                <a:gd name="connsiteY4" fmla="*/ 0 h 1143839"/>
                <a:gd name="connsiteX5" fmla="*/ 1044635 w 1044635"/>
                <a:gd name="connsiteY5" fmla="*/ 91440 h 1143839"/>
                <a:gd name="connsiteX0" fmla="*/ 190644 w 1044635"/>
                <a:gd name="connsiteY0" fmla="*/ 1143839 h 1143839"/>
                <a:gd name="connsiteX1" fmla="*/ 0 w 1044635"/>
                <a:gd name="connsiteY1" fmla="*/ 953195 h 1143839"/>
                <a:gd name="connsiteX2" fmla="*/ 0 w 1044635"/>
                <a:gd name="connsiteY2" fmla="*/ 190644 h 1143839"/>
                <a:gd name="connsiteX3" fmla="*/ 190644 w 1044635"/>
                <a:gd name="connsiteY3" fmla="*/ 0 h 1143839"/>
                <a:gd name="connsiteX4" fmla="*/ 1044635 w 1044635"/>
                <a:gd name="connsiteY4" fmla="*/ 91440 h 1143839"/>
                <a:gd name="connsiteX0" fmla="*/ 0 w 1044635"/>
                <a:gd name="connsiteY0" fmla="*/ 953195 h 953195"/>
                <a:gd name="connsiteX1" fmla="*/ 0 w 1044635"/>
                <a:gd name="connsiteY1" fmla="*/ 190644 h 953195"/>
                <a:gd name="connsiteX2" fmla="*/ 190644 w 1044635"/>
                <a:gd name="connsiteY2" fmla="*/ 0 h 953195"/>
                <a:gd name="connsiteX3" fmla="*/ 1044635 w 1044635"/>
                <a:gd name="connsiteY3" fmla="*/ 91440 h 953195"/>
                <a:gd name="connsiteX0" fmla="*/ 0 w 190644"/>
                <a:gd name="connsiteY0" fmla="*/ 953195 h 953195"/>
                <a:gd name="connsiteX1" fmla="*/ 0 w 190644"/>
                <a:gd name="connsiteY1" fmla="*/ 190644 h 953195"/>
                <a:gd name="connsiteX2" fmla="*/ 190644 w 190644"/>
                <a:gd name="connsiteY2" fmla="*/ 0 h 953195"/>
              </a:gdLst>
              <a:ahLst/>
              <a:cxnLst>
                <a:cxn ang="0">
                  <a:pos x="connsiteX0" y="connsiteY0"/>
                </a:cxn>
                <a:cxn ang="0">
                  <a:pos x="connsiteX1" y="connsiteY1"/>
                </a:cxn>
                <a:cxn ang="0">
                  <a:pos x="connsiteX2" y="connsiteY2"/>
                </a:cxn>
              </a:cxnLst>
              <a:rect l="l" t="t" r="r" b="b"/>
              <a:pathLst>
                <a:path w="190644" h="953195">
                  <a:moveTo>
                    <a:pt x="0" y="953195"/>
                  </a:moveTo>
                  <a:lnTo>
                    <a:pt x="0" y="190644"/>
                  </a:lnTo>
                  <a:cubicBezTo>
                    <a:pt x="0" y="85354"/>
                    <a:pt x="85354" y="0"/>
                    <a:pt x="190644" y="0"/>
                  </a:cubicBezTo>
                </a:path>
              </a:pathLst>
            </a:custGeom>
            <a:noFill/>
            <a:ln w="101600" cap="flat" cmpd="sng" algn="ctr">
              <a:solidFill>
                <a:srgbClr val="ED833B"/>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cxnSp>
        <p:nvCxnSpPr>
          <p:cNvPr id="138" name="Straight Connector 137">
            <a:extLst>
              <a:ext uri="{FF2B5EF4-FFF2-40B4-BE49-F238E27FC236}">
                <a16:creationId xmlns:a16="http://schemas.microsoft.com/office/drawing/2014/main" xmlns="" id="{9FDD4964-497C-4FEA-A2BF-7F58329AE0EA}"/>
              </a:ext>
            </a:extLst>
          </p:cNvPr>
          <p:cNvCxnSpPr/>
          <p:nvPr/>
        </p:nvCxnSpPr>
        <p:spPr>
          <a:xfrm>
            <a:off x="6029017" y="3405248"/>
            <a:ext cx="2873455" cy="0"/>
          </a:xfrm>
          <a:prstGeom prst="line">
            <a:avLst/>
          </a:prstGeom>
          <a:noFill/>
          <a:ln w="6350" cap="flat" cmpd="sng" algn="ctr">
            <a:gradFill flip="none" rotWithShape="1">
              <a:gsLst>
                <a:gs pos="76000">
                  <a:srgbClr val="0062AC"/>
                </a:gs>
                <a:gs pos="100000">
                  <a:srgbClr val="DCE6F2">
                    <a:alpha val="0"/>
                  </a:srgbClr>
                </a:gs>
              </a:gsLst>
              <a:lin ang="0" scaled="1"/>
              <a:tileRect/>
            </a:gradFill>
            <a:prstDash val="solid"/>
          </a:ln>
          <a:effectLst/>
        </p:spPr>
      </p:cxnSp>
      <p:cxnSp>
        <p:nvCxnSpPr>
          <p:cNvPr id="139" name="Straight Connector 138">
            <a:extLst>
              <a:ext uri="{FF2B5EF4-FFF2-40B4-BE49-F238E27FC236}">
                <a16:creationId xmlns:a16="http://schemas.microsoft.com/office/drawing/2014/main" xmlns="" id="{5F69D7EA-EA57-49A6-8DFC-CF87F68AB27F}"/>
              </a:ext>
            </a:extLst>
          </p:cNvPr>
          <p:cNvCxnSpPr/>
          <p:nvPr/>
        </p:nvCxnSpPr>
        <p:spPr>
          <a:xfrm>
            <a:off x="6029017" y="4072127"/>
            <a:ext cx="2873455" cy="0"/>
          </a:xfrm>
          <a:prstGeom prst="line">
            <a:avLst/>
          </a:prstGeom>
          <a:noFill/>
          <a:ln w="6350" cap="flat" cmpd="sng" algn="ctr">
            <a:gradFill flip="none" rotWithShape="1">
              <a:gsLst>
                <a:gs pos="76000">
                  <a:srgbClr val="0062AC"/>
                </a:gs>
                <a:gs pos="100000">
                  <a:srgbClr val="DCE6F2">
                    <a:alpha val="0"/>
                  </a:srgbClr>
                </a:gs>
              </a:gsLst>
              <a:lin ang="0" scaled="1"/>
              <a:tileRect/>
            </a:gradFill>
            <a:prstDash val="solid"/>
          </a:ln>
          <a:effectLst/>
        </p:spPr>
      </p:cxnSp>
      <p:cxnSp>
        <p:nvCxnSpPr>
          <p:cNvPr id="140" name="Straight Connector 139">
            <a:extLst>
              <a:ext uri="{FF2B5EF4-FFF2-40B4-BE49-F238E27FC236}">
                <a16:creationId xmlns:a16="http://schemas.microsoft.com/office/drawing/2014/main" xmlns="" id="{E0D71ACE-E06B-42DE-B537-AC921EB5AA8C}"/>
              </a:ext>
            </a:extLst>
          </p:cNvPr>
          <p:cNvCxnSpPr/>
          <p:nvPr/>
        </p:nvCxnSpPr>
        <p:spPr>
          <a:xfrm>
            <a:off x="6029017" y="4613784"/>
            <a:ext cx="2873455" cy="0"/>
          </a:xfrm>
          <a:prstGeom prst="line">
            <a:avLst/>
          </a:prstGeom>
          <a:noFill/>
          <a:ln w="6350" cap="flat" cmpd="sng" algn="ctr">
            <a:gradFill flip="none" rotWithShape="1">
              <a:gsLst>
                <a:gs pos="76000">
                  <a:srgbClr val="0062AC"/>
                </a:gs>
                <a:gs pos="100000">
                  <a:srgbClr val="DCE6F2">
                    <a:alpha val="0"/>
                  </a:srgbClr>
                </a:gs>
              </a:gsLst>
              <a:lin ang="0" scaled="1"/>
              <a:tileRect/>
            </a:gradFill>
            <a:prstDash val="solid"/>
          </a:ln>
          <a:effectLst/>
        </p:spPr>
      </p:cxnSp>
      <p:cxnSp>
        <p:nvCxnSpPr>
          <p:cNvPr id="141" name="Straight Connector 140">
            <a:extLst>
              <a:ext uri="{FF2B5EF4-FFF2-40B4-BE49-F238E27FC236}">
                <a16:creationId xmlns:a16="http://schemas.microsoft.com/office/drawing/2014/main" xmlns="" id="{2954F8E4-B778-4AF4-A865-22FEECFD2F84}"/>
              </a:ext>
            </a:extLst>
          </p:cNvPr>
          <p:cNvCxnSpPr>
            <a:cxnSpLocks/>
          </p:cNvCxnSpPr>
          <p:nvPr/>
        </p:nvCxnSpPr>
        <p:spPr>
          <a:xfrm flipH="1">
            <a:off x="2598509" y="5022991"/>
            <a:ext cx="156212" cy="0"/>
          </a:xfrm>
          <a:prstGeom prst="line">
            <a:avLst/>
          </a:prstGeom>
          <a:noFill/>
          <a:ln w="19050" cap="flat" cmpd="sng" algn="ctr">
            <a:solidFill>
              <a:srgbClr val="ED833B"/>
            </a:solidFill>
            <a:prstDash val="solid"/>
          </a:ln>
          <a:effectLst/>
        </p:spPr>
      </p:cxnSp>
      <p:sp>
        <p:nvSpPr>
          <p:cNvPr id="142" name="Rectangle 141">
            <a:extLst>
              <a:ext uri="{FF2B5EF4-FFF2-40B4-BE49-F238E27FC236}">
                <a16:creationId xmlns:a16="http://schemas.microsoft.com/office/drawing/2014/main" xmlns="" id="{2744C409-5C77-46F1-9A23-411EABA72F78}"/>
              </a:ext>
            </a:extLst>
          </p:cNvPr>
          <p:cNvSpPr/>
          <p:nvPr/>
        </p:nvSpPr>
        <p:spPr>
          <a:xfrm>
            <a:off x="2747283" y="4876531"/>
            <a:ext cx="1343843" cy="262007"/>
          </a:xfrm>
          <a:prstGeom prst="rect">
            <a:avLst/>
          </a:prstGeom>
          <a:solidFill>
            <a:srgbClr val="F79646">
              <a:lumMod val="40000"/>
              <a:lumOff val="60000"/>
            </a:srgbClr>
          </a:solidFill>
          <a:ln w="25400" cap="flat" cmpd="sng" algn="ctr">
            <a:noFill/>
            <a:prstDash val="solid"/>
          </a:ln>
          <a:effectLst/>
        </p:spPr>
        <p:txBody>
          <a:bodyPr lIns="9144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Solid tumors (NOS)</a:t>
            </a:r>
          </a:p>
        </p:txBody>
      </p:sp>
      <p:sp>
        <p:nvSpPr>
          <p:cNvPr id="143" name="TextBox 142">
            <a:extLst>
              <a:ext uri="{FF2B5EF4-FFF2-40B4-BE49-F238E27FC236}">
                <a16:creationId xmlns:a16="http://schemas.microsoft.com/office/drawing/2014/main" xmlns="" id="{968DD639-7A72-4228-A5CF-86665675D8D2}"/>
              </a:ext>
            </a:extLst>
          </p:cNvPr>
          <p:cNvSpPr txBox="1"/>
          <p:nvPr/>
        </p:nvSpPr>
        <p:spPr>
          <a:xfrm>
            <a:off x="4519617" y="4323889"/>
            <a:ext cx="1496035"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a:ea typeface="ＭＳ Ｐゴシック" pitchFamily="34" charset="-128"/>
                <a:cs typeface="+mn-cs"/>
              </a:rPr>
              <a:t>*plus </a:t>
            </a:r>
            <a:r>
              <a:rPr kumimoji="0" lang="en-US" sz="700" b="0" i="0" u="none" strike="noStrike" kern="0" cap="none" spc="0" normalizeH="0" baseline="0" noProof="0" dirty="0" err="1">
                <a:ln>
                  <a:noFill/>
                </a:ln>
                <a:solidFill>
                  <a:prstClr val="black"/>
                </a:solidFill>
                <a:effectLst/>
                <a:uLnTx/>
                <a:uFillTx/>
                <a:latin typeface="Calibri"/>
                <a:ea typeface="ＭＳ Ｐゴシック" pitchFamily="34" charset="-128"/>
                <a:cs typeface="+mn-cs"/>
              </a:rPr>
              <a:t>fulvestrant</a:t>
            </a:r>
            <a:r>
              <a:rPr kumimoji="0" lang="en-US" sz="700" b="0" i="0" u="none" strike="noStrike" kern="0" cap="none" spc="0" normalizeH="0" baseline="0" noProof="0" dirty="0">
                <a:ln>
                  <a:noFill/>
                </a:ln>
                <a:solidFill>
                  <a:prstClr val="black"/>
                </a:solidFill>
                <a:effectLst/>
                <a:uLnTx/>
                <a:uFillTx/>
                <a:latin typeface="Calibri"/>
                <a:ea typeface="ＭＳ Ｐゴシック" pitchFamily="34" charset="-128"/>
                <a:cs typeface="+mn-cs"/>
              </a:rPr>
              <a:t> (in ER+ breast)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0" cap="none" spc="0" normalizeH="0" baseline="30000" noProof="0" dirty="0">
                <a:ln>
                  <a:noFill/>
                </a:ln>
                <a:solidFill>
                  <a:prstClr val="black"/>
                </a:solidFill>
                <a:effectLst/>
                <a:uLnTx/>
                <a:uFillTx/>
                <a:latin typeface="Calibri"/>
                <a:ea typeface="ＭＳ Ｐゴシック" pitchFamily="34" charset="-128"/>
                <a:cs typeface="+mn-cs"/>
              </a:rPr>
              <a:t>#</a:t>
            </a:r>
            <a:r>
              <a:rPr kumimoji="0" lang="en-US" sz="700" b="0" i="0" u="none" strike="noStrike" kern="0" cap="none" spc="0" normalizeH="0" baseline="0" noProof="0" dirty="0">
                <a:ln>
                  <a:noFill/>
                </a:ln>
                <a:solidFill>
                  <a:prstClr val="black"/>
                </a:solidFill>
                <a:effectLst/>
                <a:uLnTx/>
                <a:uFillTx/>
                <a:latin typeface="Calibri"/>
                <a:ea typeface="ＭＳ Ｐゴシック" pitchFamily="34" charset="-128"/>
                <a:cs typeface="+mn-cs"/>
              </a:rPr>
              <a:t>biosimilar may be used if available</a:t>
            </a:r>
          </a:p>
        </p:txBody>
      </p:sp>
      <p:grpSp>
        <p:nvGrpSpPr>
          <p:cNvPr id="144" name="Group 143">
            <a:extLst>
              <a:ext uri="{FF2B5EF4-FFF2-40B4-BE49-F238E27FC236}">
                <a16:creationId xmlns:a16="http://schemas.microsoft.com/office/drawing/2014/main" xmlns="" id="{96B0206E-41AD-4091-808B-F3C625B1363D}"/>
              </a:ext>
            </a:extLst>
          </p:cNvPr>
          <p:cNvGrpSpPr/>
          <p:nvPr/>
        </p:nvGrpSpPr>
        <p:grpSpPr>
          <a:xfrm>
            <a:off x="378658" y="2734001"/>
            <a:ext cx="951864" cy="698855"/>
            <a:chOff x="365519" y="2769866"/>
            <a:chExt cx="951864" cy="612867"/>
          </a:xfrm>
        </p:grpSpPr>
        <p:grpSp>
          <p:nvGrpSpPr>
            <p:cNvPr id="145" name="Group 144">
              <a:extLst>
                <a:ext uri="{FF2B5EF4-FFF2-40B4-BE49-F238E27FC236}">
                  <a16:creationId xmlns:a16="http://schemas.microsoft.com/office/drawing/2014/main" xmlns="" id="{85166D24-8D94-4837-ABBC-8FEDB5044BF4}"/>
                </a:ext>
              </a:extLst>
            </p:cNvPr>
            <p:cNvGrpSpPr/>
            <p:nvPr/>
          </p:nvGrpSpPr>
          <p:grpSpPr>
            <a:xfrm>
              <a:off x="495297" y="2769866"/>
              <a:ext cx="690314" cy="551440"/>
              <a:chOff x="581270" y="2589360"/>
              <a:chExt cx="535056" cy="427416"/>
            </a:xfrm>
          </p:grpSpPr>
          <p:sp>
            <p:nvSpPr>
              <p:cNvPr id="147" name="Oval 46">
                <a:extLst>
                  <a:ext uri="{FF2B5EF4-FFF2-40B4-BE49-F238E27FC236}">
                    <a16:creationId xmlns:a16="http://schemas.microsoft.com/office/drawing/2014/main" xmlns="" id="{B5BFDC5C-DEA6-441D-A6B0-420CBECDB033}"/>
                  </a:ext>
                </a:extLst>
              </p:cNvPr>
              <p:cNvSpPr>
                <a:spLocks noChangeArrowheads="1"/>
              </p:cNvSpPr>
              <p:nvPr/>
            </p:nvSpPr>
            <p:spPr bwMode="auto">
              <a:xfrm>
                <a:off x="791836" y="2761819"/>
                <a:ext cx="118247" cy="112354"/>
              </a:xfrm>
              <a:prstGeom prst="ellipse">
                <a:avLst/>
              </a:prstGeom>
              <a:solidFill>
                <a:srgbClr val="33908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8" name="Freeform 47">
                <a:extLst>
                  <a:ext uri="{FF2B5EF4-FFF2-40B4-BE49-F238E27FC236}">
                    <a16:creationId xmlns:a16="http://schemas.microsoft.com/office/drawing/2014/main" xmlns="" id="{9BAEED73-4648-471F-8048-A79B55A7DF80}"/>
                  </a:ext>
                </a:extLst>
              </p:cNvPr>
              <p:cNvSpPr>
                <a:spLocks/>
              </p:cNvSpPr>
              <p:nvPr/>
            </p:nvSpPr>
            <p:spPr bwMode="auto">
              <a:xfrm>
                <a:off x="726230" y="2874173"/>
                <a:ext cx="244743" cy="142603"/>
              </a:xfrm>
              <a:custGeom>
                <a:avLst/>
                <a:gdLst>
                  <a:gd name="T0" fmla="*/ 392 w 598"/>
                  <a:gd name="T1" fmla="*/ 0 h 342"/>
                  <a:gd name="T2" fmla="*/ 296 w 598"/>
                  <a:gd name="T3" fmla="*/ 151 h 342"/>
                  <a:gd name="T4" fmla="*/ 205 w 598"/>
                  <a:gd name="T5" fmla="*/ 0 h 342"/>
                  <a:gd name="T6" fmla="*/ 0 w 598"/>
                  <a:gd name="T7" fmla="*/ 227 h 342"/>
                  <a:gd name="T8" fmla="*/ 299 w 598"/>
                  <a:gd name="T9" fmla="*/ 342 h 342"/>
                  <a:gd name="T10" fmla="*/ 598 w 598"/>
                  <a:gd name="T11" fmla="*/ 227 h 342"/>
                  <a:gd name="T12" fmla="*/ 392 w 598"/>
                  <a:gd name="T13" fmla="*/ 0 h 342"/>
                </a:gdLst>
                <a:ahLst/>
                <a:cxnLst>
                  <a:cxn ang="0">
                    <a:pos x="T0" y="T1"/>
                  </a:cxn>
                  <a:cxn ang="0">
                    <a:pos x="T2" y="T3"/>
                  </a:cxn>
                  <a:cxn ang="0">
                    <a:pos x="T4" y="T5"/>
                  </a:cxn>
                  <a:cxn ang="0">
                    <a:pos x="T6" y="T7"/>
                  </a:cxn>
                  <a:cxn ang="0">
                    <a:pos x="T8" y="T9"/>
                  </a:cxn>
                  <a:cxn ang="0">
                    <a:pos x="T10" y="T11"/>
                  </a:cxn>
                  <a:cxn ang="0">
                    <a:pos x="T12" y="T13"/>
                  </a:cxn>
                </a:cxnLst>
                <a:rect l="0" t="0" r="r" b="b"/>
                <a:pathLst>
                  <a:path w="598" h="342">
                    <a:moveTo>
                      <a:pt x="392" y="0"/>
                    </a:moveTo>
                    <a:cubicBezTo>
                      <a:pt x="296" y="151"/>
                      <a:pt x="296" y="151"/>
                      <a:pt x="296" y="151"/>
                    </a:cubicBezTo>
                    <a:cubicBezTo>
                      <a:pt x="205" y="0"/>
                      <a:pt x="205" y="0"/>
                      <a:pt x="205" y="0"/>
                    </a:cubicBezTo>
                    <a:cubicBezTo>
                      <a:pt x="94" y="33"/>
                      <a:pt x="12" y="121"/>
                      <a:pt x="0" y="227"/>
                    </a:cubicBezTo>
                    <a:cubicBezTo>
                      <a:pt x="60" y="310"/>
                      <a:pt x="170" y="342"/>
                      <a:pt x="299" y="342"/>
                    </a:cubicBezTo>
                    <a:cubicBezTo>
                      <a:pt x="428" y="342"/>
                      <a:pt x="538" y="310"/>
                      <a:pt x="598" y="227"/>
                    </a:cubicBezTo>
                    <a:cubicBezTo>
                      <a:pt x="586" y="121"/>
                      <a:pt x="504" y="32"/>
                      <a:pt x="392" y="0"/>
                    </a:cubicBezTo>
                    <a:close/>
                  </a:path>
                </a:pathLst>
              </a:custGeom>
              <a:solidFill>
                <a:srgbClr val="2A74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9" name="Oval 48">
                <a:extLst>
                  <a:ext uri="{FF2B5EF4-FFF2-40B4-BE49-F238E27FC236}">
                    <a16:creationId xmlns:a16="http://schemas.microsoft.com/office/drawing/2014/main" xmlns="" id="{10B8ABDA-70DE-46AC-AA79-29BFB81878ED}"/>
                  </a:ext>
                </a:extLst>
              </p:cNvPr>
              <p:cNvSpPr>
                <a:spLocks noChangeArrowheads="1"/>
              </p:cNvSpPr>
              <p:nvPr/>
            </p:nvSpPr>
            <p:spPr bwMode="auto">
              <a:xfrm>
                <a:off x="895547" y="2589360"/>
                <a:ext cx="84855" cy="77391"/>
              </a:xfrm>
              <a:prstGeom prst="ellipse">
                <a:avLst/>
              </a:prstGeom>
              <a:solidFill>
                <a:srgbClr val="FFE18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0" name="Oval 49">
                <a:extLst>
                  <a:ext uri="{FF2B5EF4-FFF2-40B4-BE49-F238E27FC236}">
                    <a16:creationId xmlns:a16="http://schemas.microsoft.com/office/drawing/2014/main" xmlns="" id="{CDAE0F9E-645A-415F-BCC6-3C89494E51B9}"/>
                  </a:ext>
                </a:extLst>
              </p:cNvPr>
              <p:cNvSpPr>
                <a:spLocks noChangeArrowheads="1"/>
              </p:cNvSpPr>
              <p:nvPr/>
            </p:nvSpPr>
            <p:spPr bwMode="auto">
              <a:xfrm>
                <a:off x="966652" y="2727249"/>
                <a:ext cx="94283" cy="86426"/>
              </a:xfrm>
              <a:prstGeom prst="ellipse">
                <a:avLst/>
              </a:prstGeom>
              <a:solidFill>
                <a:srgbClr val="F79646">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1" name="Freeform 50">
                <a:extLst>
                  <a:ext uri="{FF2B5EF4-FFF2-40B4-BE49-F238E27FC236}">
                    <a16:creationId xmlns:a16="http://schemas.microsoft.com/office/drawing/2014/main" xmlns="" id="{51316C9F-9221-4749-AE9F-AE788B991C34}"/>
                  </a:ext>
                </a:extLst>
              </p:cNvPr>
              <p:cNvSpPr>
                <a:spLocks/>
              </p:cNvSpPr>
              <p:nvPr/>
            </p:nvSpPr>
            <p:spPr bwMode="auto">
              <a:xfrm>
                <a:off x="848405" y="2666750"/>
                <a:ext cx="174816" cy="108033"/>
              </a:xfrm>
              <a:custGeom>
                <a:avLst/>
                <a:gdLst>
                  <a:gd name="T0" fmla="*/ 0 w 426"/>
                  <a:gd name="T1" fmla="*/ 172 h 259"/>
                  <a:gd name="T2" fmla="*/ 217 w 426"/>
                  <a:gd name="T3" fmla="*/ 259 h 259"/>
                  <a:gd name="T4" fmla="*/ 277 w 426"/>
                  <a:gd name="T5" fmla="*/ 255 h 259"/>
                  <a:gd name="T6" fmla="*/ 276 w 426"/>
                  <a:gd name="T7" fmla="*/ 247 h 259"/>
                  <a:gd name="T8" fmla="*/ 401 w 426"/>
                  <a:gd name="T9" fmla="*/ 133 h 259"/>
                  <a:gd name="T10" fmla="*/ 426 w 426"/>
                  <a:gd name="T11" fmla="*/ 134 h 259"/>
                  <a:gd name="T12" fmla="*/ 286 w 426"/>
                  <a:gd name="T13" fmla="*/ 0 h 259"/>
                  <a:gd name="T14" fmla="*/ 219 w 426"/>
                  <a:gd name="T15" fmla="*/ 115 h 259"/>
                  <a:gd name="T16" fmla="*/ 149 w 426"/>
                  <a:gd name="T17" fmla="*/ 0 h 259"/>
                  <a:gd name="T18" fmla="*/ 0 w 426"/>
                  <a:gd name="T19" fmla="*/ 17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6" h="259">
                    <a:moveTo>
                      <a:pt x="0" y="172"/>
                    </a:moveTo>
                    <a:cubicBezTo>
                      <a:pt x="43" y="234"/>
                      <a:pt x="124" y="259"/>
                      <a:pt x="217" y="259"/>
                    </a:cubicBezTo>
                    <a:cubicBezTo>
                      <a:pt x="238" y="259"/>
                      <a:pt x="258" y="258"/>
                      <a:pt x="277" y="255"/>
                    </a:cubicBezTo>
                    <a:cubicBezTo>
                      <a:pt x="276" y="252"/>
                      <a:pt x="276" y="250"/>
                      <a:pt x="276" y="247"/>
                    </a:cubicBezTo>
                    <a:cubicBezTo>
                      <a:pt x="276" y="184"/>
                      <a:pt x="332" y="133"/>
                      <a:pt x="401" y="133"/>
                    </a:cubicBezTo>
                    <a:cubicBezTo>
                      <a:pt x="410" y="133"/>
                      <a:pt x="418" y="133"/>
                      <a:pt x="426" y="134"/>
                    </a:cubicBezTo>
                    <a:cubicBezTo>
                      <a:pt x="405" y="72"/>
                      <a:pt x="353" y="21"/>
                      <a:pt x="286" y="0"/>
                    </a:cubicBezTo>
                    <a:cubicBezTo>
                      <a:pt x="219" y="115"/>
                      <a:pt x="219" y="115"/>
                      <a:pt x="219" y="115"/>
                    </a:cubicBezTo>
                    <a:cubicBezTo>
                      <a:pt x="149" y="0"/>
                      <a:pt x="149" y="0"/>
                      <a:pt x="149" y="0"/>
                    </a:cubicBezTo>
                    <a:cubicBezTo>
                      <a:pt x="69" y="25"/>
                      <a:pt x="9" y="91"/>
                      <a:pt x="0" y="172"/>
                    </a:cubicBezTo>
                    <a:close/>
                  </a:path>
                </a:pathLst>
              </a:custGeom>
              <a:solidFill>
                <a:srgbClr val="D6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2" name="Freeform 51">
                <a:extLst>
                  <a:ext uri="{FF2B5EF4-FFF2-40B4-BE49-F238E27FC236}">
                    <a16:creationId xmlns:a16="http://schemas.microsoft.com/office/drawing/2014/main" xmlns="" id="{21798BDE-3B31-4BDB-B4E9-17E3BAE1ABAD}"/>
                  </a:ext>
                </a:extLst>
              </p:cNvPr>
              <p:cNvSpPr>
                <a:spLocks/>
              </p:cNvSpPr>
              <p:nvPr/>
            </p:nvSpPr>
            <p:spPr bwMode="auto">
              <a:xfrm>
                <a:off x="917939" y="2813675"/>
                <a:ext cx="198387" cy="120997"/>
              </a:xfrm>
              <a:custGeom>
                <a:avLst/>
                <a:gdLst>
                  <a:gd name="T0" fmla="*/ 108 w 484"/>
                  <a:gd name="T1" fmla="*/ 272 h 290"/>
                  <a:gd name="T2" fmla="*/ 239 w 484"/>
                  <a:gd name="T3" fmla="*/ 290 h 290"/>
                  <a:gd name="T4" fmla="*/ 484 w 484"/>
                  <a:gd name="T5" fmla="*/ 193 h 290"/>
                  <a:gd name="T6" fmla="*/ 316 w 484"/>
                  <a:gd name="T7" fmla="*/ 0 h 290"/>
                  <a:gd name="T8" fmla="*/ 242 w 484"/>
                  <a:gd name="T9" fmla="*/ 128 h 290"/>
                  <a:gd name="T10" fmla="*/ 163 w 484"/>
                  <a:gd name="T11" fmla="*/ 0 h 290"/>
                  <a:gd name="T12" fmla="*/ 0 w 484"/>
                  <a:gd name="T13" fmla="*/ 161 h 290"/>
                  <a:gd name="T14" fmla="*/ 108 w 484"/>
                  <a:gd name="T15" fmla="*/ 272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290">
                    <a:moveTo>
                      <a:pt x="108" y="272"/>
                    </a:moveTo>
                    <a:cubicBezTo>
                      <a:pt x="147" y="284"/>
                      <a:pt x="191" y="290"/>
                      <a:pt x="239" y="290"/>
                    </a:cubicBezTo>
                    <a:cubicBezTo>
                      <a:pt x="344" y="290"/>
                      <a:pt x="435" y="262"/>
                      <a:pt x="484" y="193"/>
                    </a:cubicBezTo>
                    <a:cubicBezTo>
                      <a:pt x="473" y="102"/>
                      <a:pt x="406" y="27"/>
                      <a:pt x="316" y="0"/>
                    </a:cubicBezTo>
                    <a:cubicBezTo>
                      <a:pt x="242" y="128"/>
                      <a:pt x="242" y="128"/>
                      <a:pt x="242" y="128"/>
                    </a:cubicBezTo>
                    <a:cubicBezTo>
                      <a:pt x="163" y="0"/>
                      <a:pt x="163" y="0"/>
                      <a:pt x="163" y="0"/>
                    </a:cubicBezTo>
                    <a:cubicBezTo>
                      <a:pt x="83" y="24"/>
                      <a:pt x="21" y="84"/>
                      <a:pt x="0" y="161"/>
                    </a:cubicBezTo>
                    <a:cubicBezTo>
                      <a:pt x="46" y="188"/>
                      <a:pt x="85" y="227"/>
                      <a:pt x="108" y="272"/>
                    </a:cubicBezTo>
                    <a:close/>
                  </a:path>
                </a:pathLst>
              </a:custGeom>
              <a:solidFill>
                <a:srgbClr val="F79646">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53" name="Oval 52">
                <a:extLst>
                  <a:ext uri="{FF2B5EF4-FFF2-40B4-BE49-F238E27FC236}">
                    <a16:creationId xmlns:a16="http://schemas.microsoft.com/office/drawing/2014/main" xmlns="" id="{620D0E30-5E0F-4C87-B135-C706BF377662}"/>
                  </a:ext>
                </a:extLst>
              </p:cNvPr>
              <p:cNvSpPr>
                <a:spLocks noChangeArrowheads="1"/>
              </p:cNvSpPr>
              <p:nvPr/>
            </p:nvSpPr>
            <p:spPr bwMode="auto">
              <a:xfrm>
                <a:off x="716802" y="2589360"/>
                <a:ext cx="84462" cy="77391"/>
              </a:xfrm>
              <a:prstGeom prst="ellipse">
                <a:avLst/>
              </a:prstGeom>
              <a:solidFill>
                <a:srgbClr val="4BACC6">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4" name="Oval 53">
                <a:extLst>
                  <a:ext uri="{FF2B5EF4-FFF2-40B4-BE49-F238E27FC236}">
                    <a16:creationId xmlns:a16="http://schemas.microsoft.com/office/drawing/2014/main" xmlns="" id="{C269D807-D793-4218-8620-4D4EC22DD566}"/>
                  </a:ext>
                </a:extLst>
              </p:cNvPr>
              <p:cNvSpPr>
                <a:spLocks noChangeArrowheads="1"/>
              </p:cNvSpPr>
              <p:nvPr/>
            </p:nvSpPr>
            <p:spPr bwMode="auto">
              <a:xfrm>
                <a:off x="636269" y="2727249"/>
                <a:ext cx="94283" cy="86426"/>
              </a:xfrm>
              <a:prstGeom prst="ellipse">
                <a:avLst/>
              </a:prstGeom>
              <a:solidFill>
                <a:srgbClr val="C0504D">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5" name="Freeform 54">
                <a:extLst>
                  <a:ext uri="{FF2B5EF4-FFF2-40B4-BE49-F238E27FC236}">
                    <a16:creationId xmlns:a16="http://schemas.microsoft.com/office/drawing/2014/main" xmlns="" id="{02E2D68B-8E91-4DBD-AFE0-07C87838CCD8}"/>
                  </a:ext>
                </a:extLst>
              </p:cNvPr>
              <p:cNvSpPr>
                <a:spLocks/>
              </p:cNvSpPr>
              <p:nvPr/>
            </p:nvSpPr>
            <p:spPr bwMode="auto">
              <a:xfrm>
                <a:off x="673982" y="2666750"/>
                <a:ext cx="174423" cy="108033"/>
              </a:xfrm>
              <a:custGeom>
                <a:avLst/>
                <a:gdLst>
                  <a:gd name="T0" fmla="*/ 277 w 426"/>
                  <a:gd name="T1" fmla="*/ 0 h 259"/>
                  <a:gd name="T2" fmla="*/ 207 w 426"/>
                  <a:gd name="T3" fmla="*/ 115 h 259"/>
                  <a:gd name="T4" fmla="*/ 140 w 426"/>
                  <a:gd name="T5" fmla="*/ 0 h 259"/>
                  <a:gd name="T6" fmla="*/ 0 w 426"/>
                  <a:gd name="T7" fmla="*/ 134 h 259"/>
                  <a:gd name="T8" fmla="*/ 26 w 426"/>
                  <a:gd name="T9" fmla="*/ 133 h 259"/>
                  <a:gd name="T10" fmla="*/ 151 w 426"/>
                  <a:gd name="T11" fmla="*/ 247 h 259"/>
                  <a:gd name="T12" fmla="*/ 149 w 426"/>
                  <a:gd name="T13" fmla="*/ 255 h 259"/>
                  <a:gd name="T14" fmla="*/ 209 w 426"/>
                  <a:gd name="T15" fmla="*/ 259 h 259"/>
                  <a:gd name="T16" fmla="*/ 426 w 426"/>
                  <a:gd name="T17" fmla="*/ 172 h 259"/>
                  <a:gd name="T18" fmla="*/ 277 w 426"/>
                  <a:gd name="T1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6" h="259">
                    <a:moveTo>
                      <a:pt x="277" y="0"/>
                    </a:moveTo>
                    <a:cubicBezTo>
                      <a:pt x="207" y="115"/>
                      <a:pt x="207" y="115"/>
                      <a:pt x="207" y="115"/>
                    </a:cubicBezTo>
                    <a:cubicBezTo>
                      <a:pt x="140" y="0"/>
                      <a:pt x="140" y="0"/>
                      <a:pt x="140" y="0"/>
                    </a:cubicBezTo>
                    <a:cubicBezTo>
                      <a:pt x="73" y="21"/>
                      <a:pt x="21" y="72"/>
                      <a:pt x="0" y="134"/>
                    </a:cubicBezTo>
                    <a:cubicBezTo>
                      <a:pt x="8" y="133"/>
                      <a:pt x="17" y="133"/>
                      <a:pt x="26" y="133"/>
                    </a:cubicBezTo>
                    <a:cubicBezTo>
                      <a:pt x="94" y="133"/>
                      <a:pt x="151" y="184"/>
                      <a:pt x="151" y="247"/>
                    </a:cubicBezTo>
                    <a:cubicBezTo>
                      <a:pt x="151" y="250"/>
                      <a:pt x="149" y="252"/>
                      <a:pt x="149" y="255"/>
                    </a:cubicBezTo>
                    <a:cubicBezTo>
                      <a:pt x="169" y="258"/>
                      <a:pt x="188" y="259"/>
                      <a:pt x="209" y="259"/>
                    </a:cubicBezTo>
                    <a:cubicBezTo>
                      <a:pt x="303" y="259"/>
                      <a:pt x="383" y="234"/>
                      <a:pt x="426" y="172"/>
                    </a:cubicBezTo>
                    <a:cubicBezTo>
                      <a:pt x="417" y="91"/>
                      <a:pt x="358" y="25"/>
                      <a:pt x="277" y="0"/>
                    </a:cubicBezTo>
                    <a:close/>
                  </a:path>
                </a:pathLst>
              </a:custGeom>
              <a:solidFill>
                <a:srgbClr val="4BACC6">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6" name="Freeform 55">
                <a:extLst>
                  <a:ext uri="{FF2B5EF4-FFF2-40B4-BE49-F238E27FC236}">
                    <a16:creationId xmlns:a16="http://schemas.microsoft.com/office/drawing/2014/main" xmlns="" id="{BE572377-2D30-4111-B6AF-A693CC8714BC}"/>
                  </a:ext>
                </a:extLst>
              </p:cNvPr>
              <p:cNvSpPr>
                <a:spLocks/>
              </p:cNvSpPr>
              <p:nvPr/>
            </p:nvSpPr>
            <p:spPr bwMode="auto">
              <a:xfrm>
                <a:off x="581270" y="2813675"/>
                <a:ext cx="197994" cy="120997"/>
              </a:xfrm>
              <a:custGeom>
                <a:avLst/>
                <a:gdLst>
                  <a:gd name="T0" fmla="*/ 483 w 483"/>
                  <a:gd name="T1" fmla="*/ 161 h 290"/>
                  <a:gd name="T2" fmla="*/ 320 w 483"/>
                  <a:gd name="T3" fmla="*/ 0 h 290"/>
                  <a:gd name="T4" fmla="*/ 241 w 483"/>
                  <a:gd name="T5" fmla="*/ 128 h 290"/>
                  <a:gd name="T6" fmla="*/ 167 w 483"/>
                  <a:gd name="T7" fmla="*/ 0 h 290"/>
                  <a:gd name="T8" fmla="*/ 0 w 483"/>
                  <a:gd name="T9" fmla="*/ 193 h 290"/>
                  <a:gd name="T10" fmla="*/ 244 w 483"/>
                  <a:gd name="T11" fmla="*/ 290 h 290"/>
                  <a:gd name="T12" fmla="*/ 375 w 483"/>
                  <a:gd name="T13" fmla="*/ 272 h 290"/>
                  <a:gd name="T14" fmla="*/ 483 w 483"/>
                  <a:gd name="T15" fmla="*/ 161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3" h="290">
                    <a:moveTo>
                      <a:pt x="483" y="161"/>
                    </a:moveTo>
                    <a:cubicBezTo>
                      <a:pt x="462" y="84"/>
                      <a:pt x="400" y="24"/>
                      <a:pt x="320" y="0"/>
                    </a:cubicBezTo>
                    <a:cubicBezTo>
                      <a:pt x="241" y="128"/>
                      <a:pt x="241" y="128"/>
                      <a:pt x="241" y="128"/>
                    </a:cubicBezTo>
                    <a:cubicBezTo>
                      <a:pt x="167" y="0"/>
                      <a:pt x="167" y="0"/>
                      <a:pt x="167" y="0"/>
                    </a:cubicBezTo>
                    <a:cubicBezTo>
                      <a:pt x="77" y="27"/>
                      <a:pt x="9" y="102"/>
                      <a:pt x="0" y="193"/>
                    </a:cubicBezTo>
                    <a:cubicBezTo>
                      <a:pt x="49" y="262"/>
                      <a:pt x="139" y="290"/>
                      <a:pt x="244" y="290"/>
                    </a:cubicBezTo>
                    <a:cubicBezTo>
                      <a:pt x="292" y="290"/>
                      <a:pt x="336" y="284"/>
                      <a:pt x="375" y="272"/>
                    </a:cubicBezTo>
                    <a:cubicBezTo>
                      <a:pt x="398" y="227"/>
                      <a:pt x="437" y="188"/>
                      <a:pt x="483" y="161"/>
                    </a:cubicBezTo>
                    <a:close/>
                  </a:path>
                </a:pathLst>
              </a:custGeom>
              <a:solidFill>
                <a:srgbClr val="C0504D">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7" name="Freeform 56">
                <a:extLst>
                  <a:ext uri="{FF2B5EF4-FFF2-40B4-BE49-F238E27FC236}">
                    <a16:creationId xmlns:a16="http://schemas.microsoft.com/office/drawing/2014/main" xmlns="" id="{AA859A9C-91FD-490F-B33D-4F6E315A5802}"/>
                  </a:ext>
                </a:extLst>
              </p:cNvPr>
              <p:cNvSpPr>
                <a:spLocks/>
              </p:cNvSpPr>
              <p:nvPr/>
            </p:nvSpPr>
            <p:spPr bwMode="auto">
              <a:xfrm>
                <a:off x="890440" y="2935064"/>
                <a:ext cx="34963" cy="31428"/>
              </a:xfrm>
              <a:custGeom>
                <a:avLst/>
                <a:gdLst>
                  <a:gd name="T0" fmla="*/ 85 w 85"/>
                  <a:gd name="T1" fmla="*/ 49 h 76"/>
                  <a:gd name="T2" fmla="*/ 55 w 85"/>
                  <a:gd name="T3" fmla="*/ 49 h 76"/>
                  <a:gd name="T4" fmla="*/ 55 w 85"/>
                  <a:gd name="T5" fmla="*/ 76 h 76"/>
                  <a:gd name="T6" fmla="*/ 30 w 85"/>
                  <a:gd name="T7" fmla="*/ 76 h 76"/>
                  <a:gd name="T8" fmla="*/ 30 w 85"/>
                  <a:gd name="T9" fmla="*/ 49 h 76"/>
                  <a:gd name="T10" fmla="*/ 0 w 85"/>
                  <a:gd name="T11" fmla="*/ 49 h 76"/>
                  <a:gd name="T12" fmla="*/ 0 w 85"/>
                  <a:gd name="T13" fmla="*/ 27 h 76"/>
                  <a:gd name="T14" fmla="*/ 30 w 85"/>
                  <a:gd name="T15" fmla="*/ 27 h 76"/>
                  <a:gd name="T16" fmla="*/ 30 w 85"/>
                  <a:gd name="T17" fmla="*/ 0 h 76"/>
                  <a:gd name="T18" fmla="*/ 55 w 85"/>
                  <a:gd name="T19" fmla="*/ 0 h 76"/>
                  <a:gd name="T20" fmla="*/ 55 w 85"/>
                  <a:gd name="T21" fmla="*/ 27 h 76"/>
                  <a:gd name="T22" fmla="*/ 85 w 85"/>
                  <a:gd name="T23" fmla="*/ 27 h 76"/>
                  <a:gd name="T24" fmla="*/ 85 w 85"/>
                  <a:gd name="T25" fmla="*/ 49 h 76"/>
                  <a:gd name="T26" fmla="*/ 85 w 85"/>
                  <a:gd name="T27" fmla="*/ 4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76">
                    <a:moveTo>
                      <a:pt x="85" y="49"/>
                    </a:moveTo>
                    <a:cubicBezTo>
                      <a:pt x="55" y="49"/>
                      <a:pt x="55" y="49"/>
                      <a:pt x="55" y="49"/>
                    </a:cubicBezTo>
                    <a:cubicBezTo>
                      <a:pt x="55" y="76"/>
                      <a:pt x="55" y="76"/>
                      <a:pt x="55" y="76"/>
                    </a:cubicBezTo>
                    <a:cubicBezTo>
                      <a:pt x="30" y="76"/>
                      <a:pt x="30" y="76"/>
                      <a:pt x="30" y="76"/>
                    </a:cubicBezTo>
                    <a:cubicBezTo>
                      <a:pt x="30" y="49"/>
                      <a:pt x="30" y="49"/>
                      <a:pt x="30" y="49"/>
                    </a:cubicBezTo>
                    <a:cubicBezTo>
                      <a:pt x="0" y="49"/>
                      <a:pt x="0" y="49"/>
                      <a:pt x="0" y="49"/>
                    </a:cubicBezTo>
                    <a:cubicBezTo>
                      <a:pt x="0" y="27"/>
                      <a:pt x="0" y="27"/>
                      <a:pt x="0" y="27"/>
                    </a:cubicBezTo>
                    <a:cubicBezTo>
                      <a:pt x="30" y="27"/>
                      <a:pt x="30" y="27"/>
                      <a:pt x="30" y="27"/>
                    </a:cubicBezTo>
                    <a:cubicBezTo>
                      <a:pt x="30" y="0"/>
                      <a:pt x="30" y="0"/>
                      <a:pt x="30" y="0"/>
                    </a:cubicBezTo>
                    <a:cubicBezTo>
                      <a:pt x="55" y="0"/>
                      <a:pt x="55" y="0"/>
                      <a:pt x="55" y="0"/>
                    </a:cubicBezTo>
                    <a:cubicBezTo>
                      <a:pt x="55" y="27"/>
                      <a:pt x="55" y="27"/>
                      <a:pt x="55" y="27"/>
                    </a:cubicBezTo>
                    <a:cubicBezTo>
                      <a:pt x="85" y="27"/>
                      <a:pt x="85" y="27"/>
                      <a:pt x="85" y="27"/>
                    </a:cubicBezTo>
                    <a:cubicBezTo>
                      <a:pt x="85" y="49"/>
                      <a:pt x="85" y="49"/>
                      <a:pt x="85" y="49"/>
                    </a:cubicBezTo>
                    <a:cubicBezTo>
                      <a:pt x="85" y="49"/>
                      <a:pt x="85" y="49"/>
                      <a:pt x="85"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8" name="Freeform 57">
                <a:extLst>
                  <a:ext uri="{FF2B5EF4-FFF2-40B4-BE49-F238E27FC236}">
                    <a16:creationId xmlns:a16="http://schemas.microsoft.com/office/drawing/2014/main" xmlns="" id="{B50B42A4-9971-4D33-B9E0-1F4ECC0BBE76}"/>
                  </a:ext>
                </a:extLst>
              </p:cNvPr>
              <p:cNvSpPr>
                <a:spLocks/>
              </p:cNvSpPr>
              <p:nvPr/>
            </p:nvSpPr>
            <p:spPr bwMode="auto">
              <a:xfrm>
                <a:off x="1050328" y="2865530"/>
                <a:ext cx="28678" cy="26714"/>
              </a:xfrm>
              <a:custGeom>
                <a:avLst/>
                <a:gdLst>
                  <a:gd name="T0" fmla="*/ 0 w 70"/>
                  <a:gd name="T1" fmla="*/ 22 h 64"/>
                  <a:gd name="T2" fmla="*/ 24 w 70"/>
                  <a:gd name="T3" fmla="*/ 22 h 64"/>
                  <a:gd name="T4" fmla="*/ 24 w 70"/>
                  <a:gd name="T5" fmla="*/ 0 h 64"/>
                  <a:gd name="T6" fmla="*/ 44 w 70"/>
                  <a:gd name="T7" fmla="*/ 0 h 64"/>
                  <a:gd name="T8" fmla="*/ 44 w 70"/>
                  <a:gd name="T9" fmla="*/ 22 h 64"/>
                  <a:gd name="T10" fmla="*/ 70 w 70"/>
                  <a:gd name="T11" fmla="*/ 22 h 64"/>
                  <a:gd name="T12" fmla="*/ 70 w 70"/>
                  <a:gd name="T13" fmla="*/ 41 h 64"/>
                  <a:gd name="T14" fmla="*/ 44 w 70"/>
                  <a:gd name="T15" fmla="*/ 41 h 64"/>
                  <a:gd name="T16" fmla="*/ 44 w 70"/>
                  <a:gd name="T17" fmla="*/ 64 h 64"/>
                  <a:gd name="T18" fmla="*/ 24 w 70"/>
                  <a:gd name="T19" fmla="*/ 64 h 64"/>
                  <a:gd name="T20" fmla="*/ 24 w 70"/>
                  <a:gd name="T21" fmla="*/ 41 h 64"/>
                  <a:gd name="T22" fmla="*/ 0 w 70"/>
                  <a:gd name="T23" fmla="*/ 41 h 64"/>
                  <a:gd name="T24" fmla="*/ 0 w 70"/>
                  <a:gd name="T25" fmla="*/ 22 h 64"/>
                  <a:gd name="T26" fmla="*/ 0 w 70"/>
                  <a:gd name="T27" fmla="*/ 2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64">
                    <a:moveTo>
                      <a:pt x="0" y="22"/>
                    </a:moveTo>
                    <a:cubicBezTo>
                      <a:pt x="24" y="22"/>
                      <a:pt x="24" y="22"/>
                      <a:pt x="24" y="22"/>
                    </a:cubicBezTo>
                    <a:cubicBezTo>
                      <a:pt x="24" y="0"/>
                      <a:pt x="24" y="0"/>
                      <a:pt x="24" y="0"/>
                    </a:cubicBezTo>
                    <a:cubicBezTo>
                      <a:pt x="44" y="0"/>
                      <a:pt x="44" y="0"/>
                      <a:pt x="44" y="0"/>
                    </a:cubicBezTo>
                    <a:cubicBezTo>
                      <a:pt x="44" y="22"/>
                      <a:pt x="44" y="22"/>
                      <a:pt x="44" y="22"/>
                    </a:cubicBezTo>
                    <a:cubicBezTo>
                      <a:pt x="70" y="22"/>
                      <a:pt x="70" y="22"/>
                      <a:pt x="70" y="22"/>
                    </a:cubicBezTo>
                    <a:cubicBezTo>
                      <a:pt x="70" y="41"/>
                      <a:pt x="70" y="41"/>
                      <a:pt x="70" y="41"/>
                    </a:cubicBezTo>
                    <a:cubicBezTo>
                      <a:pt x="44" y="41"/>
                      <a:pt x="44" y="41"/>
                      <a:pt x="44" y="41"/>
                    </a:cubicBezTo>
                    <a:cubicBezTo>
                      <a:pt x="44" y="64"/>
                      <a:pt x="44" y="64"/>
                      <a:pt x="44" y="64"/>
                    </a:cubicBezTo>
                    <a:cubicBezTo>
                      <a:pt x="24" y="64"/>
                      <a:pt x="24" y="64"/>
                      <a:pt x="24" y="64"/>
                    </a:cubicBezTo>
                    <a:cubicBezTo>
                      <a:pt x="24" y="41"/>
                      <a:pt x="24" y="41"/>
                      <a:pt x="24" y="41"/>
                    </a:cubicBezTo>
                    <a:cubicBezTo>
                      <a:pt x="0" y="41"/>
                      <a:pt x="0" y="41"/>
                      <a:pt x="0" y="41"/>
                    </a:cubicBezTo>
                    <a:cubicBezTo>
                      <a:pt x="0" y="22"/>
                      <a:pt x="0" y="22"/>
                      <a:pt x="0" y="22"/>
                    </a:cubicBezTo>
                    <a:cubicBezTo>
                      <a:pt x="0" y="22"/>
                      <a:pt x="0" y="22"/>
                      <a:pt x="0"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9" name="Freeform 58">
                <a:extLst>
                  <a:ext uri="{FF2B5EF4-FFF2-40B4-BE49-F238E27FC236}">
                    <a16:creationId xmlns:a16="http://schemas.microsoft.com/office/drawing/2014/main" xmlns="" id="{AC1F299C-FEB9-4297-9899-7EC9FDC33410}"/>
                  </a:ext>
                </a:extLst>
              </p:cNvPr>
              <p:cNvSpPr>
                <a:spLocks/>
              </p:cNvSpPr>
              <p:nvPr/>
            </p:nvSpPr>
            <p:spPr bwMode="auto">
              <a:xfrm>
                <a:off x="789871" y="2713499"/>
                <a:ext cx="25928" cy="23178"/>
              </a:xfrm>
              <a:custGeom>
                <a:avLst/>
                <a:gdLst>
                  <a:gd name="T0" fmla="*/ 63 w 63"/>
                  <a:gd name="T1" fmla="*/ 37 h 56"/>
                  <a:gd name="T2" fmla="*/ 40 w 63"/>
                  <a:gd name="T3" fmla="*/ 37 h 56"/>
                  <a:gd name="T4" fmla="*/ 40 w 63"/>
                  <a:gd name="T5" fmla="*/ 56 h 56"/>
                  <a:gd name="T6" fmla="*/ 23 w 63"/>
                  <a:gd name="T7" fmla="*/ 56 h 56"/>
                  <a:gd name="T8" fmla="*/ 23 w 63"/>
                  <a:gd name="T9" fmla="*/ 37 h 56"/>
                  <a:gd name="T10" fmla="*/ 0 w 63"/>
                  <a:gd name="T11" fmla="*/ 37 h 56"/>
                  <a:gd name="T12" fmla="*/ 0 w 63"/>
                  <a:gd name="T13" fmla="*/ 19 h 56"/>
                  <a:gd name="T14" fmla="*/ 23 w 63"/>
                  <a:gd name="T15" fmla="*/ 19 h 56"/>
                  <a:gd name="T16" fmla="*/ 23 w 63"/>
                  <a:gd name="T17" fmla="*/ 0 h 56"/>
                  <a:gd name="T18" fmla="*/ 40 w 63"/>
                  <a:gd name="T19" fmla="*/ 0 h 56"/>
                  <a:gd name="T20" fmla="*/ 40 w 63"/>
                  <a:gd name="T21" fmla="*/ 19 h 56"/>
                  <a:gd name="T22" fmla="*/ 63 w 63"/>
                  <a:gd name="T23" fmla="*/ 19 h 56"/>
                  <a:gd name="T24" fmla="*/ 63 w 63"/>
                  <a:gd name="T25" fmla="*/ 37 h 56"/>
                  <a:gd name="T26" fmla="*/ 63 w 63"/>
                  <a:gd name="T27"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6">
                    <a:moveTo>
                      <a:pt x="63" y="37"/>
                    </a:moveTo>
                    <a:cubicBezTo>
                      <a:pt x="40" y="37"/>
                      <a:pt x="40" y="37"/>
                      <a:pt x="40" y="37"/>
                    </a:cubicBezTo>
                    <a:cubicBezTo>
                      <a:pt x="40" y="56"/>
                      <a:pt x="40" y="56"/>
                      <a:pt x="40" y="56"/>
                    </a:cubicBezTo>
                    <a:cubicBezTo>
                      <a:pt x="23" y="56"/>
                      <a:pt x="23" y="56"/>
                      <a:pt x="23" y="56"/>
                    </a:cubicBezTo>
                    <a:cubicBezTo>
                      <a:pt x="23" y="37"/>
                      <a:pt x="23" y="37"/>
                      <a:pt x="23" y="37"/>
                    </a:cubicBezTo>
                    <a:cubicBezTo>
                      <a:pt x="0" y="37"/>
                      <a:pt x="0" y="37"/>
                      <a:pt x="0" y="37"/>
                    </a:cubicBezTo>
                    <a:cubicBezTo>
                      <a:pt x="0" y="19"/>
                      <a:pt x="0" y="19"/>
                      <a:pt x="0" y="19"/>
                    </a:cubicBezTo>
                    <a:cubicBezTo>
                      <a:pt x="23" y="19"/>
                      <a:pt x="23" y="19"/>
                      <a:pt x="23" y="19"/>
                    </a:cubicBezTo>
                    <a:cubicBezTo>
                      <a:pt x="23" y="0"/>
                      <a:pt x="23" y="0"/>
                      <a:pt x="23" y="0"/>
                    </a:cubicBezTo>
                    <a:cubicBezTo>
                      <a:pt x="40" y="0"/>
                      <a:pt x="40" y="0"/>
                      <a:pt x="40" y="0"/>
                    </a:cubicBezTo>
                    <a:cubicBezTo>
                      <a:pt x="40" y="19"/>
                      <a:pt x="40" y="19"/>
                      <a:pt x="40" y="19"/>
                    </a:cubicBezTo>
                    <a:cubicBezTo>
                      <a:pt x="63" y="19"/>
                      <a:pt x="63" y="19"/>
                      <a:pt x="63" y="19"/>
                    </a:cubicBezTo>
                    <a:cubicBezTo>
                      <a:pt x="63" y="37"/>
                      <a:pt x="63" y="37"/>
                      <a:pt x="63" y="37"/>
                    </a:cubicBezTo>
                    <a:cubicBezTo>
                      <a:pt x="63" y="37"/>
                      <a:pt x="63" y="37"/>
                      <a:pt x="63"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Freeform 59">
                <a:extLst>
                  <a:ext uri="{FF2B5EF4-FFF2-40B4-BE49-F238E27FC236}">
                    <a16:creationId xmlns:a16="http://schemas.microsoft.com/office/drawing/2014/main" xmlns="" id="{04DD97EE-84C5-4F3C-9FE2-4A921AD1F1D6}"/>
                  </a:ext>
                </a:extLst>
              </p:cNvPr>
              <p:cNvSpPr>
                <a:spLocks/>
              </p:cNvSpPr>
              <p:nvPr/>
            </p:nvSpPr>
            <p:spPr bwMode="auto">
              <a:xfrm>
                <a:off x="718766" y="2865530"/>
                <a:ext cx="28678" cy="26714"/>
              </a:xfrm>
              <a:custGeom>
                <a:avLst/>
                <a:gdLst>
                  <a:gd name="T0" fmla="*/ 70 w 70"/>
                  <a:gd name="T1" fmla="*/ 41 h 64"/>
                  <a:gd name="T2" fmla="*/ 46 w 70"/>
                  <a:gd name="T3" fmla="*/ 41 h 64"/>
                  <a:gd name="T4" fmla="*/ 46 w 70"/>
                  <a:gd name="T5" fmla="*/ 64 h 64"/>
                  <a:gd name="T6" fmla="*/ 26 w 70"/>
                  <a:gd name="T7" fmla="*/ 64 h 64"/>
                  <a:gd name="T8" fmla="*/ 26 w 70"/>
                  <a:gd name="T9" fmla="*/ 41 h 64"/>
                  <a:gd name="T10" fmla="*/ 0 w 70"/>
                  <a:gd name="T11" fmla="*/ 41 h 64"/>
                  <a:gd name="T12" fmla="*/ 0 w 70"/>
                  <a:gd name="T13" fmla="*/ 22 h 64"/>
                  <a:gd name="T14" fmla="*/ 26 w 70"/>
                  <a:gd name="T15" fmla="*/ 22 h 64"/>
                  <a:gd name="T16" fmla="*/ 26 w 70"/>
                  <a:gd name="T17" fmla="*/ 0 h 64"/>
                  <a:gd name="T18" fmla="*/ 46 w 70"/>
                  <a:gd name="T19" fmla="*/ 0 h 64"/>
                  <a:gd name="T20" fmla="*/ 46 w 70"/>
                  <a:gd name="T21" fmla="*/ 22 h 64"/>
                  <a:gd name="T22" fmla="*/ 70 w 70"/>
                  <a:gd name="T23" fmla="*/ 22 h 64"/>
                  <a:gd name="T24" fmla="*/ 70 w 70"/>
                  <a:gd name="T25" fmla="*/ 41 h 64"/>
                  <a:gd name="T26" fmla="*/ 70 w 70"/>
                  <a:gd name="T27"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64">
                    <a:moveTo>
                      <a:pt x="70" y="41"/>
                    </a:moveTo>
                    <a:cubicBezTo>
                      <a:pt x="46" y="41"/>
                      <a:pt x="46" y="41"/>
                      <a:pt x="46" y="41"/>
                    </a:cubicBezTo>
                    <a:cubicBezTo>
                      <a:pt x="46" y="64"/>
                      <a:pt x="46" y="64"/>
                      <a:pt x="46" y="64"/>
                    </a:cubicBezTo>
                    <a:cubicBezTo>
                      <a:pt x="26" y="64"/>
                      <a:pt x="26" y="64"/>
                      <a:pt x="26" y="64"/>
                    </a:cubicBezTo>
                    <a:cubicBezTo>
                      <a:pt x="26" y="41"/>
                      <a:pt x="26" y="41"/>
                      <a:pt x="26" y="41"/>
                    </a:cubicBezTo>
                    <a:cubicBezTo>
                      <a:pt x="0" y="41"/>
                      <a:pt x="0" y="41"/>
                      <a:pt x="0" y="41"/>
                    </a:cubicBezTo>
                    <a:cubicBezTo>
                      <a:pt x="0" y="22"/>
                      <a:pt x="0" y="22"/>
                      <a:pt x="0" y="22"/>
                    </a:cubicBezTo>
                    <a:cubicBezTo>
                      <a:pt x="26" y="22"/>
                      <a:pt x="26" y="22"/>
                      <a:pt x="26" y="22"/>
                    </a:cubicBezTo>
                    <a:cubicBezTo>
                      <a:pt x="26" y="0"/>
                      <a:pt x="26" y="0"/>
                      <a:pt x="26" y="0"/>
                    </a:cubicBezTo>
                    <a:cubicBezTo>
                      <a:pt x="46" y="0"/>
                      <a:pt x="46" y="0"/>
                      <a:pt x="46" y="0"/>
                    </a:cubicBezTo>
                    <a:cubicBezTo>
                      <a:pt x="46" y="22"/>
                      <a:pt x="46" y="22"/>
                      <a:pt x="46" y="22"/>
                    </a:cubicBezTo>
                    <a:cubicBezTo>
                      <a:pt x="70" y="22"/>
                      <a:pt x="70" y="22"/>
                      <a:pt x="70" y="22"/>
                    </a:cubicBezTo>
                    <a:cubicBezTo>
                      <a:pt x="70" y="41"/>
                      <a:pt x="70" y="41"/>
                      <a:pt x="70" y="41"/>
                    </a:cubicBezTo>
                    <a:cubicBezTo>
                      <a:pt x="70" y="41"/>
                      <a:pt x="70" y="41"/>
                      <a:pt x="70"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146" name="Freeform 5">
              <a:extLst>
                <a:ext uri="{FF2B5EF4-FFF2-40B4-BE49-F238E27FC236}">
                  <a16:creationId xmlns:a16="http://schemas.microsoft.com/office/drawing/2014/main" xmlns="" id="{EA97C9FE-6E8B-4017-8A03-5CC68CF0CE19}"/>
                </a:ext>
              </a:extLst>
            </p:cNvPr>
            <p:cNvSpPr>
              <a:spLocks/>
            </p:cNvSpPr>
            <p:nvPr/>
          </p:nvSpPr>
          <p:spPr bwMode="auto">
            <a:xfrm>
              <a:off x="365519" y="2840392"/>
              <a:ext cx="951864" cy="542341"/>
            </a:xfrm>
            <a:custGeom>
              <a:avLst/>
              <a:gdLst>
                <a:gd name="T0" fmla="*/ 136 w 290"/>
                <a:gd name="T1" fmla="*/ 159 h 160"/>
                <a:gd name="T2" fmla="*/ 65 w 290"/>
                <a:gd name="T3" fmla="*/ 159 h 160"/>
                <a:gd name="T4" fmla="*/ 39 w 290"/>
                <a:gd name="T5" fmla="*/ 138 h 160"/>
                <a:gd name="T6" fmla="*/ 21 w 290"/>
                <a:gd name="T7" fmla="*/ 54 h 160"/>
                <a:gd name="T8" fmla="*/ 13 w 290"/>
                <a:gd name="T9" fmla="*/ 47 h 160"/>
                <a:gd name="T10" fmla="*/ 0 w 290"/>
                <a:gd name="T11" fmla="*/ 31 h 160"/>
                <a:gd name="T12" fmla="*/ 0 w 290"/>
                <a:gd name="T13" fmla="*/ 17 h 160"/>
                <a:gd name="T14" fmla="*/ 17 w 290"/>
                <a:gd name="T15" fmla="*/ 1 h 160"/>
                <a:gd name="T16" fmla="*/ 56 w 290"/>
                <a:gd name="T17" fmla="*/ 1 h 160"/>
                <a:gd name="T18" fmla="*/ 60 w 290"/>
                <a:gd name="T19" fmla="*/ 6 h 160"/>
                <a:gd name="T20" fmla="*/ 55 w 290"/>
                <a:gd name="T21" fmla="*/ 10 h 160"/>
                <a:gd name="T22" fmla="*/ 19 w 290"/>
                <a:gd name="T23" fmla="*/ 10 h 160"/>
                <a:gd name="T24" fmla="*/ 9 w 290"/>
                <a:gd name="T25" fmla="*/ 20 h 160"/>
                <a:gd name="T26" fmla="*/ 9 w 290"/>
                <a:gd name="T27" fmla="*/ 29 h 160"/>
                <a:gd name="T28" fmla="*/ 18 w 290"/>
                <a:gd name="T29" fmla="*/ 38 h 160"/>
                <a:gd name="T30" fmla="*/ 47 w 290"/>
                <a:gd name="T31" fmla="*/ 38 h 160"/>
                <a:gd name="T32" fmla="*/ 53 w 290"/>
                <a:gd name="T33" fmla="*/ 39 h 160"/>
                <a:gd name="T34" fmla="*/ 53 w 290"/>
                <a:gd name="T35" fmla="*/ 47 h 160"/>
                <a:gd name="T36" fmla="*/ 28 w 290"/>
                <a:gd name="T37" fmla="*/ 47 h 160"/>
                <a:gd name="T38" fmla="*/ 31 w 290"/>
                <a:gd name="T39" fmla="*/ 60 h 160"/>
                <a:gd name="T40" fmla="*/ 48 w 290"/>
                <a:gd name="T41" fmla="*/ 139 h 160"/>
                <a:gd name="T42" fmla="*/ 62 w 290"/>
                <a:gd name="T43" fmla="*/ 150 h 160"/>
                <a:gd name="T44" fmla="*/ 228 w 290"/>
                <a:gd name="T45" fmla="*/ 150 h 160"/>
                <a:gd name="T46" fmla="*/ 242 w 290"/>
                <a:gd name="T47" fmla="*/ 139 h 160"/>
                <a:gd name="T48" fmla="*/ 261 w 290"/>
                <a:gd name="T49" fmla="*/ 49 h 160"/>
                <a:gd name="T50" fmla="*/ 261 w 290"/>
                <a:gd name="T51" fmla="*/ 47 h 160"/>
                <a:gd name="T52" fmla="*/ 242 w 290"/>
                <a:gd name="T53" fmla="*/ 47 h 160"/>
                <a:gd name="T54" fmla="*/ 236 w 290"/>
                <a:gd name="T55" fmla="*/ 43 h 160"/>
                <a:gd name="T56" fmla="*/ 241 w 290"/>
                <a:gd name="T57" fmla="*/ 38 h 160"/>
                <a:gd name="T58" fmla="*/ 271 w 290"/>
                <a:gd name="T59" fmla="*/ 38 h 160"/>
                <a:gd name="T60" fmla="*/ 281 w 290"/>
                <a:gd name="T61" fmla="*/ 29 h 160"/>
                <a:gd name="T62" fmla="*/ 281 w 290"/>
                <a:gd name="T63" fmla="*/ 18 h 160"/>
                <a:gd name="T64" fmla="*/ 272 w 290"/>
                <a:gd name="T65" fmla="*/ 10 h 160"/>
                <a:gd name="T66" fmla="*/ 235 w 290"/>
                <a:gd name="T67" fmla="*/ 10 h 160"/>
                <a:gd name="T68" fmla="*/ 230 w 290"/>
                <a:gd name="T69" fmla="*/ 5 h 160"/>
                <a:gd name="T70" fmla="*/ 235 w 290"/>
                <a:gd name="T71" fmla="*/ 1 h 160"/>
                <a:gd name="T72" fmla="*/ 271 w 290"/>
                <a:gd name="T73" fmla="*/ 1 h 160"/>
                <a:gd name="T74" fmla="*/ 290 w 290"/>
                <a:gd name="T75" fmla="*/ 20 h 160"/>
                <a:gd name="T76" fmla="*/ 289 w 290"/>
                <a:gd name="T77" fmla="*/ 34 h 160"/>
                <a:gd name="T78" fmla="*/ 275 w 290"/>
                <a:gd name="T79" fmla="*/ 47 h 160"/>
                <a:gd name="T80" fmla="*/ 270 w 290"/>
                <a:gd name="T81" fmla="*/ 52 h 160"/>
                <a:gd name="T82" fmla="*/ 262 w 290"/>
                <a:gd name="T83" fmla="*/ 88 h 160"/>
                <a:gd name="T84" fmla="*/ 251 w 290"/>
                <a:gd name="T85" fmla="*/ 140 h 160"/>
                <a:gd name="T86" fmla="*/ 226 w 290"/>
                <a:gd name="T87" fmla="*/ 159 h 160"/>
                <a:gd name="T88" fmla="*/ 158 w 290"/>
                <a:gd name="T89" fmla="*/ 159 h 160"/>
                <a:gd name="T90" fmla="*/ 136 w 290"/>
                <a:gd name="T91"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0" h="160">
                  <a:moveTo>
                    <a:pt x="136" y="159"/>
                  </a:moveTo>
                  <a:cubicBezTo>
                    <a:pt x="112" y="159"/>
                    <a:pt x="89" y="159"/>
                    <a:pt x="65" y="159"/>
                  </a:cubicBezTo>
                  <a:cubicBezTo>
                    <a:pt x="50" y="159"/>
                    <a:pt x="42" y="153"/>
                    <a:pt x="39" y="138"/>
                  </a:cubicBezTo>
                  <a:cubicBezTo>
                    <a:pt x="33" y="110"/>
                    <a:pt x="27" y="82"/>
                    <a:pt x="21" y="54"/>
                  </a:cubicBezTo>
                  <a:cubicBezTo>
                    <a:pt x="20" y="50"/>
                    <a:pt x="19" y="47"/>
                    <a:pt x="13" y="47"/>
                  </a:cubicBezTo>
                  <a:cubicBezTo>
                    <a:pt x="5" y="46"/>
                    <a:pt x="1" y="40"/>
                    <a:pt x="0" y="31"/>
                  </a:cubicBezTo>
                  <a:cubicBezTo>
                    <a:pt x="0" y="26"/>
                    <a:pt x="0" y="21"/>
                    <a:pt x="0" y="17"/>
                  </a:cubicBezTo>
                  <a:cubicBezTo>
                    <a:pt x="1" y="8"/>
                    <a:pt x="7" y="1"/>
                    <a:pt x="17" y="1"/>
                  </a:cubicBezTo>
                  <a:cubicBezTo>
                    <a:pt x="30" y="0"/>
                    <a:pt x="43" y="1"/>
                    <a:pt x="56" y="1"/>
                  </a:cubicBezTo>
                  <a:cubicBezTo>
                    <a:pt x="60" y="1"/>
                    <a:pt x="59" y="3"/>
                    <a:pt x="60" y="6"/>
                  </a:cubicBezTo>
                  <a:cubicBezTo>
                    <a:pt x="60" y="9"/>
                    <a:pt x="58" y="10"/>
                    <a:pt x="55" y="10"/>
                  </a:cubicBezTo>
                  <a:cubicBezTo>
                    <a:pt x="43" y="10"/>
                    <a:pt x="31" y="10"/>
                    <a:pt x="19" y="10"/>
                  </a:cubicBezTo>
                  <a:cubicBezTo>
                    <a:pt x="11" y="10"/>
                    <a:pt x="9" y="12"/>
                    <a:pt x="9" y="20"/>
                  </a:cubicBezTo>
                  <a:cubicBezTo>
                    <a:pt x="9" y="23"/>
                    <a:pt x="9" y="26"/>
                    <a:pt x="9" y="29"/>
                  </a:cubicBezTo>
                  <a:cubicBezTo>
                    <a:pt x="9" y="35"/>
                    <a:pt x="12" y="38"/>
                    <a:pt x="18" y="38"/>
                  </a:cubicBezTo>
                  <a:cubicBezTo>
                    <a:pt x="28" y="38"/>
                    <a:pt x="37" y="38"/>
                    <a:pt x="47" y="38"/>
                  </a:cubicBezTo>
                  <a:cubicBezTo>
                    <a:pt x="49" y="38"/>
                    <a:pt x="51" y="39"/>
                    <a:pt x="53" y="39"/>
                  </a:cubicBezTo>
                  <a:cubicBezTo>
                    <a:pt x="53" y="42"/>
                    <a:pt x="53" y="44"/>
                    <a:pt x="53" y="47"/>
                  </a:cubicBezTo>
                  <a:cubicBezTo>
                    <a:pt x="45" y="47"/>
                    <a:pt x="37" y="47"/>
                    <a:pt x="28" y="47"/>
                  </a:cubicBezTo>
                  <a:cubicBezTo>
                    <a:pt x="29" y="52"/>
                    <a:pt x="30" y="56"/>
                    <a:pt x="31" y="60"/>
                  </a:cubicBezTo>
                  <a:cubicBezTo>
                    <a:pt x="37" y="86"/>
                    <a:pt x="42" y="112"/>
                    <a:pt x="48" y="139"/>
                  </a:cubicBezTo>
                  <a:cubicBezTo>
                    <a:pt x="50" y="146"/>
                    <a:pt x="55" y="150"/>
                    <a:pt x="62" y="150"/>
                  </a:cubicBezTo>
                  <a:cubicBezTo>
                    <a:pt x="117" y="150"/>
                    <a:pt x="173" y="150"/>
                    <a:pt x="228" y="150"/>
                  </a:cubicBezTo>
                  <a:cubicBezTo>
                    <a:pt x="235" y="150"/>
                    <a:pt x="240" y="147"/>
                    <a:pt x="242" y="139"/>
                  </a:cubicBezTo>
                  <a:cubicBezTo>
                    <a:pt x="248" y="109"/>
                    <a:pt x="255" y="79"/>
                    <a:pt x="261" y="49"/>
                  </a:cubicBezTo>
                  <a:cubicBezTo>
                    <a:pt x="261" y="49"/>
                    <a:pt x="261" y="49"/>
                    <a:pt x="261" y="47"/>
                  </a:cubicBezTo>
                  <a:cubicBezTo>
                    <a:pt x="255" y="47"/>
                    <a:pt x="248" y="47"/>
                    <a:pt x="242" y="47"/>
                  </a:cubicBezTo>
                  <a:cubicBezTo>
                    <a:pt x="238" y="47"/>
                    <a:pt x="236" y="47"/>
                    <a:pt x="236" y="43"/>
                  </a:cubicBezTo>
                  <a:cubicBezTo>
                    <a:pt x="236" y="39"/>
                    <a:pt x="238" y="38"/>
                    <a:pt x="241" y="38"/>
                  </a:cubicBezTo>
                  <a:cubicBezTo>
                    <a:pt x="251" y="38"/>
                    <a:pt x="261" y="38"/>
                    <a:pt x="271" y="38"/>
                  </a:cubicBezTo>
                  <a:cubicBezTo>
                    <a:pt x="278" y="38"/>
                    <a:pt x="281" y="36"/>
                    <a:pt x="281" y="29"/>
                  </a:cubicBezTo>
                  <a:cubicBezTo>
                    <a:pt x="281" y="25"/>
                    <a:pt x="281" y="22"/>
                    <a:pt x="281" y="18"/>
                  </a:cubicBezTo>
                  <a:cubicBezTo>
                    <a:pt x="281" y="13"/>
                    <a:pt x="278" y="10"/>
                    <a:pt x="272" y="10"/>
                  </a:cubicBezTo>
                  <a:cubicBezTo>
                    <a:pt x="260" y="10"/>
                    <a:pt x="248" y="10"/>
                    <a:pt x="235" y="10"/>
                  </a:cubicBezTo>
                  <a:cubicBezTo>
                    <a:pt x="232" y="10"/>
                    <a:pt x="230" y="10"/>
                    <a:pt x="230" y="5"/>
                  </a:cubicBezTo>
                  <a:cubicBezTo>
                    <a:pt x="230" y="1"/>
                    <a:pt x="232" y="1"/>
                    <a:pt x="235" y="1"/>
                  </a:cubicBezTo>
                  <a:cubicBezTo>
                    <a:pt x="247" y="1"/>
                    <a:pt x="259" y="1"/>
                    <a:pt x="271" y="1"/>
                  </a:cubicBezTo>
                  <a:cubicBezTo>
                    <a:pt x="283" y="1"/>
                    <a:pt x="290" y="8"/>
                    <a:pt x="290" y="20"/>
                  </a:cubicBezTo>
                  <a:cubicBezTo>
                    <a:pt x="290" y="25"/>
                    <a:pt x="290" y="29"/>
                    <a:pt x="289" y="34"/>
                  </a:cubicBezTo>
                  <a:cubicBezTo>
                    <a:pt x="288" y="41"/>
                    <a:pt x="283" y="46"/>
                    <a:pt x="275" y="47"/>
                  </a:cubicBezTo>
                  <a:cubicBezTo>
                    <a:pt x="271" y="47"/>
                    <a:pt x="270" y="49"/>
                    <a:pt x="270" y="52"/>
                  </a:cubicBezTo>
                  <a:cubicBezTo>
                    <a:pt x="268" y="59"/>
                    <a:pt x="263" y="85"/>
                    <a:pt x="262" y="88"/>
                  </a:cubicBezTo>
                  <a:cubicBezTo>
                    <a:pt x="258" y="105"/>
                    <a:pt x="254" y="123"/>
                    <a:pt x="251" y="140"/>
                  </a:cubicBezTo>
                  <a:cubicBezTo>
                    <a:pt x="248" y="153"/>
                    <a:pt x="240" y="159"/>
                    <a:pt x="226" y="159"/>
                  </a:cubicBezTo>
                  <a:cubicBezTo>
                    <a:pt x="203" y="160"/>
                    <a:pt x="181" y="159"/>
                    <a:pt x="158" y="159"/>
                  </a:cubicBezTo>
                  <a:cubicBezTo>
                    <a:pt x="156" y="159"/>
                    <a:pt x="138" y="159"/>
                    <a:pt x="136" y="159"/>
                  </a:cubicBezTo>
                  <a:close/>
                </a:path>
              </a:pathLst>
            </a:custGeom>
            <a:solidFill>
              <a:srgbClr val="0062A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161" name="Rectangle 160">
            <a:extLst>
              <a:ext uri="{FF2B5EF4-FFF2-40B4-BE49-F238E27FC236}">
                <a16:creationId xmlns:a16="http://schemas.microsoft.com/office/drawing/2014/main" xmlns="" id="{D4637CD9-67B2-4EAC-AD6A-8B6F1B27D5AA}"/>
              </a:ext>
            </a:extLst>
          </p:cNvPr>
          <p:cNvSpPr/>
          <p:nvPr/>
        </p:nvSpPr>
        <p:spPr>
          <a:xfrm>
            <a:off x="2747283" y="2695292"/>
            <a:ext cx="1343843" cy="262007"/>
          </a:xfrm>
          <a:prstGeom prst="rect">
            <a:avLst/>
          </a:prstGeom>
          <a:solidFill>
            <a:srgbClr val="4BACC6">
              <a:lumMod val="60000"/>
              <a:lumOff val="40000"/>
            </a:srgbClr>
          </a:solidFill>
          <a:ln w="25400" cap="flat" cmpd="sng" algn="ctr">
            <a:noFill/>
            <a:prstDash val="solid"/>
          </a:ln>
          <a:effectLst/>
        </p:spPr>
        <p:txBody>
          <a:bodyPr lIns="9144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Solid tumors (NOS)</a:t>
            </a:r>
          </a:p>
        </p:txBody>
      </p:sp>
      <p:cxnSp>
        <p:nvCxnSpPr>
          <p:cNvPr id="163" name="Straight Connector 162">
            <a:extLst>
              <a:ext uri="{FF2B5EF4-FFF2-40B4-BE49-F238E27FC236}">
                <a16:creationId xmlns:a16="http://schemas.microsoft.com/office/drawing/2014/main" xmlns="" id="{405BB918-162B-4347-AB9F-FA1C2A6FB9D8}"/>
              </a:ext>
            </a:extLst>
          </p:cNvPr>
          <p:cNvCxnSpPr>
            <a:cxnSpLocks/>
            <a:stCxn id="105" idx="1"/>
          </p:cNvCxnSpPr>
          <p:nvPr/>
        </p:nvCxnSpPr>
        <p:spPr>
          <a:xfrm flipH="1">
            <a:off x="2600046" y="1952870"/>
            <a:ext cx="147237" cy="0"/>
          </a:xfrm>
          <a:prstGeom prst="line">
            <a:avLst/>
          </a:prstGeom>
          <a:noFill/>
          <a:ln w="19050" cap="flat" cmpd="sng" algn="ctr">
            <a:solidFill>
              <a:srgbClr val="ED833B"/>
            </a:solidFill>
            <a:prstDash val="solid"/>
          </a:ln>
          <a:effectLst/>
        </p:spPr>
      </p:cxnSp>
      <p:sp>
        <p:nvSpPr>
          <p:cNvPr id="164" name="Freeform: Shape 106">
            <a:extLst>
              <a:ext uri="{FF2B5EF4-FFF2-40B4-BE49-F238E27FC236}">
                <a16:creationId xmlns:a16="http://schemas.microsoft.com/office/drawing/2014/main" xmlns="" id="{8628B710-B233-4801-A0F7-E5C81A46B429}"/>
              </a:ext>
            </a:extLst>
          </p:cNvPr>
          <p:cNvSpPr/>
          <p:nvPr/>
        </p:nvSpPr>
        <p:spPr>
          <a:xfrm flipH="1">
            <a:off x="2590256" y="1953095"/>
            <a:ext cx="165974" cy="2336757"/>
          </a:xfrm>
          <a:custGeom>
            <a:avLst/>
            <a:gdLst>
              <a:gd name="connsiteX0" fmla="*/ 22860 w 182880"/>
              <a:gd name="connsiteY0" fmla="*/ 0 h 899160"/>
              <a:gd name="connsiteX1" fmla="*/ 182880 w 182880"/>
              <a:gd name="connsiteY1" fmla="*/ 0 h 899160"/>
              <a:gd name="connsiteX2" fmla="*/ 182880 w 182880"/>
              <a:gd name="connsiteY2" fmla="*/ 899160 h 899160"/>
              <a:gd name="connsiteX3" fmla="*/ 0 w 182880"/>
              <a:gd name="connsiteY3" fmla="*/ 899160 h 899160"/>
              <a:gd name="connsiteX0" fmla="*/ 0 w 185484"/>
              <a:gd name="connsiteY0" fmla="*/ 1293 h 899160"/>
              <a:gd name="connsiteX1" fmla="*/ 185484 w 185484"/>
              <a:gd name="connsiteY1" fmla="*/ 0 h 899160"/>
              <a:gd name="connsiteX2" fmla="*/ 185484 w 185484"/>
              <a:gd name="connsiteY2" fmla="*/ 899160 h 899160"/>
              <a:gd name="connsiteX3" fmla="*/ 2604 w 185484"/>
              <a:gd name="connsiteY3" fmla="*/ 899160 h 899160"/>
              <a:gd name="connsiteX0" fmla="*/ 0 w 186825"/>
              <a:gd name="connsiteY0" fmla="*/ 0 h 899591"/>
              <a:gd name="connsiteX1" fmla="*/ 186825 w 186825"/>
              <a:gd name="connsiteY1" fmla="*/ 431 h 899591"/>
              <a:gd name="connsiteX2" fmla="*/ 186825 w 186825"/>
              <a:gd name="connsiteY2" fmla="*/ 899591 h 899591"/>
              <a:gd name="connsiteX3" fmla="*/ 3945 w 186825"/>
              <a:gd name="connsiteY3" fmla="*/ 899591 h 899591"/>
            </a:gdLst>
            <a:ahLst/>
            <a:cxnLst>
              <a:cxn ang="0">
                <a:pos x="connsiteX0" y="connsiteY0"/>
              </a:cxn>
              <a:cxn ang="0">
                <a:pos x="connsiteX1" y="connsiteY1"/>
              </a:cxn>
              <a:cxn ang="0">
                <a:pos x="connsiteX2" y="connsiteY2"/>
              </a:cxn>
              <a:cxn ang="0">
                <a:pos x="connsiteX3" y="connsiteY3"/>
              </a:cxn>
            </a:cxnLst>
            <a:rect l="l" t="t" r="r" b="b"/>
            <a:pathLst>
              <a:path w="186825" h="899591">
                <a:moveTo>
                  <a:pt x="0" y="0"/>
                </a:moveTo>
                <a:lnTo>
                  <a:pt x="186825" y="431"/>
                </a:lnTo>
                <a:lnTo>
                  <a:pt x="186825" y="899591"/>
                </a:lnTo>
                <a:lnTo>
                  <a:pt x="3945" y="899591"/>
                </a:lnTo>
              </a:path>
            </a:pathLst>
          </a:custGeom>
          <a:noFill/>
          <a:ln w="19050" cap="flat" cmpd="sng" algn="ctr">
            <a:solidFill>
              <a:srgbClr val="ED833B"/>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66" name="Straight Connector 165">
            <a:extLst>
              <a:ext uri="{FF2B5EF4-FFF2-40B4-BE49-F238E27FC236}">
                <a16:creationId xmlns:a16="http://schemas.microsoft.com/office/drawing/2014/main" xmlns="" id="{380C3A13-4704-4FD0-99E0-4AADE028EF10}"/>
              </a:ext>
            </a:extLst>
          </p:cNvPr>
          <p:cNvCxnSpPr>
            <a:cxnSpLocks/>
            <a:stCxn id="161" idx="1"/>
          </p:cNvCxnSpPr>
          <p:nvPr/>
        </p:nvCxnSpPr>
        <p:spPr>
          <a:xfrm flipH="1">
            <a:off x="2598510" y="2826296"/>
            <a:ext cx="148773" cy="0"/>
          </a:xfrm>
          <a:prstGeom prst="line">
            <a:avLst/>
          </a:prstGeom>
          <a:noFill/>
          <a:ln w="19050" cap="flat" cmpd="sng" algn="ctr">
            <a:solidFill>
              <a:srgbClr val="ED833B"/>
            </a:solidFill>
            <a:prstDash val="solid"/>
          </a:ln>
          <a:effectLst/>
        </p:spPr>
      </p:cxnSp>
      <p:cxnSp>
        <p:nvCxnSpPr>
          <p:cNvPr id="170" name="Straight Connector 169">
            <a:extLst>
              <a:ext uri="{FF2B5EF4-FFF2-40B4-BE49-F238E27FC236}">
                <a16:creationId xmlns:a16="http://schemas.microsoft.com/office/drawing/2014/main" xmlns="" id="{E2587AF5-AF77-47E0-A6AA-FE9E87430F07}"/>
              </a:ext>
            </a:extLst>
          </p:cNvPr>
          <p:cNvCxnSpPr>
            <a:cxnSpLocks/>
          </p:cNvCxnSpPr>
          <p:nvPr/>
        </p:nvCxnSpPr>
        <p:spPr>
          <a:xfrm flipH="1">
            <a:off x="2598510" y="3863828"/>
            <a:ext cx="148773" cy="0"/>
          </a:xfrm>
          <a:prstGeom prst="line">
            <a:avLst/>
          </a:prstGeom>
          <a:noFill/>
          <a:ln w="19050" cap="flat" cmpd="sng" algn="ctr">
            <a:solidFill>
              <a:srgbClr val="ED833B"/>
            </a:solidFill>
            <a:prstDash val="solid"/>
          </a:ln>
          <a:effectLst/>
        </p:spPr>
      </p:cxnSp>
      <p:cxnSp>
        <p:nvCxnSpPr>
          <p:cNvPr id="171" name="Straight Connector 170">
            <a:extLst>
              <a:ext uri="{FF2B5EF4-FFF2-40B4-BE49-F238E27FC236}">
                <a16:creationId xmlns:a16="http://schemas.microsoft.com/office/drawing/2014/main" xmlns="" id="{93B896E3-2BF3-4D92-AB75-8AD269013C83}"/>
              </a:ext>
            </a:extLst>
          </p:cNvPr>
          <p:cNvCxnSpPr/>
          <p:nvPr/>
        </p:nvCxnSpPr>
        <p:spPr>
          <a:xfrm flipH="1">
            <a:off x="2434333" y="3093989"/>
            <a:ext cx="156212" cy="0"/>
          </a:xfrm>
          <a:prstGeom prst="line">
            <a:avLst/>
          </a:prstGeom>
          <a:noFill/>
          <a:ln w="19050" cap="flat" cmpd="sng" algn="ctr">
            <a:solidFill>
              <a:srgbClr val="ED833B"/>
            </a:solidFill>
            <a:prstDash val="solid"/>
          </a:ln>
          <a:effectLst/>
        </p:spPr>
      </p:cxnSp>
      <p:cxnSp>
        <p:nvCxnSpPr>
          <p:cNvPr id="87" name="Straight Connector 86">
            <a:extLst>
              <a:ext uri="{FF2B5EF4-FFF2-40B4-BE49-F238E27FC236}">
                <a16:creationId xmlns:a16="http://schemas.microsoft.com/office/drawing/2014/main" xmlns="" id="{B1BF229E-5FCF-490C-8344-6728176DBD21}"/>
              </a:ext>
            </a:extLst>
          </p:cNvPr>
          <p:cNvCxnSpPr/>
          <p:nvPr/>
        </p:nvCxnSpPr>
        <p:spPr>
          <a:xfrm>
            <a:off x="2598509" y="2388793"/>
            <a:ext cx="156212" cy="0"/>
          </a:xfrm>
          <a:prstGeom prst="line">
            <a:avLst/>
          </a:prstGeom>
          <a:noFill/>
          <a:ln w="19050" cap="flat" cmpd="sng" algn="ctr">
            <a:solidFill>
              <a:srgbClr val="ED833B"/>
            </a:solidFill>
            <a:prstDash val="solid"/>
          </a:ln>
          <a:effectLst/>
        </p:spPr>
      </p:cxnSp>
      <p:sp>
        <p:nvSpPr>
          <p:cNvPr id="107" name="Rectangle 106">
            <a:extLst>
              <a:ext uri="{FF2B5EF4-FFF2-40B4-BE49-F238E27FC236}">
                <a16:creationId xmlns:a16="http://schemas.microsoft.com/office/drawing/2014/main" xmlns="" id="{09D41340-2F6D-47AE-BA3E-A159058BF5C7}"/>
              </a:ext>
            </a:extLst>
          </p:cNvPr>
          <p:cNvSpPr/>
          <p:nvPr/>
        </p:nvSpPr>
        <p:spPr>
          <a:xfrm>
            <a:off x="2747283" y="2258579"/>
            <a:ext cx="1343843" cy="262007"/>
          </a:xfrm>
          <a:prstGeom prst="rect">
            <a:avLst/>
          </a:prstGeom>
          <a:solidFill>
            <a:srgbClr val="4BACC6">
              <a:lumMod val="60000"/>
              <a:lumOff val="40000"/>
            </a:srgbClr>
          </a:solidFill>
          <a:ln w="25400" cap="flat" cmpd="sng" algn="ctr">
            <a:noFill/>
            <a:prstDash val="solid"/>
          </a:ln>
          <a:effectLst/>
        </p:spPr>
        <p:txBody>
          <a:bodyPr lIns="9144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Salivary gland</a:t>
            </a:r>
          </a:p>
        </p:txBody>
      </p:sp>
      <p:sp>
        <p:nvSpPr>
          <p:cNvPr id="3" name="Rounded Rectangle 2">
            <a:extLst>
              <a:ext uri="{FF2B5EF4-FFF2-40B4-BE49-F238E27FC236}">
                <a16:creationId xmlns:a16="http://schemas.microsoft.com/office/drawing/2014/main" xmlns="" id="{ECBE7197-A198-B54B-96A4-69189C551E90}"/>
              </a:ext>
            </a:extLst>
          </p:cNvPr>
          <p:cNvSpPr/>
          <p:nvPr/>
        </p:nvSpPr>
        <p:spPr>
          <a:xfrm>
            <a:off x="2571841" y="1713839"/>
            <a:ext cx="1759623" cy="460983"/>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a:extLst>
              <a:ext uri="{FF2B5EF4-FFF2-40B4-BE49-F238E27FC236}">
                <a16:creationId xmlns:a16="http://schemas.microsoft.com/office/drawing/2014/main" xmlns="" id="{4D99F38C-AC6C-4A46-9E13-70929AE04468}"/>
              </a:ext>
            </a:extLst>
          </p:cNvPr>
          <p:cNvSpPr/>
          <p:nvPr/>
        </p:nvSpPr>
        <p:spPr>
          <a:xfrm>
            <a:off x="2566454" y="3639018"/>
            <a:ext cx="1759623" cy="460983"/>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1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77010"/>
            <a:ext cx="9144000" cy="1323439"/>
          </a:xfrm>
        </p:spPr>
        <p:txBody>
          <a:bodyPr/>
          <a:lstStyle/>
          <a:p>
            <a:r>
              <a:rPr lang="en-US" sz="3200" dirty="0"/>
              <a:t>SUMMIT</a:t>
            </a:r>
            <a:br>
              <a:rPr lang="en-US" sz="3200" dirty="0"/>
            </a:br>
            <a:r>
              <a:rPr lang="en-US" sz="2800" b="0" dirty="0"/>
              <a:t>Hormone Receptor Positive Breast Cancer Cohort</a:t>
            </a:r>
            <a:r>
              <a:rPr lang="en-US" sz="3200" dirty="0"/>
              <a:t/>
            </a:r>
            <a:br>
              <a:rPr lang="en-US" sz="3200" dirty="0"/>
            </a:br>
            <a:endParaRPr lang="en-US" sz="2000" b="0" dirty="0"/>
          </a:p>
        </p:txBody>
      </p:sp>
      <p:sp>
        <p:nvSpPr>
          <p:cNvPr id="4" name="TextBox 3"/>
          <p:cNvSpPr txBox="1"/>
          <p:nvPr/>
        </p:nvSpPr>
        <p:spPr>
          <a:xfrm>
            <a:off x="2107096" y="6446534"/>
            <a:ext cx="32202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Copyright 2019 Puma Biotechnology</a:t>
            </a:r>
          </a:p>
        </p:txBody>
      </p:sp>
      <p:sp>
        <p:nvSpPr>
          <p:cNvPr id="3" name="TextBox 2"/>
          <p:cNvSpPr txBox="1"/>
          <p:nvPr/>
        </p:nvSpPr>
        <p:spPr>
          <a:xfrm>
            <a:off x="8576364" y="6431145"/>
            <a:ext cx="437007" cy="276999"/>
          </a:xfrm>
          <a:prstGeom prst="rect">
            <a:avLst/>
          </a:prstGeom>
          <a:noFill/>
        </p:spPr>
        <p:txBody>
          <a:bodyPr wrap="square" rtlCol="0">
            <a:spAutoFit/>
          </a:bodyPr>
          <a:lstStyle/>
          <a:p>
            <a:r>
              <a:rPr lang="en-US" sz="1200" dirty="0">
                <a:solidFill>
                  <a:schemeClr val="bg1"/>
                </a:solidFill>
              </a:rPr>
              <a:t>4</a:t>
            </a:r>
          </a:p>
        </p:txBody>
      </p:sp>
    </p:spTree>
    <p:extLst>
      <p:ext uri="{BB962C8B-B14F-4D97-AF65-F5344CB8AC3E}">
        <p14:creationId xmlns:p14="http://schemas.microsoft.com/office/powerpoint/2010/main" val="60170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chor="ctr">
            <a:normAutofit/>
          </a:bodyPr>
          <a:lstStyle/>
          <a:p>
            <a:pPr algn="ctr"/>
            <a:r>
              <a:rPr lang="en-US" sz="2400" b="1" dirty="0">
                <a:latin typeface="Arial" panose="020B0604020202020204" pitchFamily="34" charset="0"/>
                <a:cs typeface="Arial" panose="020B0604020202020204" pitchFamily="34" charset="0"/>
              </a:rPr>
              <a:t>Somatic  Mutations in HER2 (ERBB2) in Hormone Receptor Positive Breast Cancer</a:t>
            </a:r>
          </a:p>
        </p:txBody>
      </p:sp>
      <p:sp>
        <p:nvSpPr>
          <p:cNvPr id="4" name="Rectangle 3"/>
          <p:cNvSpPr/>
          <p:nvPr/>
        </p:nvSpPr>
        <p:spPr>
          <a:xfrm>
            <a:off x="3886200" y="6355160"/>
            <a:ext cx="5014510" cy="253916"/>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a:ea typeface="ＭＳ Ｐゴシック" charset="0"/>
                <a:cs typeface="Arial" panose="020B0604020202020204" pitchFamily="34" charset="0"/>
              </a:rPr>
              <a:t> </a:t>
            </a:r>
            <a:r>
              <a:rPr lang="en-CA" sz="1050" baseline="30000" dirty="0">
                <a:solidFill>
                  <a:prstClr val="white"/>
                </a:solidFill>
                <a:latin typeface="Calibri"/>
                <a:ea typeface="ＭＳ Ｐゴシック" charset="0"/>
                <a:cs typeface="Arial" panose="020B0604020202020204" pitchFamily="34" charset="0"/>
              </a:rPr>
              <a:t>1</a:t>
            </a:r>
            <a:r>
              <a:rPr kumimoji="0" lang="en-US" sz="1050" b="0" i="0" u="none" strike="noStrike" kern="1200" cap="none" spc="0" normalizeH="0" baseline="0" noProof="0" dirty="0">
                <a:ln>
                  <a:noFill/>
                </a:ln>
                <a:solidFill>
                  <a:prstClr val="white"/>
                </a:solidFill>
                <a:effectLst/>
                <a:uLnTx/>
                <a:uFillTx/>
                <a:latin typeface="Calibri"/>
                <a:ea typeface="ＭＳ Ｐゴシック" charset="0"/>
                <a:cs typeface="Arial" panose="020B0604020202020204" pitchFamily="34" charset="0"/>
              </a:rPr>
              <a:t>Wagle et al, ASCO 2016</a:t>
            </a:r>
            <a:r>
              <a:rPr kumimoji="0" lang="en-US" sz="1050" b="0" i="0" u="none" strike="noStrike" kern="1200" cap="none" spc="0" normalizeH="0" baseline="0" noProof="0" dirty="0">
                <a:ln>
                  <a:noFill/>
                </a:ln>
                <a:solidFill>
                  <a:prstClr val="white"/>
                </a:solidFill>
                <a:effectLst/>
                <a:uLnTx/>
                <a:uFillTx/>
                <a:latin typeface="Calibri"/>
                <a:ea typeface="ＭＳ Ｐゴシック" charset="0"/>
                <a:cs typeface="+mn-cs"/>
              </a:rPr>
              <a:t>; </a:t>
            </a:r>
            <a:r>
              <a:rPr lang="en-US" sz="1050" baseline="30000" dirty="0">
                <a:solidFill>
                  <a:prstClr val="white"/>
                </a:solidFill>
                <a:latin typeface="Calibri"/>
                <a:ea typeface="ＭＳ Ｐゴシック" charset="0"/>
              </a:rPr>
              <a:t>2</a:t>
            </a:r>
            <a:r>
              <a:rPr kumimoji="0" lang="en-US" sz="1050" b="0" i="0" u="none" strike="noStrike" kern="1200" cap="none" spc="0" normalizeH="0" baseline="0" noProof="0" dirty="0">
                <a:ln>
                  <a:noFill/>
                </a:ln>
                <a:solidFill>
                  <a:prstClr val="white"/>
                </a:solidFill>
                <a:effectLst/>
                <a:uLnTx/>
                <a:uFillTx/>
                <a:latin typeface="Calibri"/>
                <a:ea typeface="ＭＳ Ｐゴシック" charset="0"/>
                <a:cs typeface="+mn-cs"/>
              </a:rPr>
              <a:t>Bose et al, Cancer Disc. 2013</a:t>
            </a:r>
            <a:endParaRPr kumimoji="0" lang="en-US" sz="1050" b="0" i="0" u="none" strike="noStrike" kern="1200" cap="none" spc="0" normalizeH="0" baseline="0" noProof="0" dirty="0">
              <a:ln>
                <a:noFill/>
              </a:ln>
              <a:solidFill>
                <a:prstClr val="white"/>
              </a:solidFill>
              <a:effectLst/>
              <a:uLnTx/>
              <a:uFillTx/>
              <a:latin typeface="Calibri"/>
              <a:ea typeface="ＭＳ Ｐゴシック" charset="0"/>
              <a:cs typeface="Arial" panose="020B0604020202020204" pitchFamily="34" charset="0"/>
            </a:endParaRPr>
          </a:p>
        </p:txBody>
      </p:sp>
      <p:sp>
        <p:nvSpPr>
          <p:cNvPr id="9" name="TextBox 8"/>
          <p:cNvSpPr txBox="1"/>
          <p:nvPr/>
        </p:nvSpPr>
        <p:spPr>
          <a:xfrm>
            <a:off x="221771" y="1317012"/>
            <a:ext cx="4876800" cy="4401205"/>
          </a:xfrm>
          <a:prstGeom prst="rect">
            <a:avLst/>
          </a:prstGeom>
          <a:noFill/>
          <a:ln w="12700">
            <a:no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ＭＳ Ｐゴシック" charset="0"/>
                <a:cs typeface="+mn-cs"/>
              </a:rPr>
              <a:t>Incidence:</a:t>
            </a:r>
          </a:p>
          <a:p>
            <a:pPr marL="457200" marR="0" lvl="0" indent="-173038"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mn-cs"/>
              </a:rPr>
              <a:t>- 	7-9%, pre-treated ER+ MBC</a:t>
            </a:r>
            <a:r>
              <a:rPr lang="en-US" sz="1600" baseline="30000" dirty="0">
                <a:solidFill>
                  <a:prstClr val="black"/>
                </a:solidFill>
                <a:latin typeface="Calibri"/>
                <a:ea typeface="ＭＳ Ｐゴシック" charset="0"/>
                <a:cs typeface="Arial" panose="020B0604020202020204" pitchFamily="34" charset="0"/>
              </a:rPr>
              <a:t>1</a:t>
            </a:r>
            <a:endParaRPr kumimoji="0" lang="en-US" sz="1600" b="0" i="0" u="none" strike="noStrike" kern="1200" cap="none" spc="0" normalizeH="0" baseline="30000" noProof="0" dirty="0">
              <a:ln>
                <a:noFill/>
              </a:ln>
              <a:solidFill>
                <a:prstClr val="black"/>
              </a:solidFill>
              <a:effectLst/>
              <a:uLnTx/>
              <a:uFillTx/>
              <a:latin typeface="Calibri"/>
              <a:ea typeface="ＭＳ Ｐゴシック"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
                <a:srgbClr val="C00000"/>
              </a:buClr>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ＭＳ Ｐゴシック" charset="0"/>
              <a:cs typeface="+mn-cs"/>
            </a:endParaRPr>
          </a:p>
          <a:p>
            <a:pPr marL="285750" marR="0" lvl="0" indent="-285750" algn="l" defTabSz="4572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ＭＳ Ｐゴシック" charset="0"/>
                <a:cs typeface="+mn-cs"/>
              </a:rPr>
              <a:t>Tumor characteristics:</a:t>
            </a:r>
          </a:p>
          <a:p>
            <a:pPr marL="457200" marR="0" lvl="0" indent="-173038"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ＭＳ Ｐゴシック" charset="0"/>
                <a:cs typeface="+mn-cs"/>
              </a:rPr>
              <a:t>- 	</a:t>
            </a:r>
            <a:r>
              <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mn-cs"/>
              </a:rPr>
              <a:t>usually mutually exclusive to HER2 amplifications</a:t>
            </a:r>
          </a:p>
          <a:p>
            <a:pPr marL="457200" marR="0" lvl="0" indent="-173038" algn="l" defTabSz="457200" rtl="0" eaLnBrk="1" fontAlgn="auto" latinLnBrk="0" hangingPunct="1">
              <a:lnSpc>
                <a:spcPct val="100000"/>
              </a:lnSpc>
              <a:spcBef>
                <a:spcPts val="0"/>
              </a:spcBef>
              <a:spcAft>
                <a:spcPts val="0"/>
              </a:spcAft>
              <a:buClrTx/>
              <a:buSzTx/>
              <a:buFontTx/>
              <a:buChar char="-"/>
              <a:tabLst/>
              <a:defRPr/>
            </a:pPr>
            <a:endPar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mn-cs"/>
            </a:endParaRPr>
          </a:p>
          <a:p>
            <a:pPr marL="285750" marR="0" lvl="0" indent="-285750" algn="l" defTabSz="4572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ＭＳ Ｐゴシック" charset="0"/>
                <a:cs typeface="+mn-cs"/>
              </a:rPr>
              <a:t>Preclinical evidence of oncogenic activity</a:t>
            </a:r>
            <a:r>
              <a:rPr kumimoji="0" lang="en-US" sz="1400" b="1" i="0" u="none" strike="noStrike" kern="1200" cap="none" spc="0" normalizeH="0" baseline="0" noProof="0" dirty="0">
                <a:ln>
                  <a:noFill/>
                </a:ln>
                <a:solidFill>
                  <a:prstClr val="black"/>
                </a:solidFill>
                <a:effectLst/>
                <a:uLnTx/>
                <a:uFillTx/>
                <a:latin typeface="Calibri"/>
                <a:ea typeface="ＭＳ Ｐゴシック" charset="0"/>
                <a:cs typeface="+mn-cs"/>
              </a:rPr>
              <a:t>:</a:t>
            </a:r>
          </a:p>
          <a:p>
            <a:pPr marL="457200" marR="0" lvl="0" indent="-174625"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mn-cs"/>
              </a:rPr>
              <a:t>constitutive activation of intracellular kinase and downstream signaling pathways</a:t>
            </a:r>
            <a:r>
              <a:rPr lang="en-US" sz="1600" baseline="30000" dirty="0">
                <a:solidFill>
                  <a:prstClr val="black"/>
                </a:solidFill>
                <a:latin typeface="Calibri"/>
                <a:ea typeface="ＭＳ Ｐゴシック" charset="0"/>
              </a:rPr>
              <a:t>2</a:t>
            </a:r>
            <a:endParaRPr kumimoji="0" lang="en-US" sz="1600" b="0" i="0" u="none" strike="noStrike" kern="1200" cap="none" spc="0" normalizeH="0" baseline="30000" noProof="0" dirty="0">
              <a:ln>
                <a:noFill/>
              </a:ln>
              <a:solidFill>
                <a:prstClr val="black"/>
              </a:solidFill>
              <a:effectLst/>
              <a:uLnTx/>
              <a:uFillTx/>
              <a:latin typeface="Calibri"/>
              <a:ea typeface="ＭＳ Ｐゴシック" charset="0"/>
              <a:cs typeface="+mn-cs"/>
            </a:endParaRPr>
          </a:p>
          <a:p>
            <a:pPr marL="457200" marR="0" lvl="0" indent="-174625"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mn-cs"/>
              </a:rPr>
              <a:t>increased cell proliferation and tumor growth</a:t>
            </a:r>
            <a:r>
              <a:rPr lang="en-US" sz="1600" baseline="30000" dirty="0">
                <a:solidFill>
                  <a:prstClr val="black"/>
                </a:solidFill>
                <a:latin typeface="Calibri"/>
                <a:ea typeface="ＭＳ Ｐゴシック" charset="0"/>
              </a:rPr>
              <a:t>2</a:t>
            </a:r>
            <a:endPar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mn-cs"/>
            </a:endParaRPr>
          </a:p>
          <a:p>
            <a:pPr marL="457200" marR="0" lvl="0" indent="-174625"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mn-cs"/>
              </a:rPr>
              <a:t>Cross-talk occurs between ER and HER2 mutation (modified SUMMIT trial to add </a:t>
            </a:r>
            <a:r>
              <a:rPr kumimoji="0" lang="en-US" sz="1600" b="0" i="0" u="none" strike="noStrike" kern="1200" cap="none" spc="0" normalizeH="0" baseline="0" noProof="0" dirty="0" err="1">
                <a:ln>
                  <a:noFill/>
                </a:ln>
                <a:solidFill>
                  <a:prstClr val="black"/>
                </a:solidFill>
                <a:effectLst/>
                <a:uLnTx/>
                <a:uFillTx/>
                <a:latin typeface="Calibri"/>
                <a:ea typeface="ＭＳ Ｐゴシック" charset="0"/>
                <a:cs typeface="+mn-cs"/>
              </a:rPr>
              <a:t>fulvestrant</a:t>
            </a:r>
            <a:r>
              <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mn-cs"/>
              </a:rPr>
              <a:t> to ER positive patients)</a:t>
            </a:r>
          </a:p>
          <a:p>
            <a:pPr marL="457200" marR="0" lvl="0" indent="-174625" algn="l" defTabSz="457200" rtl="0" eaLnBrk="1" fontAlgn="auto" latinLnBrk="0" hangingPunct="1">
              <a:lnSpc>
                <a:spcPct val="100000"/>
              </a:lnSpc>
              <a:spcBef>
                <a:spcPts val="0"/>
              </a:spcBef>
              <a:spcAft>
                <a:spcPts val="0"/>
              </a:spcAft>
              <a:buClrTx/>
              <a:buSzTx/>
              <a:buFontTx/>
              <a:buChar char="-"/>
              <a:tabLst/>
              <a:defRPr/>
            </a:pPr>
            <a:r>
              <a:rPr lang="en-US" sz="1600" dirty="0">
                <a:solidFill>
                  <a:prstClr val="black"/>
                </a:solidFill>
                <a:latin typeface="Calibri"/>
                <a:ea typeface="ＭＳ Ｐゴシック" charset="0"/>
              </a:rPr>
              <a:t>HER2 amplification seen as potential mechanism of resistance to neratinib plus </a:t>
            </a:r>
            <a:r>
              <a:rPr lang="en-US" sz="1600" dirty="0" err="1">
                <a:solidFill>
                  <a:prstClr val="black"/>
                </a:solidFill>
                <a:latin typeface="Calibri"/>
                <a:ea typeface="ＭＳ Ｐゴシック" charset="0"/>
              </a:rPr>
              <a:t>fulvestrant</a:t>
            </a:r>
            <a:r>
              <a:rPr lang="en-US" sz="1600" dirty="0">
                <a:solidFill>
                  <a:prstClr val="black"/>
                </a:solidFill>
                <a:latin typeface="Calibri"/>
                <a:ea typeface="ＭＳ Ｐゴシック" charset="0"/>
              </a:rPr>
              <a:t> (modified SUMMIT trial to add trastuzumab to neratinib plus </a:t>
            </a:r>
            <a:r>
              <a:rPr lang="en-US" sz="1600" dirty="0" err="1">
                <a:solidFill>
                  <a:prstClr val="black"/>
                </a:solidFill>
                <a:latin typeface="Calibri"/>
                <a:ea typeface="ＭＳ Ｐゴシック" charset="0"/>
              </a:rPr>
              <a:t>fulvestrant</a:t>
            </a:r>
            <a:r>
              <a:rPr lang="en-US" sz="1600" dirty="0">
                <a:solidFill>
                  <a:prstClr val="black"/>
                </a:solidFill>
                <a:latin typeface="Calibri"/>
                <a:ea typeface="ＭＳ Ｐゴシック" charset="0"/>
              </a:rPr>
              <a:t> in ER positive patients)</a:t>
            </a:r>
            <a:endPar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grpSp>
        <p:nvGrpSpPr>
          <p:cNvPr id="3" name="Group 2"/>
          <p:cNvGrpSpPr/>
          <p:nvPr/>
        </p:nvGrpSpPr>
        <p:grpSpPr>
          <a:xfrm>
            <a:off x="5486400" y="1295400"/>
            <a:ext cx="3048000" cy="2432790"/>
            <a:chOff x="6568782" y="1788069"/>
            <a:chExt cx="2347136" cy="1893211"/>
          </a:xfrm>
        </p:grpSpPr>
        <p:grpSp>
          <p:nvGrpSpPr>
            <p:cNvPr id="427" name="Group 1944"/>
            <p:cNvGrpSpPr>
              <a:grpSpLocks/>
            </p:cNvGrpSpPr>
            <p:nvPr/>
          </p:nvGrpSpPr>
          <p:grpSpPr bwMode="auto">
            <a:xfrm>
              <a:off x="6568782" y="2872517"/>
              <a:ext cx="58909" cy="196334"/>
              <a:chOff x="1159920" y="0"/>
              <a:chExt cx="82645" cy="298818"/>
            </a:xfrm>
          </p:grpSpPr>
          <p:cxnSp>
            <p:nvCxnSpPr>
              <p:cNvPr id="593" name="Straight Connector 592"/>
              <p:cNvCxnSpPr>
                <a:cxnSpLocks noChangeShapeType="1"/>
              </p:cNvCxnSpPr>
              <p:nvPr/>
            </p:nvCxnSpPr>
            <p:spPr bwMode="auto">
              <a:xfrm rot="5400000">
                <a:off x="1103693" y="155229"/>
                <a:ext cx="224033" cy="1766"/>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94" name="Straight Connector 593"/>
              <p:cNvCxnSpPr>
                <a:cxnSpLocks noChangeShapeType="1"/>
              </p:cNvCxnSpPr>
              <p:nvPr/>
            </p:nvCxnSpPr>
            <p:spPr bwMode="auto">
              <a:xfrm rot="5400000">
                <a:off x="1070125"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95" name="Oval 594"/>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96" name="Oval 595"/>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28" name="Group 1949"/>
            <p:cNvGrpSpPr>
              <a:grpSpLocks/>
            </p:cNvGrpSpPr>
            <p:nvPr/>
          </p:nvGrpSpPr>
          <p:grpSpPr bwMode="auto">
            <a:xfrm>
              <a:off x="6638184" y="2872517"/>
              <a:ext cx="58909" cy="196334"/>
              <a:chOff x="1159920" y="0"/>
              <a:chExt cx="82645" cy="298818"/>
            </a:xfrm>
          </p:grpSpPr>
          <p:cxnSp>
            <p:nvCxnSpPr>
              <p:cNvPr id="589" name="Straight Connector 588"/>
              <p:cNvCxnSpPr>
                <a:cxnSpLocks noChangeShapeType="1"/>
              </p:cNvCxnSpPr>
              <p:nvPr/>
            </p:nvCxnSpPr>
            <p:spPr bwMode="auto">
              <a:xfrm rot="5400000">
                <a:off x="1103495"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90" name="Straight Connector 589"/>
              <p:cNvCxnSpPr>
                <a:cxnSpLocks noChangeShapeType="1"/>
              </p:cNvCxnSpPr>
              <p:nvPr/>
            </p:nvCxnSpPr>
            <p:spPr bwMode="auto">
              <a:xfrm rot="5400000">
                <a:off x="1071694"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91" name="Oval 590"/>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92" name="Oval 591"/>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29" name="Group 1954"/>
            <p:cNvGrpSpPr>
              <a:grpSpLocks/>
            </p:cNvGrpSpPr>
            <p:nvPr/>
          </p:nvGrpSpPr>
          <p:grpSpPr bwMode="auto">
            <a:xfrm>
              <a:off x="6707587" y="2872517"/>
              <a:ext cx="58909" cy="196334"/>
              <a:chOff x="1159920" y="0"/>
              <a:chExt cx="82645" cy="298818"/>
            </a:xfrm>
          </p:grpSpPr>
          <p:cxnSp>
            <p:nvCxnSpPr>
              <p:cNvPr id="585" name="Straight Connector 584"/>
              <p:cNvCxnSpPr>
                <a:cxnSpLocks noChangeShapeType="1"/>
              </p:cNvCxnSpPr>
              <p:nvPr/>
            </p:nvCxnSpPr>
            <p:spPr bwMode="auto">
              <a:xfrm rot="5400000">
                <a:off x="1103298" y="155229"/>
                <a:ext cx="224033" cy="1766"/>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86" name="Straight Connector 585"/>
              <p:cNvCxnSpPr>
                <a:cxnSpLocks noChangeShapeType="1"/>
              </p:cNvCxnSpPr>
              <p:nvPr/>
            </p:nvCxnSpPr>
            <p:spPr bwMode="auto">
              <a:xfrm rot="5400000">
                <a:off x="1069730"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87" name="Oval 586"/>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88" name="Oval 587"/>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30" name="Group 1959"/>
            <p:cNvGrpSpPr>
              <a:grpSpLocks/>
            </p:cNvGrpSpPr>
            <p:nvPr/>
          </p:nvGrpSpPr>
          <p:grpSpPr bwMode="auto">
            <a:xfrm>
              <a:off x="6776990" y="2872517"/>
              <a:ext cx="58909" cy="196334"/>
              <a:chOff x="1159920" y="0"/>
              <a:chExt cx="82645" cy="298818"/>
            </a:xfrm>
          </p:grpSpPr>
          <p:cxnSp>
            <p:nvCxnSpPr>
              <p:cNvPr id="581" name="Straight Connector 580"/>
              <p:cNvCxnSpPr>
                <a:cxnSpLocks noChangeShapeType="1"/>
              </p:cNvCxnSpPr>
              <p:nvPr/>
            </p:nvCxnSpPr>
            <p:spPr bwMode="auto">
              <a:xfrm rot="5400000">
                <a:off x="1103100"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82" name="Straight Connector 581"/>
              <p:cNvCxnSpPr>
                <a:cxnSpLocks noChangeShapeType="1"/>
              </p:cNvCxnSpPr>
              <p:nvPr/>
            </p:nvCxnSpPr>
            <p:spPr bwMode="auto">
              <a:xfrm rot="5400000">
                <a:off x="1071299"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83" name="Oval 582"/>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84" name="Oval 96"/>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31" name="Group 1964"/>
            <p:cNvGrpSpPr>
              <a:grpSpLocks/>
            </p:cNvGrpSpPr>
            <p:nvPr/>
          </p:nvGrpSpPr>
          <p:grpSpPr bwMode="auto">
            <a:xfrm>
              <a:off x="6846392" y="2872517"/>
              <a:ext cx="58909" cy="196334"/>
              <a:chOff x="1159920" y="0"/>
              <a:chExt cx="82645" cy="298818"/>
            </a:xfrm>
          </p:grpSpPr>
          <p:cxnSp>
            <p:nvCxnSpPr>
              <p:cNvPr id="577" name="Straight Connector 576"/>
              <p:cNvCxnSpPr>
                <a:cxnSpLocks noChangeShapeType="1"/>
              </p:cNvCxnSpPr>
              <p:nvPr/>
            </p:nvCxnSpPr>
            <p:spPr bwMode="auto">
              <a:xfrm rot="5400000">
                <a:off x="1102903" y="155229"/>
                <a:ext cx="224033" cy="1766"/>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78" name="Straight Connector 90"/>
              <p:cNvCxnSpPr>
                <a:cxnSpLocks noChangeShapeType="1"/>
              </p:cNvCxnSpPr>
              <p:nvPr/>
            </p:nvCxnSpPr>
            <p:spPr bwMode="auto">
              <a:xfrm rot="5400000">
                <a:off x="1070218" y="156112"/>
                <a:ext cx="224033" cy="0"/>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79" name="Oval 91"/>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80" name="Oval 579"/>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32" name="Group 1969"/>
            <p:cNvGrpSpPr>
              <a:grpSpLocks/>
            </p:cNvGrpSpPr>
            <p:nvPr/>
          </p:nvGrpSpPr>
          <p:grpSpPr bwMode="auto">
            <a:xfrm>
              <a:off x="6915795" y="2872517"/>
              <a:ext cx="58909" cy="196334"/>
              <a:chOff x="1159920" y="0"/>
              <a:chExt cx="82645" cy="298818"/>
            </a:xfrm>
          </p:grpSpPr>
          <p:cxnSp>
            <p:nvCxnSpPr>
              <p:cNvPr id="573" name="Straight Connector 572"/>
              <p:cNvCxnSpPr>
                <a:cxnSpLocks noChangeShapeType="1"/>
              </p:cNvCxnSpPr>
              <p:nvPr/>
            </p:nvCxnSpPr>
            <p:spPr bwMode="auto">
              <a:xfrm rot="5400000">
                <a:off x="1102705"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74" name="Straight Connector 573"/>
              <p:cNvCxnSpPr>
                <a:cxnSpLocks noChangeShapeType="1"/>
              </p:cNvCxnSpPr>
              <p:nvPr/>
            </p:nvCxnSpPr>
            <p:spPr bwMode="auto">
              <a:xfrm rot="5400000">
                <a:off x="1070020" y="156112"/>
                <a:ext cx="224033" cy="0"/>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75" name="Oval 574"/>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76" name="Oval 575"/>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33" name="Group 1974"/>
            <p:cNvGrpSpPr>
              <a:grpSpLocks/>
            </p:cNvGrpSpPr>
            <p:nvPr/>
          </p:nvGrpSpPr>
          <p:grpSpPr bwMode="auto">
            <a:xfrm>
              <a:off x="6985198" y="2872517"/>
              <a:ext cx="58909" cy="196334"/>
              <a:chOff x="1159920" y="0"/>
              <a:chExt cx="82645" cy="298818"/>
            </a:xfrm>
          </p:grpSpPr>
          <p:cxnSp>
            <p:nvCxnSpPr>
              <p:cNvPr id="569" name="Straight Connector 568"/>
              <p:cNvCxnSpPr>
                <a:cxnSpLocks noChangeShapeType="1"/>
              </p:cNvCxnSpPr>
              <p:nvPr/>
            </p:nvCxnSpPr>
            <p:spPr bwMode="auto">
              <a:xfrm rot="5400000">
                <a:off x="1104274"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70" name="Straight Connector 569"/>
              <p:cNvCxnSpPr>
                <a:cxnSpLocks noChangeShapeType="1"/>
              </p:cNvCxnSpPr>
              <p:nvPr/>
            </p:nvCxnSpPr>
            <p:spPr bwMode="auto">
              <a:xfrm rot="5400000">
                <a:off x="1070707" y="155229"/>
                <a:ext cx="224033" cy="1766"/>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71" name="Oval 570"/>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72" name="Oval 571"/>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34" name="Group 1979"/>
            <p:cNvGrpSpPr>
              <a:grpSpLocks/>
            </p:cNvGrpSpPr>
            <p:nvPr/>
          </p:nvGrpSpPr>
          <p:grpSpPr bwMode="auto">
            <a:xfrm>
              <a:off x="7054600" y="2872517"/>
              <a:ext cx="58909" cy="196334"/>
              <a:chOff x="1159920" y="0"/>
              <a:chExt cx="82645" cy="298818"/>
            </a:xfrm>
          </p:grpSpPr>
          <p:cxnSp>
            <p:nvCxnSpPr>
              <p:cNvPr id="565" name="Straight Connector 564"/>
              <p:cNvCxnSpPr>
                <a:cxnSpLocks noChangeShapeType="1"/>
              </p:cNvCxnSpPr>
              <p:nvPr/>
            </p:nvCxnSpPr>
            <p:spPr bwMode="auto">
              <a:xfrm rot="5400000">
                <a:off x="1104077" y="155229"/>
                <a:ext cx="224033" cy="1766"/>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66" name="Straight Connector 565"/>
              <p:cNvCxnSpPr>
                <a:cxnSpLocks noChangeShapeType="1"/>
              </p:cNvCxnSpPr>
              <p:nvPr/>
            </p:nvCxnSpPr>
            <p:spPr bwMode="auto">
              <a:xfrm rot="5400000">
                <a:off x="1070509"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67" name="Oval 566"/>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68" name="Oval 567"/>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35" name="Group 1984"/>
            <p:cNvGrpSpPr>
              <a:grpSpLocks/>
            </p:cNvGrpSpPr>
            <p:nvPr/>
          </p:nvGrpSpPr>
          <p:grpSpPr bwMode="auto">
            <a:xfrm>
              <a:off x="7124003" y="2872517"/>
              <a:ext cx="58909" cy="196334"/>
              <a:chOff x="1159920" y="0"/>
              <a:chExt cx="82645" cy="298818"/>
            </a:xfrm>
          </p:grpSpPr>
          <p:cxnSp>
            <p:nvCxnSpPr>
              <p:cNvPr id="561" name="Straight Connector 560"/>
              <p:cNvCxnSpPr>
                <a:cxnSpLocks noChangeShapeType="1"/>
              </p:cNvCxnSpPr>
              <p:nvPr/>
            </p:nvCxnSpPr>
            <p:spPr bwMode="auto">
              <a:xfrm rot="5400000">
                <a:off x="1104763" y="156112"/>
                <a:ext cx="224033" cy="0"/>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62" name="Straight Connector 561"/>
              <p:cNvCxnSpPr>
                <a:cxnSpLocks noChangeShapeType="1"/>
              </p:cNvCxnSpPr>
              <p:nvPr/>
            </p:nvCxnSpPr>
            <p:spPr bwMode="auto">
              <a:xfrm rot="5400000">
                <a:off x="1071194" y="156112"/>
                <a:ext cx="224033" cy="0"/>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63" name="Oval 562"/>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64" name="Oval 76"/>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36" name="Group 1989"/>
            <p:cNvGrpSpPr>
              <a:grpSpLocks/>
            </p:cNvGrpSpPr>
            <p:nvPr/>
          </p:nvGrpSpPr>
          <p:grpSpPr bwMode="auto">
            <a:xfrm>
              <a:off x="7193406" y="2872517"/>
              <a:ext cx="58909" cy="196334"/>
              <a:chOff x="1159920" y="0"/>
              <a:chExt cx="82645" cy="298818"/>
            </a:xfrm>
          </p:grpSpPr>
          <p:cxnSp>
            <p:nvCxnSpPr>
              <p:cNvPr id="557" name="Straight Connector 556"/>
              <p:cNvCxnSpPr>
                <a:cxnSpLocks noChangeShapeType="1"/>
              </p:cNvCxnSpPr>
              <p:nvPr/>
            </p:nvCxnSpPr>
            <p:spPr bwMode="auto">
              <a:xfrm rot="5400000">
                <a:off x="1103682" y="155229"/>
                <a:ext cx="224033" cy="1766"/>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58" name="Straight Connector 557"/>
              <p:cNvCxnSpPr>
                <a:cxnSpLocks noChangeShapeType="1"/>
              </p:cNvCxnSpPr>
              <p:nvPr/>
            </p:nvCxnSpPr>
            <p:spPr bwMode="auto">
              <a:xfrm rot="5400000">
                <a:off x="1069230" y="156112"/>
                <a:ext cx="224033" cy="0"/>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59" name="Oval 558"/>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60" name="Oval 559"/>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37" name="Group 1994"/>
            <p:cNvGrpSpPr>
              <a:grpSpLocks/>
            </p:cNvGrpSpPr>
            <p:nvPr/>
          </p:nvGrpSpPr>
          <p:grpSpPr bwMode="auto">
            <a:xfrm>
              <a:off x="7262808" y="2872517"/>
              <a:ext cx="58909" cy="196334"/>
              <a:chOff x="1159920" y="0"/>
              <a:chExt cx="82645" cy="298818"/>
            </a:xfrm>
          </p:grpSpPr>
          <p:cxnSp>
            <p:nvCxnSpPr>
              <p:cNvPr id="553" name="Straight Connector 552"/>
              <p:cNvCxnSpPr>
                <a:cxnSpLocks noChangeShapeType="1"/>
              </p:cNvCxnSpPr>
              <p:nvPr/>
            </p:nvCxnSpPr>
            <p:spPr bwMode="auto">
              <a:xfrm rot="5400000">
                <a:off x="1104368" y="154345"/>
                <a:ext cx="224033" cy="3533"/>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54" name="Straight Connector 553"/>
              <p:cNvCxnSpPr>
                <a:cxnSpLocks noChangeShapeType="1"/>
              </p:cNvCxnSpPr>
              <p:nvPr/>
            </p:nvCxnSpPr>
            <p:spPr bwMode="auto">
              <a:xfrm rot="5400000">
                <a:off x="1070799" y="156112"/>
                <a:ext cx="224033" cy="0"/>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55" name="Oval 554"/>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56" name="Oval 555"/>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38" name="Group 1999"/>
            <p:cNvGrpSpPr>
              <a:grpSpLocks/>
            </p:cNvGrpSpPr>
            <p:nvPr/>
          </p:nvGrpSpPr>
          <p:grpSpPr bwMode="auto">
            <a:xfrm>
              <a:off x="7332211" y="2872517"/>
              <a:ext cx="58909" cy="196334"/>
              <a:chOff x="1159920" y="0"/>
              <a:chExt cx="82645" cy="298818"/>
            </a:xfrm>
          </p:grpSpPr>
          <p:cxnSp>
            <p:nvCxnSpPr>
              <p:cNvPr id="549" name="Straight Connector 548"/>
              <p:cNvCxnSpPr>
                <a:cxnSpLocks noChangeShapeType="1"/>
              </p:cNvCxnSpPr>
              <p:nvPr/>
            </p:nvCxnSpPr>
            <p:spPr bwMode="auto">
              <a:xfrm rot="5400000">
                <a:off x="1103286" y="155229"/>
                <a:ext cx="224033" cy="1766"/>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50" name="Straight Connector 549"/>
              <p:cNvCxnSpPr>
                <a:cxnSpLocks noChangeShapeType="1"/>
              </p:cNvCxnSpPr>
              <p:nvPr/>
            </p:nvCxnSpPr>
            <p:spPr bwMode="auto">
              <a:xfrm rot="5400000">
                <a:off x="1069718"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51" name="Oval 550"/>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52" name="Oval 551"/>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39" name="Group 1728"/>
            <p:cNvGrpSpPr>
              <a:grpSpLocks/>
            </p:cNvGrpSpPr>
            <p:nvPr/>
          </p:nvGrpSpPr>
          <p:grpSpPr bwMode="auto">
            <a:xfrm>
              <a:off x="7400859" y="2872517"/>
              <a:ext cx="58898" cy="196335"/>
              <a:chOff x="1159920" y="0"/>
              <a:chExt cx="82645" cy="298818"/>
            </a:xfrm>
          </p:grpSpPr>
          <p:cxnSp>
            <p:nvCxnSpPr>
              <p:cNvPr id="545" name="Straight Connector 544"/>
              <p:cNvCxnSpPr>
                <a:cxnSpLocks noChangeShapeType="1"/>
              </p:cNvCxnSpPr>
              <p:nvPr/>
            </p:nvCxnSpPr>
            <p:spPr bwMode="auto">
              <a:xfrm rot="5400000">
                <a:off x="1104839" y="154345"/>
                <a:ext cx="224033" cy="3533"/>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46" name="Straight Connector 545"/>
              <p:cNvCxnSpPr>
                <a:cxnSpLocks noChangeShapeType="1"/>
              </p:cNvCxnSpPr>
              <p:nvPr/>
            </p:nvCxnSpPr>
            <p:spPr bwMode="auto">
              <a:xfrm rot="5400000">
                <a:off x="1072155"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47" name="Oval 546"/>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48" name="Oval 547"/>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40" name="Group 1729"/>
            <p:cNvGrpSpPr>
              <a:grpSpLocks/>
            </p:cNvGrpSpPr>
            <p:nvPr/>
          </p:nvGrpSpPr>
          <p:grpSpPr bwMode="auto">
            <a:xfrm>
              <a:off x="7470241" y="2872517"/>
              <a:ext cx="58897" cy="196335"/>
              <a:chOff x="1159920" y="0"/>
              <a:chExt cx="82645" cy="298818"/>
            </a:xfrm>
          </p:grpSpPr>
          <p:cxnSp>
            <p:nvCxnSpPr>
              <p:cNvPr id="541" name="Straight Connector 540"/>
              <p:cNvCxnSpPr>
                <a:cxnSpLocks noChangeShapeType="1"/>
              </p:cNvCxnSpPr>
              <p:nvPr/>
            </p:nvCxnSpPr>
            <p:spPr bwMode="auto">
              <a:xfrm rot="5400000">
                <a:off x="1104642" y="154345"/>
                <a:ext cx="224033" cy="3533"/>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42" name="Straight Connector 541"/>
              <p:cNvCxnSpPr>
                <a:cxnSpLocks noChangeShapeType="1"/>
              </p:cNvCxnSpPr>
              <p:nvPr/>
            </p:nvCxnSpPr>
            <p:spPr bwMode="auto">
              <a:xfrm rot="5400000">
                <a:off x="1070190"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43" name="Oval 542"/>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44" name="Oval 543"/>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41" name="Group 1734"/>
            <p:cNvGrpSpPr>
              <a:grpSpLocks/>
            </p:cNvGrpSpPr>
            <p:nvPr/>
          </p:nvGrpSpPr>
          <p:grpSpPr bwMode="auto">
            <a:xfrm>
              <a:off x="7668403" y="2872517"/>
              <a:ext cx="65559" cy="196335"/>
              <a:chOff x="1159920" y="0"/>
              <a:chExt cx="82645" cy="298818"/>
            </a:xfrm>
          </p:grpSpPr>
          <p:cxnSp>
            <p:nvCxnSpPr>
              <p:cNvPr id="537" name="Straight Connector 536"/>
              <p:cNvCxnSpPr>
                <a:cxnSpLocks noChangeShapeType="1"/>
              </p:cNvCxnSpPr>
              <p:nvPr/>
            </p:nvCxnSpPr>
            <p:spPr bwMode="auto">
              <a:xfrm rot="5400000">
                <a:off x="1104444" y="156112"/>
                <a:ext cx="224033" cy="0"/>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38" name="Straight Connector 537"/>
              <p:cNvCxnSpPr>
                <a:cxnSpLocks noChangeShapeType="1"/>
              </p:cNvCxnSpPr>
              <p:nvPr/>
            </p:nvCxnSpPr>
            <p:spPr bwMode="auto">
              <a:xfrm rot="5400000">
                <a:off x="1070876" y="156112"/>
                <a:ext cx="224033" cy="0"/>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39" name="Oval 538"/>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40" name="Oval 539"/>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42" name="Group 1739"/>
            <p:cNvGrpSpPr>
              <a:grpSpLocks/>
            </p:cNvGrpSpPr>
            <p:nvPr/>
          </p:nvGrpSpPr>
          <p:grpSpPr bwMode="auto">
            <a:xfrm>
              <a:off x="7740324" y="2872517"/>
              <a:ext cx="65559" cy="196335"/>
              <a:chOff x="1159920" y="0"/>
              <a:chExt cx="82645" cy="298818"/>
            </a:xfrm>
          </p:grpSpPr>
          <p:cxnSp>
            <p:nvCxnSpPr>
              <p:cNvPr id="533" name="Straight Connector 532"/>
              <p:cNvCxnSpPr>
                <a:cxnSpLocks noChangeShapeType="1"/>
              </p:cNvCxnSpPr>
              <p:nvPr/>
            </p:nvCxnSpPr>
            <p:spPr bwMode="auto">
              <a:xfrm rot="5400000">
                <a:off x="1104246" y="156112"/>
                <a:ext cx="224033" cy="0"/>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34" name="Straight Connector 533"/>
              <p:cNvCxnSpPr>
                <a:cxnSpLocks noChangeShapeType="1"/>
              </p:cNvCxnSpPr>
              <p:nvPr/>
            </p:nvCxnSpPr>
            <p:spPr bwMode="auto">
              <a:xfrm rot="5400000">
                <a:off x="1070679" y="156112"/>
                <a:ext cx="224033" cy="0"/>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35" name="Oval 534"/>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36" name="Oval 535"/>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43" name="Group 1744"/>
            <p:cNvGrpSpPr>
              <a:grpSpLocks/>
            </p:cNvGrpSpPr>
            <p:nvPr/>
          </p:nvGrpSpPr>
          <p:grpSpPr bwMode="auto">
            <a:xfrm>
              <a:off x="7600683" y="2872517"/>
              <a:ext cx="58918" cy="196335"/>
              <a:chOff x="1159920" y="0"/>
              <a:chExt cx="82645" cy="298818"/>
            </a:xfrm>
          </p:grpSpPr>
          <p:cxnSp>
            <p:nvCxnSpPr>
              <p:cNvPr id="529" name="Straight Connector 528"/>
              <p:cNvCxnSpPr>
                <a:cxnSpLocks noChangeShapeType="1"/>
              </p:cNvCxnSpPr>
              <p:nvPr/>
            </p:nvCxnSpPr>
            <p:spPr bwMode="auto">
              <a:xfrm rot="5400000">
                <a:off x="1103165"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30" name="Straight Connector 529"/>
              <p:cNvCxnSpPr>
                <a:cxnSpLocks noChangeShapeType="1"/>
              </p:cNvCxnSpPr>
              <p:nvPr/>
            </p:nvCxnSpPr>
            <p:spPr bwMode="auto">
              <a:xfrm rot="5400000">
                <a:off x="1070481" y="156112"/>
                <a:ext cx="224033" cy="0"/>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31" name="Oval 530"/>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32" name="Oval 531"/>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44" name="Group 1744"/>
            <p:cNvGrpSpPr>
              <a:grpSpLocks/>
            </p:cNvGrpSpPr>
            <p:nvPr/>
          </p:nvGrpSpPr>
          <p:grpSpPr bwMode="auto">
            <a:xfrm>
              <a:off x="7535200" y="2872517"/>
              <a:ext cx="58918" cy="196335"/>
              <a:chOff x="1159920" y="0"/>
              <a:chExt cx="82645" cy="298818"/>
            </a:xfrm>
          </p:grpSpPr>
          <p:cxnSp>
            <p:nvCxnSpPr>
              <p:cNvPr id="525" name="Straight Connector 524"/>
              <p:cNvCxnSpPr>
                <a:cxnSpLocks noChangeShapeType="1"/>
              </p:cNvCxnSpPr>
              <p:nvPr/>
            </p:nvCxnSpPr>
            <p:spPr bwMode="auto">
              <a:xfrm rot="5400000">
                <a:off x="1103165"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26" name="Straight Connector 525"/>
              <p:cNvCxnSpPr>
                <a:cxnSpLocks noChangeShapeType="1"/>
              </p:cNvCxnSpPr>
              <p:nvPr/>
            </p:nvCxnSpPr>
            <p:spPr bwMode="auto">
              <a:xfrm rot="5400000">
                <a:off x="1070481" y="156112"/>
                <a:ext cx="224033" cy="0"/>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27" name="Oval 526"/>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28" name="Oval 527"/>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45" name="Group 1728"/>
            <p:cNvGrpSpPr>
              <a:grpSpLocks/>
            </p:cNvGrpSpPr>
            <p:nvPr/>
          </p:nvGrpSpPr>
          <p:grpSpPr bwMode="auto">
            <a:xfrm>
              <a:off x="7815968" y="2872517"/>
              <a:ext cx="58909" cy="196334"/>
              <a:chOff x="1159920" y="0"/>
              <a:chExt cx="82645" cy="298818"/>
            </a:xfrm>
          </p:grpSpPr>
          <p:cxnSp>
            <p:nvCxnSpPr>
              <p:cNvPr id="521" name="Straight Connector 520"/>
              <p:cNvCxnSpPr>
                <a:cxnSpLocks noChangeShapeType="1"/>
              </p:cNvCxnSpPr>
              <p:nvPr/>
            </p:nvCxnSpPr>
            <p:spPr bwMode="auto">
              <a:xfrm rot="5400000">
                <a:off x="1103555"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22" name="Straight Connector 521"/>
              <p:cNvCxnSpPr>
                <a:cxnSpLocks noChangeShapeType="1"/>
              </p:cNvCxnSpPr>
              <p:nvPr/>
            </p:nvCxnSpPr>
            <p:spPr bwMode="auto">
              <a:xfrm rot="5400000">
                <a:off x="1069988" y="155229"/>
                <a:ext cx="224033" cy="1766"/>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23" name="Oval 522"/>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24" name="Oval 523"/>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46" name="Group 1729"/>
            <p:cNvGrpSpPr>
              <a:grpSpLocks/>
            </p:cNvGrpSpPr>
            <p:nvPr/>
          </p:nvGrpSpPr>
          <p:grpSpPr bwMode="auto">
            <a:xfrm>
              <a:off x="7885371" y="2872517"/>
              <a:ext cx="58909" cy="196334"/>
              <a:chOff x="1159920" y="0"/>
              <a:chExt cx="82645" cy="298818"/>
            </a:xfrm>
          </p:grpSpPr>
          <p:cxnSp>
            <p:nvCxnSpPr>
              <p:cNvPr id="517" name="Straight Connector 516"/>
              <p:cNvCxnSpPr>
                <a:cxnSpLocks noChangeShapeType="1"/>
              </p:cNvCxnSpPr>
              <p:nvPr/>
            </p:nvCxnSpPr>
            <p:spPr bwMode="auto">
              <a:xfrm rot="5400000">
                <a:off x="1102475" y="154345"/>
                <a:ext cx="224033" cy="3533"/>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18" name="Straight Connector 517"/>
              <p:cNvCxnSpPr>
                <a:cxnSpLocks noChangeShapeType="1"/>
              </p:cNvCxnSpPr>
              <p:nvPr/>
            </p:nvCxnSpPr>
            <p:spPr bwMode="auto">
              <a:xfrm rot="5400000">
                <a:off x="1069790"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19" name="Oval 518"/>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20" name="Oval 519"/>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47" name="Group 1734"/>
            <p:cNvGrpSpPr>
              <a:grpSpLocks/>
            </p:cNvGrpSpPr>
            <p:nvPr/>
          </p:nvGrpSpPr>
          <p:grpSpPr bwMode="auto">
            <a:xfrm>
              <a:off x="7954774" y="2872517"/>
              <a:ext cx="58909" cy="196334"/>
              <a:chOff x="1159920" y="0"/>
              <a:chExt cx="82645" cy="298818"/>
            </a:xfrm>
          </p:grpSpPr>
          <p:cxnSp>
            <p:nvCxnSpPr>
              <p:cNvPr id="513" name="Straight Connector 512"/>
              <p:cNvCxnSpPr>
                <a:cxnSpLocks noChangeShapeType="1"/>
              </p:cNvCxnSpPr>
              <p:nvPr/>
            </p:nvCxnSpPr>
            <p:spPr bwMode="auto">
              <a:xfrm rot="5400000">
                <a:off x="1104928" y="155229"/>
                <a:ext cx="224033" cy="1766"/>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14" name="Straight Connector 513"/>
              <p:cNvCxnSpPr>
                <a:cxnSpLocks noChangeShapeType="1"/>
              </p:cNvCxnSpPr>
              <p:nvPr/>
            </p:nvCxnSpPr>
            <p:spPr bwMode="auto">
              <a:xfrm rot="5400000">
                <a:off x="1071359"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15" name="Oval 514"/>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16" name="Oval 515"/>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48" name="Group 1739"/>
            <p:cNvGrpSpPr>
              <a:grpSpLocks/>
            </p:cNvGrpSpPr>
            <p:nvPr/>
          </p:nvGrpSpPr>
          <p:grpSpPr bwMode="auto">
            <a:xfrm>
              <a:off x="8024176" y="2872517"/>
              <a:ext cx="58909" cy="196334"/>
              <a:chOff x="1159920" y="0"/>
              <a:chExt cx="82645" cy="298818"/>
            </a:xfrm>
          </p:grpSpPr>
          <p:cxnSp>
            <p:nvCxnSpPr>
              <p:cNvPr id="509" name="Straight Connector 508"/>
              <p:cNvCxnSpPr>
                <a:cxnSpLocks noChangeShapeType="1"/>
              </p:cNvCxnSpPr>
              <p:nvPr/>
            </p:nvCxnSpPr>
            <p:spPr bwMode="auto">
              <a:xfrm rot="5400000">
                <a:off x="1103847" y="154345"/>
                <a:ext cx="224033" cy="3533"/>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10" name="Straight Connector 509"/>
              <p:cNvCxnSpPr>
                <a:cxnSpLocks noChangeShapeType="1"/>
              </p:cNvCxnSpPr>
              <p:nvPr/>
            </p:nvCxnSpPr>
            <p:spPr bwMode="auto">
              <a:xfrm rot="5400000">
                <a:off x="1069395"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11" name="Oval 510"/>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12" name="Oval 511"/>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49" name="Group 1744"/>
            <p:cNvGrpSpPr>
              <a:grpSpLocks/>
            </p:cNvGrpSpPr>
            <p:nvPr/>
          </p:nvGrpSpPr>
          <p:grpSpPr bwMode="auto">
            <a:xfrm>
              <a:off x="8093579" y="2872517"/>
              <a:ext cx="58909" cy="196334"/>
              <a:chOff x="1159920" y="0"/>
              <a:chExt cx="82645" cy="298818"/>
            </a:xfrm>
          </p:grpSpPr>
          <p:cxnSp>
            <p:nvCxnSpPr>
              <p:cNvPr id="505" name="Straight Connector 504"/>
              <p:cNvCxnSpPr>
                <a:cxnSpLocks noChangeShapeType="1"/>
              </p:cNvCxnSpPr>
              <p:nvPr/>
            </p:nvCxnSpPr>
            <p:spPr bwMode="auto">
              <a:xfrm rot="5400000">
                <a:off x="1104532" y="155229"/>
                <a:ext cx="224033" cy="1766"/>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06" name="Straight Connector 505"/>
              <p:cNvCxnSpPr>
                <a:cxnSpLocks noChangeShapeType="1"/>
              </p:cNvCxnSpPr>
              <p:nvPr/>
            </p:nvCxnSpPr>
            <p:spPr bwMode="auto">
              <a:xfrm rot="5400000">
                <a:off x="1070964"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07" name="Oval 506"/>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08" name="Oval 507"/>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50" name="Group 1749"/>
            <p:cNvGrpSpPr>
              <a:grpSpLocks/>
            </p:cNvGrpSpPr>
            <p:nvPr/>
          </p:nvGrpSpPr>
          <p:grpSpPr bwMode="auto">
            <a:xfrm>
              <a:off x="8162982" y="2872517"/>
              <a:ext cx="58909" cy="196334"/>
              <a:chOff x="1159920" y="0"/>
              <a:chExt cx="82645" cy="298818"/>
            </a:xfrm>
          </p:grpSpPr>
          <p:cxnSp>
            <p:nvCxnSpPr>
              <p:cNvPr id="501" name="Straight Connector 500"/>
              <p:cNvCxnSpPr>
                <a:cxnSpLocks noChangeShapeType="1"/>
              </p:cNvCxnSpPr>
              <p:nvPr/>
            </p:nvCxnSpPr>
            <p:spPr bwMode="auto">
              <a:xfrm rot="5400000">
                <a:off x="1103452" y="154345"/>
                <a:ext cx="224033" cy="3533"/>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502" name="Straight Connector 501"/>
              <p:cNvCxnSpPr>
                <a:cxnSpLocks noChangeShapeType="1"/>
              </p:cNvCxnSpPr>
              <p:nvPr/>
            </p:nvCxnSpPr>
            <p:spPr bwMode="auto">
              <a:xfrm rot="5400000">
                <a:off x="1069883" y="156112"/>
                <a:ext cx="224033" cy="0"/>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503" name="Oval 502"/>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04" name="Oval 503"/>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51" name="Group 1754"/>
            <p:cNvGrpSpPr>
              <a:grpSpLocks/>
            </p:cNvGrpSpPr>
            <p:nvPr/>
          </p:nvGrpSpPr>
          <p:grpSpPr bwMode="auto">
            <a:xfrm>
              <a:off x="8232384" y="2872517"/>
              <a:ext cx="58909" cy="196334"/>
              <a:chOff x="1159920" y="0"/>
              <a:chExt cx="82645" cy="298818"/>
            </a:xfrm>
          </p:grpSpPr>
          <p:cxnSp>
            <p:nvCxnSpPr>
              <p:cNvPr id="497" name="Straight Connector 257"/>
              <p:cNvCxnSpPr>
                <a:cxnSpLocks noChangeShapeType="1"/>
              </p:cNvCxnSpPr>
              <p:nvPr/>
            </p:nvCxnSpPr>
            <p:spPr bwMode="auto">
              <a:xfrm rot="5400000">
                <a:off x="1105021" y="154345"/>
                <a:ext cx="224033" cy="3533"/>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498" name="Straight Connector 497"/>
              <p:cNvCxnSpPr>
                <a:cxnSpLocks noChangeShapeType="1"/>
              </p:cNvCxnSpPr>
              <p:nvPr/>
            </p:nvCxnSpPr>
            <p:spPr bwMode="auto">
              <a:xfrm rot="5400000">
                <a:off x="1071453" y="156112"/>
                <a:ext cx="224033" cy="0"/>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499" name="Oval 498"/>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500" name="Oval 499"/>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52" name="Group 1759"/>
            <p:cNvGrpSpPr>
              <a:grpSpLocks/>
            </p:cNvGrpSpPr>
            <p:nvPr/>
          </p:nvGrpSpPr>
          <p:grpSpPr bwMode="auto">
            <a:xfrm>
              <a:off x="8301787" y="2872517"/>
              <a:ext cx="58909" cy="196334"/>
              <a:chOff x="1159920" y="0"/>
              <a:chExt cx="82645" cy="298818"/>
            </a:xfrm>
          </p:grpSpPr>
          <p:cxnSp>
            <p:nvCxnSpPr>
              <p:cNvPr id="493" name="Straight Connector 253"/>
              <p:cNvCxnSpPr>
                <a:cxnSpLocks noChangeShapeType="1"/>
              </p:cNvCxnSpPr>
              <p:nvPr/>
            </p:nvCxnSpPr>
            <p:spPr bwMode="auto">
              <a:xfrm rot="5400000">
                <a:off x="1103938"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494" name="Straight Connector 254"/>
              <p:cNvCxnSpPr>
                <a:cxnSpLocks noChangeShapeType="1"/>
              </p:cNvCxnSpPr>
              <p:nvPr/>
            </p:nvCxnSpPr>
            <p:spPr bwMode="auto">
              <a:xfrm rot="5400000">
                <a:off x="1070371" y="155229"/>
                <a:ext cx="224033" cy="1766"/>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495" name="Oval 255"/>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496" name="Oval 256"/>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53" name="Group 1764"/>
            <p:cNvGrpSpPr>
              <a:grpSpLocks/>
            </p:cNvGrpSpPr>
            <p:nvPr/>
          </p:nvGrpSpPr>
          <p:grpSpPr bwMode="auto">
            <a:xfrm>
              <a:off x="8371190" y="2872517"/>
              <a:ext cx="58909" cy="196334"/>
              <a:chOff x="1159920" y="0"/>
              <a:chExt cx="82645" cy="298818"/>
            </a:xfrm>
          </p:grpSpPr>
          <p:cxnSp>
            <p:nvCxnSpPr>
              <p:cNvPr id="489" name="Straight Connector 249"/>
              <p:cNvCxnSpPr>
                <a:cxnSpLocks noChangeShapeType="1"/>
              </p:cNvCxnSpPr>
              <p:nvPr/>
            </p:nvCxnSpPr>
            <p:spPr bwMode="auto">
              <a:xfrm rot="5400000">
                <a:off x="1103741" y="155229"/>
                <a:ext cx="224033" cy="1766"/>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490" name="Straight Connector 250"/>
              <p:cNvCxnSpPr>
                <a:cxnSpLocks noChangeShapeType="1"/>
              </p:cNvCxnSpPr>
              <p:nvPr/>
            </p:nvCxnSpPr>
            <p:spPr bwMode="auto">
              <a:xfrm rot="5400000">
                <a:off x="1071940" y="155229"/>
                <a:ext cx="224033" cy="1766"/>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491" name="Oval 251"/>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492" name="Oval 252"/>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54" name="Group 1769"/>
            <p:cNvGrpSpPr>
              <a:grpSpLocks/>
            </p:cNvGrpSpPr>
            <p:nvPr/>
          </p:nvGrpSpPr>
          <p:grpSpPr bwMode="auto">
            <a:xfrm>
              <a:off x="8440592" y="2872517"/>
              <a:ext cx="58909" cy="196334"/>
              <a:chOff x="1159920" y="0"/>
              <a:chExt cx="82645" cy="298818"/>
            </a:xfrm>
          </p:grpSpPr>
          <p:cxnSp>
            <p:nvCxnSpPr>
              <p:cNvPr id="485" name="Straight Connector 245"/>
              <p:cNvCxnSpPr>
                <a:cxnSpLocks noChangeShapeType="1"/>
              </p:cNvCxnSpPr>
              <p:nvPr/>
            </p:nvCxnSpPr>
            <p:spPr bwMode="auto">
              <a:xfrm rot="5400000">
                <a:off x="1103543"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486" name="Straight Connector 246"/>
              <p:cNvCxnSpPr>
                <a:cxnSpLocks noChangeShapeType="1"/>
              </p:cNvCxnSpPr>
              <p:nvPr/>
            </p:nvCxnSpPr>
            <p:spPr bwMode="auto">
              <a:xfrm rot="5400000">
                <a:off x="1069976" y="155229"/>
                <a:ext cx="224033" cy="1766"/>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487" name="Oval 247"/>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488" name="Oval 248"/>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55" name="Group 1774"/>
            <p:cNvGrpSpPr>
              <a:grpSpLocks/>
            </p:cNvGrpSpPr>
            <p:nvPr/>
          </p:nvGrpSpPr>
          <p:grpSpPr bwMode="auto">
            <a:xfrm>
              <a:off x="8509995" y="2872517"/>
              <a:ext cx="58909" cy="196334"/>
              <a:chOff x="1159920" y="0"/>
              <a:chExt cx="82645" cy="298818"/>
            </a:xfrm>
          </p:grpSpPr>
          <p:cxnSp>
            <p:nvCxnSpPr>
              <p:cNvPr id="481" name="Straight Connector 241"/>
              <p:cNvCxnSpPr>
                <a:cxnSpLocks noChangeShapeType="1"/>
              </p:cNvCxnSpPr>
              <p:nvPr/>
            </p:nvCxnSpPr>
            <p:spPr bwMode="auto">
              <a:xfrm rot="5400000">
                <a:off x="1103346" y="155229"/>
                <a:ext cx="224033" cy="1766"/>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482" name="Straight Connector 242"/>
              <p:cNvCxnSpPr>
                <a:cxnSpLocks noChangeShapeType="1"/>
              </p:cNvCxnSpPr>
              <p:nvPr/>
            </p:nvCxnSpPr>
            <p:spPr bwMode="auto">
              <a:xfrm rot="5400000">
                <a:off x="1071545" y="155229"/>
                <a:ext cx="224033" cy="1766"/>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483" name="Oval 243"/>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484" name="Oval 244"/>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56" name="Group 1779"/>
            <p:cNvGrpSpPr>
              <a:grpSpLocks/>
            </p:cNvGrpSpPr>
            <p:nvPr/>
          </p:nvGrpSpPr>
          <p:grpSpPr bwMode="auto">
            <a:xfrm>
              <a:off x="8579398" y="2872517"/>
              <a:ext cx="58909" cy="196334"/>
              <a:chOff x="1159920" y="0"/>
              <a:chExt cx="82645" cy="298818"/>
            </a:xfrm>
          </p:grpSpPr>
          <p:cxnSp>
            <p:nvCxnSpPr>
              <p:cNvPr id="477" name="Straight Connector 237"/>
              <p:cNvCxnSpPr>
                <a:cxnSpLocks noChangeShapeType="1"/>
              </p:cNvCxnSpPr>
              <p:nvPr/>
            </p:nvCxnSpPr>
            <p:spPr bwMode="auto">
              <a:xfrm rot="5400000">
                <a:off x="1103148"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478" name="Straight Connector 238"/>
              <p:cNvCxnSpPr>
                <a:cxnSpLocks noChangeShapeType="1"/>
              </p:cNvCxnSpPr>
              <p:nvPr/>
            </p:nvCxnSpPr>
            <p:spPr bwMode="auto">
              <a:xfrm rot="5400000">
                <a:off x="1069581" y="155229"/>
                <a:ext cx="224033" cy="1766"/>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479" name="Oval 239"/>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480" name="Oval 240"/>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57" name="Group 1784"/>
            <p:cNvGrpSpPr>
              <a:grpSpLocks/>
            </p:cNvGrpSpPr>
            <p:nvPr/>
          </p:nvGrpSpPr>
          <p:grpSpPr bwMode="auto">
            <a:xfrm>
              <a:off x="8648800" y="2872517"/>
              <a:ext cx="58909" cy="196334"/>
              <a:chOff x="1159920" y="0"/>
              <a:chExt cx="82645" cy="298818"/>
            </a:xfrm>
          </p:grpSpPr>
          <p:cxnSp>
            <p:nvCxnSpPr>
              <p:cNvPr id="473" name="Straight Connector 233"/>
              <p:cNvCxnSpPr>
                <a:cxnSpLocks noChangeShapeType="1"/>
              </p:cNvCxnSpPr>
              <p:nvPr/>
            </p:nvCxnSpPr>
            <p:spPr bwMode="auto">
              <a:xfrm rot="5400000">
                <a:off x="1102067" y="154345"/>
                <a:ext cx="224033" cy="3533"/>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474" name="Straight Connector 234"/>
              <p:cNvCxnSpPr>
                <a:cxnSpLocks noChangeShapeType="1"/>
              </p:cNvCxnSpPr>
              <p:nvPr/>
            </p:nvCxnSpPr>
            <p:spPr bwMode="auto">
              <a:xfrm rot="5400000">
                <a:off x="1069383"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475" name="Oval 235"/>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476" name="Oval 236"/>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58" name="Group 1789"/>
            <p:cNvGrpSpPr>
              <a:grpSpLocks/>
            </p:cNvGrpSpPr>
            <p:nvPr/>
          </p:nvGrpSpPr>
          <p:grpSpPr bwMode="auto">
            <a:xfrm>
              <a:off x="8718203" y="2872517"/>
              <a:ext cx="58909" cy="196334"/>
              <a:chOff x="1159920" y="0"/>
              <a:chExt cx="82645" cy="298818"/>
            </a:xfrm>
          </p:grpSpPr>
          <p:cxnSp>
            <p:nvCxnSpPr>
              <p:cNvPr id="469" name="Straight Connector 229"/>
              <p:cNvCxnSpPr>
                <a:cxnSpLocks noChangeShapeType="1"/>
              </p:cNvCxnSpPr>
              <p:nvPr/>
            </p:nvCxnSpPr>
            <p:spPr bwMode="auto">
              <a:xfrm rot="5400000">
                <a:off x="1102753"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470" name="Straight Connector 230"/>
              <p:cNvCxnSpPr>
                <a:cxnSpLocks noChangeShapeType="1"/>
              </p:cNvCxnSpPr>
              <p:nvPr/>
            </p:nvCxnSpPr>
            <p:spPr bwMode="auto">
              <a:xfrm rot="5400000">
                <a:off x="1070068" y="156112"/>
                <a:ext cx="224033" cy="0"/>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471" name="Oval 231"/>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472" name="Oval 232"/>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59" name="Group 1794"/>
            <p:cNvGrpSpPr>
              <a:grpSpLocks/>
            </p:cNvGrpSpPr>
            <p:nvPr/>
          </p:nvGrpSpPr>
          <p:grpSpPr bwMode="auto">
            <a:xfrm>
              <a:off x="8787606" y="2872517"/>
              <a:ext cx="58909" cy="196334"/>
              <a:chOff x="1159920" y="0"/>
              <a:chExt cx="82645" cy="298818"/>
            </a:xfrm>
          </p:grpSpPr>
          <p:cxnSp>
            <p:nvCxnSpPr>
              <p:cNvPr id="465" name="Straight Connector 225"/>
              <p:cNvCxnSpPr>
                <a:cxnSpLocks noChangeShapeType="1"/>
              </p:cNvCxnSpPr>
              <p:nvPr/>
            </p:nvCxnSpPr>
            <p:spPr bwMode="auto">
              <a:xfrm rot="5400000">
                <a:off x="1103440" y="154345"/>
                <a:ext cx="224033" cy="3533"/>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466" name="Straight Connector 226"/>
              <p:cNvCxnSpPr>
                <a:cxnSpLocks noChangeShapeType="1"/>
              </p:cNvCxnSpPr>
              <p:nvPr/>
            </p:nvCxnSpPr>
            <p:spPr bwMode="auto">
              <a:xfrm rot="5400000">
                <a:off x="1070755" y="155229"/>
                <a:ext cx="224033" cy="1766"/>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467" name="Oval 227"/>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468" name="Oval 228"/>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grpSp>
          <p:nvGrpSpPr>
            <p:cNvPr id="460" name="Group 1799"/>
            <p:cNvGrpSpPr>
              <a:grpSpLocks/>
            </p:cNvGrpSpPr>
            <p:nvPr/>
          </p:nvGrpSpPr>
          <p:grpSpPr bwMode="auto">
            <a:xfrm>
              <a:off x="8857008" y="2872517"/>
              <a:ext cx="58909" cy="196334"/>
              <a:chOff x="1159920" y="0"/>
              <a:chExt cx="82645" cy="298818"/>
            </a:xfrm>
          </p:grpSpPr>
          <p:cxnSp>
            <p:nvCxnSpPr>
              <p:cNvPr id="461" name="Straight Connector 221"/>
              <p:cNvCxnSpPr>
                <a:cxnSpLocks noChangeShapeType="1"/>
              </p:cNvCxnSpPr>
              <p:nvPr/>
            </p:nvCxnSpPr>
            <p:spPr bwMode="auto">
              <a:xfrm rot="5400000">
                <a:off x="1104125" y="155229"/>
                <a:ext cx="224033" cy="1766"/>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cxnSp>
            <p:nvCxnSpPr>
              <p:cNvPr id="462" name="Straight Connector 222"/>
              <p:cNvCxnSpPr>
                <a:cxnSpLocks noChangeShapeType="1"/>
              </p:cNvCxnSpPr>
              <p:nvPr/>
            </p:nvCxnSpPr>
            <p:spPr bwMode="auto">
              <a:xfrm rot="5400000">
                <a:off x="1070557" y="155229"/>
                <a:ext cx="224033" cy="1767"/>
              </a:xfrm>
              <a:prstGeom prst="line">
                <a:avLst/>
              </a:prstGeom>
              <a:noFill/>
              <a:ln w="9525">
                <a:solidFill>
                  <a:srgbClr val="FF9900"/>
                </a:solidFill>
                <a:round/>
                <a:headEnd/>
                <a:tailEnd/>
              </a:ln>
              <a:effectLst>
                <a:outerShdw blurRad="40000" dist="20000" dir="5400000" rotWithShape="0">
                  <a:srgbClr val="000000">
                    <a:alpha val="37999"/>
                  </a:srgbClr>
                </a:outerShdw>
              </a:effectLst>
            </p:spPr>
          </p:cxnSp>
          <p:sp>
            <p:nvSpPr>
              <p:cNvPr id="463" name="Oval 223"/>
              <p:cNvSpPr/>
              <p:nvPr/>
            </p:nvSpPr>
            <p:spPr>
              <a:xfrm rot="5400000">
                <a:off x="1160680" y="-760"/>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464" name="Oval 224"/>
              <p:cNvSpPr/>
              <p:nvPr/>
            </p:nvSpPr>
            <p:spPr>
              <a:xfrm rot="5400000">
                <a:off x="1160680" y="216933"/>
                <a:ext cx="81125" cy="82645"/>
              </a:xfrm>
              <a:prstGeom prst="ellipse">
                <a:avLst/>
              </a:prstGeom>
              <a:gradFill flip="none" rotWithShape="1">
                <a:gsLst>
                  <a:gs pos="0">
                    <a:sysClr val="window" lastClr="FFFFFF"/>
                  </a:gs>
                  <a:gs pos="45000">
                    <a:srgbClr val="FFCC66"/>
                  </a:gs>
                </a:gsLst>
                <a:path path="circle">
                  <a:fillToRect l="50000" t="50000" r="50000" b="50000"/>
                </a:path>
                <a:tileRect/>
              </a:gradFill>
              <a:ln w="6350" cap="flat" cmpd="sng" algn="ctr">
                <a:solidFill>
                  <a:srgbClr val="F79646">
                    <a:lumMod val="50000"/>
                  </a:srgbClr>
                </a:solidFill>
                <a:prstDash val="solid"/>
                <a:round/>
                <a:headEnd type="none" w="med" len="med"/>
                <a:tailEnd type="none" w="med" len="med"/>
              </a:ln>
              <a:effectLst>
                <a:outerShdw blurRad="40000" dist="23000" dir="5400000" rotWithShape="0">
                  <a:srgbClr val="000000">
                    <a:alpha val="35000"/>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sp>
          <p:nvSpPr>
            <p:cNvPr id="714" name="Title 1"/>
            <p:cNvSpPr txBox="1">
              <a:spLocks/>
            </p:cNvSpPr>
            <p:nvPr/>
          </p:nvSpPr>
          <p:spPr bwMode="auto">
            <a:xfrm>
              <a:off x="6568782" y="1788069"/>
              <a:ext cx="2347136" cy="460001"/>
            </a:xfrm>
            <a:prstGeom prst="rect">
              <a:avLst/>
            </a:prstGeom>
            <a:noFill/>
            <a:ln w="9525">
              <a:noFill/>
              <a:miter lim="800000"/>
              <a:headEnd/>
              <a:tailEnd/>
            </a:ln>
          </p:spPr>
          <p:txBody>
            <a:bodyP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charset="0"/>
                  <a:cs typeface="+mn-cs"/>
                </a:rPr>
                <a:t>HER2 somatic mutations</a:t>
              </a:r>
            </a:p>
          </p:txBody>
        </p:sp>
        <p:grpSp>
          <p:nvGrpSpPr>
            <p:cNvPr id="717" name="Group 716"/>
            <p:cNvGrpSpPr/>
            <p:nvPr/>
          </p:nvGrpSpPr>
          <p:grpSpPr>
            <a:xfrm>
              <a:off x="8553476" y="2259962"/>
              <a:ext cx="326558" cy="1251558"/>
              <a:chOff x="3396025" y="2416190"/>
              <a:chExt cx="686113" cy="2598738"/>
            </a:xfrm>
          </p:grpSpPr>
          <p:grpSp>
            <p:nvGrpSpPr>
              <p:cNvPr id="718" name="Group 362"/>
              <p:cNvGrpSpPr/>
              <p:nvPr/>
            </p:nvGrpSpPr>
            <p:grpSpPr>
              <a:xfrm>
                <a:off x="3396025" y="2744926"/>
                <a:ext cx="516324" cy="658139"/>
                <a:chOff x="3078525" y="2825360"/>
                <a:chExt cx="516324" cy="658139"/>
              </a:xfrm>
              <a:solidFill>
                <a:srgbClr val="00FFFF"/>
              </a:solidFill>
            </p:grpSpPr>
            <p:sp>
              <p:nvSpPr>
                <p:cNvPr id="728" name="Chord 727"/>
                <p:cNvSpPr/>
                <p:nvPr/>
              </p:nvSpPr>
              <p:spPr bwMode="auto">
                <a:xfrm rot="1176859">
                  <a:off x="3078525" y="2825360"/>
                  <a:ext cx="177745" cy="118301"/>
                </a:xfrm>
                <a:prstGeom prst="chord">
                  <a:avLst>
                    <a:gd name="adj1" fmla="val 2700000"/>
                    <a:gd name="adj2" fmla="val 15076929"/>
                  </a:avLst>
                </a:prstGeom>
                <a:grp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729" name="Chord 728"/>
                <p:cNvSpPr/>
                <p:nvPr/>
              </p:nvSpPr>
              <p:spPr bwMode="auto">
                <a:xfrm rot="3464521">
                  <a:off x="3446826" y="3335476"/>
                  <a:ext cx="177745" cy="118301"/>
                </a:xfrm>
                <a:prstGeom prst="chord">
                  <a:avLst>
                    <a:gd name="adj1" fmla="val 2700000"/>
                    <a:gd name="adj2" fmla="val 15076929"/>
                  </a:avLst>
                </a:prstGeom>
                <a:grp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grpSp>
          <p:sp>
            <p:nvSpPr>
              <p:cNvPr id="719" name="Freeform 718"/>
              <p:cNvSpPr/>
              <p:nvPr/>
            </p:nvSpPr>
            <p:spPr bwMode="auto">
              <a:xfrm rot="14560471" flipH="1">
                <a:off x="3552707" y="2923396"/>
                <a:ext cx="144462" cy="238125"/>
              </a:xfrm>
              <a:custGeom>
                <a:avLst/>
                <a:gdLst>
                  <a:gd name="connsiteX0" fmla="*/ 0 w 166511"/>
                  <a:gd name="connsiteY0" fmla="*/ 59972 h 237772"/>
                  <a:gd name="connsiteX1" fmla="*/ 63500 w 166511"/>
                  <a:gd name="connsiteY1" fmla="*/ 17639 h 237772"/>
                  <a:gd name="connsiteX2" fmla="*/ 152400 w 166511"/>
                  <a:gd name="connsiteY2" fmla="*/ 21872 h 237772"/>
                  <a:gd name="connsiteX3" fmla="*/ 148166 w 166511"/>
                  <a:gd name="connsiteY3" fmla="*/ 148872 h 237772"/>
                  <a:gd name="connsiteX4" fmla="*/ 110066 w 166511"/>
                  <a:gd name="connsiteY4" fmla="*/ 237772 h 237772"/>
                  <a:gd name="connsiteX5" fmla="*/ 110066 w 166511"/>
                  <a:gd name="connsiteY5" fmla="*/ 237772 h 23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11" h="237772">
                    <a:moveTo>
                      <a:pt x="0" y="59972"/>
                    </a:moveTo>
                    <a:cubicBezTo>
                      <a:pt x="19050" y="41980"/>
                      <a:pt x="38100" y="23989"/>
                      <a:pt x="63500" y="17639"/>
                    </a:cubicBezTo>
                    <a:cubicBezTo>
                      <a:pt x="88900" y="11289"/>
                      <a:pt x="138289" y="0"/>
                      <a:pt x="152400" y="21872"/>
                    </a:cubicBezTo>
                    <a:cubicBezTo>
                      <a:pt x="166511" y="43744"/>
                      <a:pt x="155222" y="112889"/>
                      <a:pt x="148166" y="148872"/>
                    </a:cubicBezTo>
                    <a:cubicBezTo>
                      <a:pt x="141110" y="184855"/>
                      <a:pt x="110066" y="237772"/>
                      <a:pt x="110066" y="237772"/>
                    </a:cubicBezTo>
                    <a:lnTo>
                      <a:pt x="110066" y="237772"/>
                    </a:lnTo>
                  </a:path>
                </a:pathLst>
              </a:custGeom>
              <a:ln w="19050"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720" name="Freeform 719"/>
              <p:cNvSpPr/>
              <p:nvPr/>
            </p:nvSpPr>
            <p:spPr bwMode="auto">
              <a:xfrm>
                <a:off x="3510638" y="4625990"/>
                <a:ext cx="134937" cy="388938"/>
              </a:xfrm>
              <a:custGeom>
                <a:avLst/>
                <a:gdLst>
                  <a:gd name="connsiteX0" fmla="*/ 57151 w 86784"/>
                  <a:gd name="connsiteY0" fmla="*/ 0 h 465666"/>
                  <a:gd name="connsiteX1" fmla="*/ 27517 w 86784"/>
                  <a:gd name="connsiteY1" fmla="*/ 71966 h 465666"/>
                  <a:gd name="connsiteX2" fmla="*/ 78317 w 86784"/>
                  <a:gd name="connsiteY2" fmla="*/ 114300 h 465666"/>
                  <a:gd name="connsiteX3" fmla="*/ 74084 w 86784"/>
                  <a:gd name="connsiteY3" fmla="*/ 169333 h 465666"/>
                  <a:gd name="connsiteX4" fmla="*/ 2117 w 86784"/>
                  <a:gd name="connsiteY4" fmla="*/ 237066 h 465666"/>
                  <a:gd name="connsiteX5" fmla="*/ 61384 w 86784"/>
                  <a:gd name="connsiteY5" fmla="*/ 300566 h 465666"/>
                  <a:gd name="connsiteX6" fmla="*/ 78317 w 86784"/>
                  <a:gd name="connsiteY6"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84" h="465666">
                    <a:moveTo>
                      <a:pt x="57151" y="0"/>
                    </a:moveTo>
                    <a:cubicBezTo>
                      <a:pt x="40570" y="26458"/>
                      <a:pt x="23989" y="52916"/>
                      <a:pt x="27517" y="71966"/>
                    </a:cubicBezTo>
                    <a:cubicBezTo>
                      <a:pt x="31045" y="91016"/>
                      <a:pt x="70556" y="98072"/>
                      <a:pt x="78317" y="114300"/>
                    </a:cubicBezTo>
                    <a:cubicBezTo>
                      <a:pt x="86078" y="130528"/>
                      <a:pt x="86784" y="148872"/>
                      <a:pt x="74084" y="169333"/>
                    </a:cubicBezTo>
                    <a:cubicBezTo>
                      <a:pt x="61384" y="189794"/>
                      <a:pt x="4234" y="215194"/>
                      <a:pt x="2117" y="237066"/>
                    </a:cubicBezTo>
                    <a:cubicBezTo>
                      <a:pt x="0" y="258938"/>
                      <a:pt x="48684" y="262466"/>
                      <a:pt x="61384" y="300566"/>
                    </a:cubicBezTo>
                    <a:cubicBezTo>
                      <a:pt x="74084" y="338666"/>
                      <a:pt x="78317" y="465666"/>
                      <a:pt x="78317" y="465666"/>
                    </a:cubicBezTo>
                  </a:path>
                </a:pathLst>
              </a:custGeom>
              <a:ln w="19050" cap="flat" cmpd="sng" algn="ctr">
                <a:solidFill>
                  <a:srgbClr val="00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721" name="Freeform 720"/>
              <p:cNvSpPr/>
              <p:nvPr/>
            </p:nvSpPr>
            <p:spPr bwMode="auto">
              <a:xfrm>
                <a:off x="3937675" y="2868628"/>
                <a:ext cx="144463" cy="238125"/>
              </a:xfrm>
              <a:custGeom>
                <a:avLst/>
                <a:gdLst>
                  <a:gd name="connsiteX0" fmla="*/ 0 w 166511"/>
                  <a:gd name="connsiteY0" fmla="*/ 59972 h 237772"/>
                  <a:gd name="connsiteX1" fmla="*/ 63500 w 166511"/>
                  <a:gd name="connsiteY1" fmla="*/ 17639 h 237772"/>
                  <a:gd name="connsiteX2" fmla="*/ 152400 w 166511"/>
                  <a:gd name="connsiteY2" fmla="*/ 21872 h 237772"/>
                  <a:gd name="connsiteX3" fmla="*/ 148166 w 166511"/>
                  <a:gd name="connsiteY3" fmla="*/ 148872 h 237772"/>
                  <a:gd name="connsiteX4" fmla="*/ 110066 w 166511"/>
                  <a:gd name="connsiteY4" fmla="*/ 237772 h 237772"/>
                  <a:gd name="connsiteX5" fmla="*/ 110066 w 166511"/>
                  <a:gd name="connsiteY5" fmla="*/ 237772 h 23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11" h="237772">
                    <a:moveTo>
                      <a:pt x="0" y="59972"/>
                    </a:moveTo>
                    <a:cubicBezTo>
                      <a:pt x="19050" y="41980"/>
                      <a:pt x="38100" y="23989"/>
                      <a:pt x="63500" y="17639"/>
                    </a:cubicBezTo>
                    <a:cubicBezTo>
                      <a:pt x="88900" y="11289"/>
                      <a:pt x="138289" y="0"/>
                      <a:pt x="152400" y="21872"/>
                    </a:cubicBezTo>
                    <a:cubicBezTo>
                      <a:pt x="166511" y="43744"/>
                      <a:pt x="155222" y="112889"/>
                      <a:pt x="148166" y="148872"/>
                    </a:cubicBezTo>
                    <a:cubicBezTo>
                      <a:pt x="141110" y="184855"/>
                      <a:pt x="110066" y="237772"/>
                      <a:pt x="110066" y="237772"/>
                    </a:cubicBezTo>
                    <a:lnTo>
                      <a:pt x="110066" y="237772"/>
                    </a:lnTo>
                  </a:path>
                </a:pathLst>
              </a:custGeom>
              <a:ln w="19050"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722" name="Freeform 721"/>
              <p:cNvSpPr/>
              <p:nvPr/>
            </p:nvSpPr>
            <p:spPr bwMode="auto">
              <a:xfrm rot="17971287">
                <a:off x="3556675" y="2370153"/>
                <a:ext cx="144463" cy="236537"/>
              </a:xfrm>
              <a:custGeom>
                <a:avLst/>
                <a:gdLst>
                  <a:gd name="connsiteX0" fmla="*/ 0 w 166511"/>
                  <a:gd name="connsiteY0" fmla="*/ 59972 h 237772"/>
                  <a:gd name="connsiteX1" fmla="*/ 63500 w 166511"/>
                  <a:gd name="connsiteY1" fmla="*/ 17639 h 237772"/>
                  <a:gd name="connsiteX2" fmla="*/ 152400 w 166511"/>
                  <a:gd name="connsiteY2" fmla="*/ 21872 h 237772"/>
                  <a:gd name="connsiteX3" fmla="*/ 148166 w 166511"/>
                  <a:gd name="connsiteY3" fmla="*/ 148872 h 237772"/>
                  <a:gd name="connsiteX4" fmla="*/ 110066 w 166511"/>
                  <a:gd name="connsiteY4" fmla="*/ 237772 h 237772"/>
                  <a:gd name="connsiteX5" fmla="*/ 110066 w 166511"/>
                  <a:gd name="connsiteY5" fmla="*/ 237772 h 23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11" h="237772">
                    <a:moveTo>
                      <a:pt x="0" y="59972"/>
                    </a:moveTo>
                    <a:cubicBezTo>
                      <a:pt x="19050" y="41980"/>
                      <a:pt x="38100" y="23989"/>
                      <a:pt x="63500" y="17639"/>
                    </a:cubicBezTo>
                    <a:cubicBezTo>
                      <a:pt x="88900" y="11289"/>
                      <a:pt x="138289" y="0"/>
                      <a:pt x="152400" y="21872"/>
                    </a:cubicBezTo>
                    <a:cubicBezTo>
                      <a:pt x="166511" y="43744"/>
                      <a:pt x="155222" y="112889"/>
                      <a:pt x="148166" y="148872"/>
                    </a:cubicBezTo>
                    <a:cubicBezTo>
                      <a:pt x="141110" y="184855"/>
                      <a:pt x="110066" y="237772"/>
                      <a:pt x="110066" y="237772"/>
                    </a:cubicBezTo>
                    <a:lnTo>
                      <a:pt x="110066" y="237772"/>
                    </a:lnTo>
                  </a:path>
                </a:pathLst>
              </a:custGeom>
              <a:ln w="19050"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723" name="Rounded Rectangle 722"/>
              <p:cNvSpPr/>
              <p:nvPr/>
            </p:nvSpPr>
            <p:spPr bwMode="auto">
              <a:xfrm rot="19718734">
                <a:off x="3621763" y="2922603"/>
                <a:ext cx="382587" cy="144462"/>
              </a:xfrm>
              <a:prstGeom prst="roundRect">
                <a:avLst>
                  <a:gd name="adj" fmla="val 43082"/>
                </a:avLst>
              </a:prstGeom>
              <a:gradFill flip="none" rotWithShape="1">
                <a:gsLst>
                  <a:gs pos="0">
                    <a:srgbClr val="00FFFF"/>
                  </a:gs>
                  <a:gs pos="100000">
                    <a:srgbClr val="00FFFF"/>
                  </a:gs>
                  <a:gs pos="50000">
                    <a:schemeClr val="accent1">
                      <a:lumMod val="50000"/>
                    </a:schemeClr>
                  </a:gs>
                </a:gsLst>
                <a:lin ang="16200000" scaled="0"/>
                <a:tileRect/>
              </a:gra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1" i="0" u="none" strike="noStrike" kern="1200" cap="none" spc="0" normalizeH="0" baseline="0" noProof="0" dirty="0">
                  <a:ln>
                    <a:noFill/>
                  </a:ln>
                  <a:solidFill>
                    <a:prstClr val="black"/>
                  </a:solidFill>
                  <a:effectLst/>
                  <a:uLnTx/>
                  <a:uFillTx/>
                  <a:latin typeface="Arial"/>
                  <a:ea typeface="ＭＳ Ｐゴシック" pitchFamily="-1" charset="-128"/>
                  <a:cs typeface="+mn-cs"/>
                </a:endParaRPr>
              </a:p>
            </p:txBody>
          </p:sp>
          <p:sp>
            <p:nvSpPr>
              <p:cNvPr id="724" name="Rounded Rectangle 723"/>
              <p:cNvSpPr/>
              <p:nvPr/>
            </p:nvSpPr>
            <p:spPr bwMode="auto">
              <a:xfrm rot="2517397">
                <a:off x="3618588" y="2484453"/>
                <a:ext cx="373062" cy="200025"/>
              </a:xfrm>
              <a:prstGeom prst="roundRect">
                <a:avLst>
                  <a:gd name="adj" fmla="val 43082"/>
                </a:avLst>
              </a:prstGeom>
              <a:gradFill flip="none" rotWithShape="1">
                <a:gsLst>
                  <a:gs pos="0">
                    <a:srgbClr val="00FFFF"/>
                  </a:gs>
                  <a:gs pos="100000">
                    <a:srgbClr val="00FFFF"/>
                  </a:gs>
                  <a:gs pos="48000">
                    <a:schemeClr val="accent1">
                      <a:lumMod val="50000"/>
                    </a:schemeClr>
                  </a:gs>
                </a:gsLst>
                <a:lin ang="16200000" scaled="0"/>
                <a:tileRect/>
              </a:gra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1" i="0" u="none" strike="noStrike" kern="1200" cap="none" spc="0" normalizeH="0" baseline="0" noProof="0" dirty="0">
                  <a:ln>
                    <a:noFill/>
                  </a:ln>
                  <a:solidFill>
                    <a:prstClr val="black"/>
                  </a:solidFill>
                  <a:effectLst/>
                  <a:uLnTx/>
                  <a:uFillTx/>
                  <a:latin typeface="Arial"/>
                  <a:ea typeface="ＭＳ Ｐゴシック" pitchFamily="-1" charset="-128"/>
                  <a:cs typeface="+mn-cs"/>
                </a:endParaRPr>
              </a:p>
            </p:txBody>
          </p:sp>
          <p:sp>
            <p:nvSpPr>
              <p:cNvPr id="725" name="Oval 724"/>
              <p:cNvSpPr/>
              <p:nvPr/>
            </p:nvSpPr>
            <p:spPr bwMode="auto">
              <a:xfrm rot="16200000">
                <a:off x="3218538" y="2708290"/>
                <a:ext cx="622300" cy="133350"/>
              </a:xfrm>
              <a:prstGeom prst="ellipse">
                <a:avLst/>
              </a:prstGeom>
              <a:gradFill flip="none" rotWithShape="1">
                <a:gsLst>
                  <a:gs pos="0">
                    <a:srgbClr val="00FFFF"/>
                  </a:gs>
                  <a:gs pos="100000">
                    <a:srgbClr val="00FFFF"/>
                  </a:gs>
                  <a:gs pos="50000">
                    <a:schemeClr val="accent1">
                      <a:lumMod val="50000"/>
                    </a:schemeClr>
                  </a:gs>
                </a:gsLst>
                <a:lin ang="16200000" scaled="0"/>
                <a:tileRect/>
              </a:gra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1" i="0" u="none" strike="noStrike" kern="1200" cap="none" spc="0" normalizeH="0" baseline="0" noProof="0" dirty="0">
                  <a:ln>
                    <a:noFill/>
                  </a:ln>
                  <a:solidFill>
                    <a:prstClr val="black"/>
                  </a:solidFill>
                  <a:effectLst/>
                  <a:uLnTx/>
                  <a:uFillTx/>
                  <a:latin typeface="Arial"/>
                  <a:ea typeface="ＭＳ Ｐゴシック" pitchFamily="-1" charset="-128"/>
                  <a:cs typeface="+mn-cs"/>
                </a:endParaRPr>
              </a:p>
            </p:txBody>
          </p:sp>
          <p:sp>
            <p:nvSpPr>
              <p:cNvPr id="726" name="Freeform 725"/>
              <p:cNvSpPr/>
              <p:nvPr/>
            </p:nvSpPr>
            <p:spPr bwMode="auto">
              <a:xfrm rot="2655755">
                <a:off x="3515400" y="3597290"/>
                <a:ext cx="323850" cy="641350"/>
              </a:xfrm>
              <a:custGeom>
                <a:avLst/>
                <a:gdLst>
                  <a:gd name="connsiteX0" fmla="*/ 0 w 241300"/>
                  <a:gd name="connsiteY0" fmla="*/ 0 h 694266"/>
                  <a:gd name="connsiteX1" fmla="*/ 29633 w 241300"/>
                  <a:gd name="connsiteY1" fmla="*/ 55033 h 694266"/>
                  <a:gd name="connsiteX2" fmla="*/ 93133 w 241300"/>
                  <a:gd name="connsiteY2" fmla="*/ 80433 h 694266"/>
                  <a:gd name="connsiteX3" fmla="*/ 118533 w 241300"/>
                  <a:gd name="connsiteY3" fmla="*/ 118533 h 694266"/>
                  <a:gd name="connsiteX4" fmla="*/ 84666 w 241300"/>
                  <a:gd name="connsiteY4" fmla="*/ 160866 h 694266"/>
                  <a:gd name="connsiteX5" fmla="*/ 55033 w 241300"/>
                  <a:gd name="connsiteY5" fmla="*/ 198966 h 694266"/>
                  <a:gd name="connsiteX6" fmla="*/ 122766 w 241300"/>
                  <a:gd name="connsiteY6" fmla="*/ 232833 h 694266"/>
                  <a:gd name="connsiteX7" fmla="*/ 131233 w 241300"/>
                  <a:gd name="connsiteY7" fmla="*/ 270933 h 694266"/>
                  <a:gd name="connsiteX8" fmla="*/ 93133 w 241300"/>
                  <a:gd name="connsiteY8" fmla="*/ 287866 h 694266"/>
                  <a:gd name="connsiteX9" fmla="*/ 46566 w 241300"/>
                  <a:gd name="connsiteY9" fmla="*/ 334433 h 694266"/>
                  <a:gd name="connsiteX10" fmla="*/ 93133 w 241300"/>
                  <a:gd name="connsiteY10" fmla="*/ 381000 h 694266"/>
                  <a:gd name="connsiteX11" fmla="*/ 173566 w 241300"/>
                  <a:gd name="connsiteY11" fmla="*/ 393700 h 694266"/>
                  <a:gd name="connsiteX12" fmla="*/ 198966 w 241300"/>
                  <a:gd name="connsiteY12" fmla="*/ 457200 h 694266"/>
                  <a:gd name="connsiteX13" fmla="*/ 122766 w 241300"/>
                  <a:gd name="connsiteY13" fmla="*/ 482600 h 694266"/>
                  <a:gd name="connsiteX14" fmla="*/ 110066 w 241300"/>
                  <a:gd name="connsiteY14" fmla="*/ 524933 h 694266"/>
                  <a:gd name="connsiteX15" fmla="*/ 215900 w 241300"/>
                  <a:gd name="connsiteY15" fmla="*/ 575733 h 694266"/>
                  <a:gd name="connsiteX16" fmla="*/ 241300 w 241300"/>
                  <a:gd name="connsiteY16" fmla="*/ 694266 h 694266"/>
                  <a:gd name="connsiteX17" fmla="*/ 241300 w 241300"/>
                  <a:gd name="connsiteY17" fmla="*/ 694266 h 69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1300" h="694266">
                    <a:moveTo>
                      <a:pt x="0" y="0"/>
                    </a:moveTo>
                    <a:cubicBezTo>
                      <a:pt x="7055" y="20814"/>
                      <a:pt x="14111" y="41628"/>
                      <a:pt x="29633" y="55033"/>
                    </a:cubicBezTo>
                    <a:cubicBezTo>
                      <a:pt x="45155" y="68439"/>
                      <a:pt x="78316" y="69850"/>
                      <a:pt x="93133" y="80433"/>
                    </a:cubicBezTo>
                    <a:cubicBezTo>
                      <a:pt x="107950" y="91016"/>
                      <a:pt x="119944" y="105128"/>
                      <a:pt x="118533" y="118533"/>
                    </a:cubicBezTo>
                    <a:cubicBezTo>
                      <a:pt x="117122" y="131938"/>
                      <a:pt x="95249" y="147461"/>
                      <a:pt x="84666" y="160866"/>
                    </a:cubicBezTo>
                    <a:cubicBezTo>
                      <a:pt x="74083" y="174271"/>
                      <a:pt x="48683" y="186972"/>
                      <a:pt x="55033" y="198966"/>
                    </a:cubicBezTo>
                    <a:cubicBezTo>
                      <a:pt x="61383" y="210961"/>
                      <a:pt x="110066" y="220839"/>
                      <a:pt x="122766" y="232833"/>
                    </a:cubicBezTo>
                    <a:cubicBezTo>
                      <a:pt x="135466" y="244828"/>
                      <a:pt x="136172" y="261761"/>
                      <a:pt x="131233" y="270933"/>
                    </a:cubicBezTo>
                    <a:cubicBezTo>
                      <a:pt x="126294" y="280105"/>
                      <a:pt x="107244" y="277283"/>
                      <a:pt x="93133" y="287866"/>
                    </a:cubicBezTo>
                    <a:cubicBezTo>
                      <a:pt x="79022" y="298449"/>
                      <a:pt x="46566" y="318911"/>
                      <a:pt x="46566" y="334433"/>
                    </a:cubicBezTo>
                    <a:cubicBezTo>
                      <a:pt x="46566" y="349955"/>
                      <a:pt x="71966" y="371122"/>
                      <a:pt x="93133" y="381000"/>
                    </a:cubicBezTo>
                    <a:cubicBezTo>
                      <a:pt x="114300" y="390878"/>
                      <a:pt x="155927" y="381000"/>
                      <a:pt x="173566" y="393700"/>
                    </a:cubicBezTo>
                    <a:cubicBezTo>
                      <a:pt x="191205" y="406400"/>
                      <a:pt x="207433" y="442383"/>
                      <a:pt x="198966" y="457200"/>
                    </a:cubicBezTo>
                    <a:cubicBezTo>
                      <a:pt x="190499" y="472017"/>
                      <a:pt x="137583" y="471311"/>
                      <a:pt x="122766" y="482600"/>
                    </a:cubicBezTo>
                    <a:cubicBezTo>
                      <a:pt x="107949" y="493889"/>
                      <a:pt x="94544" y="509411"/>
                      <a:pt x="110066" y="524933"/>
                    </a:cubicBezTo>
                    <a:cubicBezTo>
                      <a:pt x="125588" y="540455"/>
                      <a:pt x="194028" y="547511"/>
                      <a:pt x="215900" y="575733"/>
                    </a:cubicBezTo>
                    <a:cubicBezTo>
                      <a:pt x="237772" y="603955"/>
                      <a:pt x="241300" y="694266"/>
                      <a:pt x="241300" y="694266"/>
                    </a:cubicBezTo>
                    <a:lnTo>
                      <a:pt x="241300" y="694266"/>
                    </a:lnTo>
                  </a:path>
                </a:pathLst>
              </a:custGeom>
              <a:ln w="19050" cap="flat" cmpd="sng" algn="ctr">
                <a:solidFill>
                  <a:srgbClr val="00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727" name="Oval 726"/>
              <p:cNvSpPr/>
              <p:nvPr/>
            </p:nvSpPr>
            <p:spPr bwMode="auto">
              <a:xfrm rot="17873697">
                <a:off x="3613824" y="3255979"/>
                <a:ext cx="600075" cy="133350"/>
              </a:xfrm>
              <a:prstGeom prst="ellipse">
                <a:avLst/>
              </a:prstGeom>
              <a:gradFill flip="none" rotWithShape="1">
                <a:gsLst>
                  <a:gs pos="0">
                    <a:srgbClr val="00FFFF"/>
                  </a:gs>
                  <a:gs pos="100000">
                    <a:srgbClr val="00FFFF"/>
                  </a:gs>
                  <a:gs pos="50000">
                    <a:schemeClr val="accent1">
                      <a:lumMod val="50000"/>
                    </a:schemeClr>
                  </a:gs>
                </a:gsLst>
                <a:lin ang="16200000" scaled="0"/>
                <a:tileRect/>
              </a:gra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1" i="0" u="none" strike="noStrike" kern="1200" cap="none" spc="0" normalizeH="0" baseline="0" noProof="0" dirty="0">
                  <a:ln>
                    <a:noFill/>
                  </a:ln>
                  <a:solidFill>
                    <a:prstClr val="black"/>
                  </a:solidFill>
                  <a:effectLst/>
                  <a:uLnTx/>
                  <a:uFillTx/>
                  <a:latin typeface="Arial"/>
                  <a:ea typeface="ＭＳ Ｐゴシック" pitchFamily="-1" charset="-128"/>
                  <a:cs typeface="+mn-cs"/>
                </a:endParaRPr>
              </a:p>
            </p:txBody>
          </p:sp>
        </p:grpSp>
        <p:grpSp>
          <p:nvGrpSpPr>
            <p:cNvPr id="730" name="Group 729"/>
            <p:cNvGrpSpPr/>
            <p:nvPr/>
          </p:nvGrpSpPr>
          <p:grpSpPr>
            <a:xfrm flipH="1">
              <a:off x="8221022" y="2259960"/>
              <a:ext cx="326559" cy="1251557"/>
              <a:chOff x="3396025" y="2416190"/>
              <a:chExt cx="686113" cy="2598738"/>
            </a:xfrm>
          </p:grpSpPr>
          <p:grpSp>
            <p:nvGrpSpPr>
              <p:cNvPr id="731" name="Group 362"/>
              <p:cNvGrpSpPr/>
              <p:nvPr/>
            </p:nvGrpSpPr>
            <p:grpSpPr>
              <a:xfrm>
                <a:off x="3396025" y="2744926"/>
                <a:ext cx="516324" cy="658139"/>
                <a:chOff x="3078525" y="2825360"/>
                <a:chExt cx="516324" cy="658139"/>
              </a:xfrm>
              <a:solidFill>
                <a:srgbClr val="00FFFF"/>
              </a:solidFill>
            </p:grpSpPr>
            <p:sp>
              <p:nvSpPr>
                <p:cNvPr id="741" name="Chord 740"/>
                <p:cNvSpPr/>
                <p:nvPr/>
              </p:nvSpPr>
              <p:spPr bwMode="auto">
                <a:xfrm rot="1176859">
                  <a:off x="3078525" y="2825360"/>
                  <a:ext cx="177745" cy="118301"/>
                </a:xfrm>
                <a:prstGeom prst="chord">
                  <a:avLst>
                    <a:gd name="adj1" fmla="val 2700000"/>
                    <a:gd name="adj2" fmla="val 15076929"/>
                  </a:avLst>
                </a:prstGeom>
                <a:solidFill>
                  <a:srgbClr val="C4C4C4"/>
                </a:soli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742" name="Chord 741"/>
                <p:cNvSpPr/>
                <p:nvPr/>
              </p:nvSpPr>
              <p:spPr bwMode="auto">
                <a:xfrm rot="3464521">
                  <a:off x="3446826" y="3335476"/>
                  <a:ext cx="177745" cy="118301"/>
                </a:xfrm>
                <a:prstGeom prst="chord">
                  <a:avLst>
                    <a:gd name="adj1" fmla="val 2700000"/>
                    <a:gd name="adj2" fmla="val 15076929"/>
                  </a:avLst>
                </a:prstGeom>
                <a:solidFill>
                  <a:srgbClr val="C4C4C4"/>
                </a:soli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grpSp>
          <p:sp>
            <p:nvSpPr>
              <p:cNvPr id="732" name="Freeform 731"/>
              <p:cNvSpPr/>
              <p:nvPr/>
            </p:nvSpPr>
            <p:spPr bwMode="auto">
              <a:xfrm rot="14560471" flipH="1">
                <a:off x="3552707" y="2923396"/>
                <a:ext cx="144462" cy="238125"/>
              </a:xfrm>
              <a:custGeom>
                <a:avLst/>
                <a:gdLst>
                  <a:gd name="connsiteX0" fmla="*/ 0 w 166511"/>
                  <a:gd name="connsiteY0" fmla="*/ 59972 h 237772"/>
                  <a:gd name="connsiteX1" fmla="*/ 63500 w 166511"/>
                  <a:gd name="connsiteY1" fmla="*/ 17639 h 237772"/>
                  <a:gd name="connsiteX2" fmla="*/ 152400 w 166511"/>
                  <a:gd name="connsiteY2" fmla="*/ 21872 h 237772"/>
                  <a:gd name="connsiteX3" fmla="*/ 148166 w 166511"/>
                  <a:gd name="connsiteY3" fmla="*/ 148872 h 237772"/>
                  <a:gd name="connsiteX4" fmla="*/ 110066 w 166511"/>
                  <a:gd name="connsiteY4" fmla="*/ 237772 h 237772"/>
                  <a:gd name="connsiteX5" fmla="*/ 110066 w 166511"/>
                  <a:gd name="connsiteY5" fmla="*/ 237772 h 23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11" h="237772">
                    <a:moveTo>
                      <a:pt x="0" y="59972"/>
                    </a:moveTo>
                    <a:cubicBezTo>
                      <a:pt x="19050" y="41980"/>
                      <a:pt x="38100" y="23989"/>
                      <a:pt x="63500" y="17639"/>
                    </a:cubicBezTo>
                    <a:cubicBezTo>
                      <a:pt x="88900" y="11289"/>
                      <a:pt x="138289" y="0"/>
                      <a:pt x="152400" y="21872"/>
                    </a:cubicBezTo>
                    <a:cubicBezTo>
                      <a:pt x="166511" y="43744"/>
                      <a:pt x="155222" y="112889"/>
                      <a:pt x="148166" y="148872"/>
                    </a:cubicBezTo>
                    <a:cubicBezTo>
                      <a:pt x="141110" y="184855"/>
                      <a:pt x="110066" y="237772"/>
                      <a:pt x="110066" y="237772"/>
                    </a:cubicBezTo>
                    <a:lnTo>
                      <a:pt x="110066" y="237772"/>
                    </a:lnTo>
                  </a:path>
                </a:pathLst>
              </a:custGeom>
              <a:ln w="19050"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733" name="Freeform 732"/>
              <p:cNvSpPr/>
              <p:nvPr/>
            </p:nvSpPr>
            <p:spPr bwMode="auto">
              <a:xfrm>
                <a:off x="3510638" y="4625990"/>
                <a:ext cx="134937" cy="388938"/>
              </a:xfrm>
              <a:custGeom>
                <a:avLst/>
                <a:gdLst>
                  <a:gd name="connsiteX0" fmla="*/ 57151 w 86784"/>
                  <a:gd name="connsiteY0" fmla="*/ 0 h 465666"/>
                  <a:gd name="connsiteX1" fmla="*/ 27517 w 86784"/>
                  <a:gd name="connsiteY1" fmla="*/ 71966 h 465666"/>
                  <a:gd name="connsiteX2" fmla="*/ 78317 w 86784"/>
                  <a:gd name="connsiteY2" fmla="*/ 114300 h 465666"/>
                  <a:gd name="connsiteX3" fmla="*/ 74084 w 86784"/>
                  <a:gd name="connsiteY3" fmla="*/ 169333 h 465666"/>
                  <a:gd name="connsiteX4" fmla="*/ 2117 w 86784"/>
                  <a:gd name="connsiteY4" fmla="*/ 237066 h 465666"/>
                  <a:gd name="connsiteX5" fmla="*/ 61384 w 86784"/>
                  <a:gd name="connsiteY5" fmla="*/ 300566 h 465666"/>
                  <a:gd name="connsiteX6" fmla="*/ 78317 w 86784"/>
                  <a:gd name="connsiteY6"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84" h="465666">
                    <a:moveTo>
                      <a:pt x="57151" y="0"/>
                    </a:moveTo>
                    <a:cubicBezTo>
                      <a:pt x="40570" y="26458"/>
                      <a:pt x="23989" y="52916"/>
                      <a:pt x="27517" y="71966"/>
                    </a:cubicBezTo>
                    <a:cubicBezTo>
                      <a:pt x="31045" y="91016"/>
                      <a:pt x="70556" y="98072"/>
                      <a:pt x="78317" y="114300"/>
                    </a:cubicBezTo>
                    <a:cubicBezTo>
                      <a:pt x="86078" y="130528"/>
                      <a:pt x="86784" y="148872"/>
                      <a:pt x="74084" y="169333"/>
                    </a:cubicBezTo>
                    <a:cubicBezTo>
                      <a:pt x="61384" y="189794"/>
                      <a:pt x="4234" y="215194"/>
                      <a:pt x="2117" y="237066"/>
                    </a:cubicBezTo>
                    <a:cubicBezTo>
                      <a:pt x="0" y="258938"/>
                      <a:pt x="48684" y="262466"/>
                      <a:pt x="61384" y="300566"/>
                    </a:cubicBezTo>
                    <a:cubicBezTo>
                      <a:pt x="74084" y="338666"/>
                      <a:pt x="78317" y="465666"/>
                      <a:pt x="78317" y="465666"/>
                    </a:cubicBezTo>
                  </a:path>
                </a:pathLst>
              </a:custGeom>
              <a:ln w="19050"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734" name="Freeform 733"/>
              <p:cNvSpPr/>
              <p:nvPr/>
            </p:nvSpPr>
            <p:spPr bwMode="auto">
              <a:xfrm>
                <a:off x="3937675" y="2868628"/>
                <a:ext cx="144463" cy="238125"/>
              </a:xfrm>
              <a:custGeom>
                <a:avLst/>
                <a:gdLst>
                  <a:gd name="connsiteX0" fmla="*/ 0 w 166511"/>
                  <a:gd name="connsiteY0" fmla="*/ 59972 h 237772"/>
                  <a:gd name="connsiteX1" fmla="*/ 63500 w 166511"/>
                  <a:gd name="connsiteY1" fmla="*/ 17639 h 237772"/>
                  <a:gd name="connsiteX2" fmla="*/ 152400 w 166511"/>
                  <a:gd name="connsiteY2" fmla="*/ 21872 h 237772"/>
                  <a:gd name="connsiteX3" fmla="*/ 148166 w 166511"/>
                  <a:gd name="connsiteY3" fmla="*/ 148872 h 237772"/>
                  <a:gd name="connsiteX4" fmla="*/ 110066 w 166511"/>
                  <a:gd name="connsiteY4" fmla="*/ 237772 h 237772"/>
                  <a:gd name="connsiteX5" fmla="*/ 110066 w 166511"/>
                  <a:gd name="connsiteY5" fmla="*/ 237772 h 23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11" h="237772">
                    <a:moveTo>
                      <a:pt x="0" y="59972"/>
                    </a:moveTo>
                    <a:cubicBezTo>
                      <a:pt x="19050" y="41980"/>
                      <a:pt x="38100" y="23989"/>
                      <a:pt x="63500" y="17639"/>
                    </a:cubicBezTo>
                    <a:cubicBezTo>
                      <a:pt x="88900" y="11289"/>
                      <a:pt x="138289" y="0"/>
                      <a:pt x="152400" y="21872"/>
                    </a:cubicBezTo>
                    <a:cubicBezTo>
                      <a:pt x="166511" y="43744"/>
                      <a:pt x="155222" y="112889"/>
                      <a:pt x="148166" y="148872"/>
                    </a:cubicBezTo>
                    <a:cubicBezTo>
                      <a:pt x="141110" y="184855"/>
                      <a:pt x="110066" y="237772"/>
                      <a:pt x="110066" y="237772"/>
                    </a:cubicBezTo>
                    <a:lnTo>
                      <a:pt x="110066" y="237772"/>
                    </a:lnTo>
                  </a:path>
                </a:pathLst>
              </a:custGeom>
              <a:ln w="19050"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735" name="Freeform 734"/>
              <p:cNvSpPr/>
              <p:nvPr/>
            </p:nvSpPr>
            <p:spPr bwMode="auto">
              <a:xfrm rot="17971287">
                <a:off x="3556675" y="2370153"/>
                <a:ext cx="144463" cy="236537"/>
              </a:xfrm>
              <a:custGeom>
                <a:avLst/>
                <a:gdLst>
                  <a:gd name="connsiteX0" fmla="*/ 0 w 166511"/>
                  <a:gd name="connsiteY0" fmla="*/ 59972 h 237772"/>
                  <a:gd name="connsiteX1" fmla="*/ 63500 w 166511"/>
                  <a:gd name="connsiteY1" fmla="*/ 17639 h 237772"/>
                  <a:gd name="connsiteX2" fmla="*/ 152400 w 166511"/>
                  <a:gd name="connsiteY2" fmla="*/ 21872 h 237772"/>
                  <a:gd name="connsiteX3" fmla="*/ 148166 w 166511"/>
                  <a:gd name="connsiteY3" fmla="*/ 148872 h 237772"/>
                  <a:gd name="connsiteX4" fmla="*/ 110066 w 166511"/>
                  <a:gd name="connsiteY4" fmla="*/ 237772 h 237772"/>
                  <a:gd name="connsiteX5" fmla="*/ 110066 w 166511"/>
                  <a:gd name="connsiteY5" fmla="*/ 237772 h 23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11" h="237772">
                    <a:moveTo>
                      <a:pt x="0" y="59972"/>
                    </a:moveTo>
                    <a:cubicBezTo>
                      <a:pt x="19050" y="41980"/>
                      <a:pt x="38100" y="23989"/>
                      <a:pt x="63500" y="17639"/>
                    </a:cubicBezTo>
                    <a:cubicBezTo>
                      <a:pt x="88900" y="11289"/>
                      <a:pt x="138289" y="0"/>
                      <a:pt x="152400" y="21872"/>
                    </a:cubicBezTo>
                    <a:cubicBezTo>
                      <a:pt x="166511" y="43744"/>
                      <a:pt x="155222" y="112889"/>
                      <a:pt x="148166" y="148872"/>
                    </a:cubicBezTo>
                    <a:cubicBezTo>
                      <a:pt x="141110" y="184855"/>
                      <a:pt x="110066" y="237772"/>
                      <a:pt x="110066" y="237772"/>
                    </a:cubicBezTo>
                    <a:lnTo>
                      <a:pt x="110066" y="237772"/>
                    </a:lnTo>
                  </a:path>
                </a:pathLst>
              </a:custGeom>
              <a:ln w="19050"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736" name="Rounded Rectangle 735"/>
              <p:cNvSpPr/>
              <p:nvPr/>
            </p:nvSpPr>
            <p:spPr bwMode="auto">
              <a:xfrm rot="19718734">
                <a:off x="3621763" y="2922603"/>
                <a:ext cx="382587" cy="144462"/>
              </a:xfrm>
              <a:prstGeom prst="roundRect">
                <a:avLst>
                  <a:gd name="adj" fmla="val 43082"/>
                </a:avLst>
              </a:prstGeom>
              <a:gradFill flip="none" rotWithShape="1">
                <a:gsLst>
                  <a:gs pos="0">
                    <a:schemeClr val="accent4">
                      <a:lumMod val="90000"/>
                    </a:schemeClr>
                  </a:gs>
                  <a:gs pos="100000">
                    <a:schemeClr val="accent4">
                      <a:lumMod val="90000"/>
                    </a:schemeClr>
                  </a:gs>
                  <a:gs pos="50000">
                    <a:schemeClr val="accent4">
                      <a:lumMod val="50000"/>
                    </a:schemeClr>
                  </a:gs>
                </a:gsLst>
                <a:lin ang="16200000" scaled="0"/>
                <a:tileRect/>
              </a:gra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1" i="0" u="none" strike="noStrike" kern="1200" cap="none" spc="0" normalizeH="0" baseline="0" noProof="0" dirty="0">
                  <a:ln>
                    <a:noFill/>
                  </a:ln>
                  <a:solidFill>
                    <a:prstClr val="black"/>
                  </a:solidFill>
                  <a:effectLst/>
                  <a:uLnTx/>
                  <a:uFillTx/>
                  <a:latin typeface="Arial"/>
                  <a:ea typeface="ＭＳ Ｐゴシック" pitchFamily="-1" charset="-128"/>
                  <a:cs typeface="+mn-cs"/>
                </a:endParaRPr>
              </a:p>
            </p:txBody>
          </p:sp>
          <p:sp>
            <p:nvSpPr>
              <p:cNvPr id="737" name="Rounded Rectangle 736"/>
              <p:cNvSpPr/>
              <p:nvPr/>
            </p:nvSpPr>
            <p:spPr bwMode="auto">
              <a:xfrm rot="2517397">
                <a:off x="3618588" y="2484453"/>
                <a:ext cx="373062" cy="200025"/>
              </a:xfrm>
              <a:prstGeom prst="roundRect">
                <a:avLst>
                  <a:gd name="adj" fmla="val 43082"/>
                </a:avLst>
              </a:prstGeom>
              <a:gradFill flip="none" rotWithShape="1">
                <a:gsLst>
                  <a:gs pos="0">
                    <a:schemeClr val="accent4">
                      <a:lumMod val="90000"/>
                    </a:schemeClr>
                  </a:gs>
                  <a:gs pos="100000">
                    <a:schemeClr val="accent4"/>
                  </a:gs>
                  <a:gs pos="48000">
                    <a:schemeClr val="accent4">
                      <a:lumMod val="50000"/>
                    </a:schemeClr>
                  </a:gs>
                </a:gsLst>
                <a:lin ang="16200000" scaled="0"/>
                <a:tileRect/>
              </a:gra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1" i="0" u="none" strike="noStrike" kern="1200" cap="none" spc="0" normalizeH="0" baseline="0" noProof="0" dirty="0">
                  <a:ln>
                    <a:noFill/>
                  </a:ln>
                  <a:solidFill>
                    <a:prstClr val="black"/>
                  </a:solidFill>
                  <a:effectLst/>
                  <a:uLnTx/>
                  <a:uFillTx/>
                  <a:latin typeface="Arial"/>
                  <a:ea typeface="ＭＳ Ｐゴシック" pitchFamily="-1" charset="-128"/>
                  <a:cs typeface="+mn-cs"/>
                </a:endParaRPr>
              </a:p>
            </p:txBody>
          </p:sp>
          <p:sp>
            <p:nvSpPr>
              <p:cNvPr id="738" name="Oval 737"/>
              <p:cNvSpPr/>
              <p:nvPr/>
            </p:nvSpPr>
            <p:spPr bwMode="auto">
              <a:xfrm rot="16200000">
                <a:off x="3218538" y="2708290"/>
                <a:ext cx="622300" cy="133350"/>
              </a:xfrm>
              <a:prstGeom prst="ellipse">
                <a:avLst/>
              </a:prstGeom>
              <a:gradFill flip="none" rotWithShape="1">
                <a:gsLst>
                  <a:gs pos="0">
                    <a:schemeClr val="accent4">
                      <a:lumMod val="90000"/>
                    </a:schemeClr>
                  </a:gs>
                  <a:gs pos="100000">
                    <a:schemeClr val="accent4">
                      <a:lumMod val="90000"/>
                    </a:schemeClr>
                  </a:gs>
                  <a:gs pos="50000">
                    <a:schemeClr val="accent4">
                      <a:lumMod val="50000"/>
                    </a:schemeClr>
                  </a:gs>
                </a:gsLst>
                <a:lin ang="16200000" scaled="0"/>
                <a:tileRect/>
              </a:gra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1" i="0" u="none" strike="noStrike" kern="1200" cap="none" spc="0" normalizeH="0" baseline="0" noProof="0" dirty="0">
                  <a:ln>
                    <a:noFill/>
                  </a:ln>
                  <a:solidFill>
                    <a:prstClr val="black"/>
                  </a:solidFill>
                  <a:effectLst/>
                  <a:uLnTx/>
                  <a:uFillTx/>
                  <a:latin typeface="Arial"/>
                  <a:ea typeface="ＭＳ Ｐゴシック" pitchFamily="-1" charset="-128"/>
                  <a:cs typeface="+mn-cs"/>
                </a:endParaRPr>
              </a:p>
            </p:txBody>
          </p:sp>
          <p:sp>
            <p:nvSpPr>
              <p:cNvPr id="739" name="Freeform 738"/>
              <p:cNvSpPr/>
              <p:nvPr/>
            </p:nvSpPr>
            <p:spPr bwMode="auto">
              <a:xfrm rot="2655755">
                <a:off x="3515400" y="3597290"/>
                <a:ext cx="323850" cy="641350"/>
              </a:xfrm>
              <a:custGeom>
                <a:avLst/>
                <a:gdLst>
                  <a:gd name="connsiteX0" fmla="*/ 0 w 241300"/>
                  <a:gd name="connsiteY0" fmla="*/ 0 h 694266"/>
                  <a:gd name="connsiteX1" fmla="*/ 29633 w 241300"/>
                  <a:gd name="connsiteY1" fmla="*/ 55033 h 694266"/>
                  <a:gd name="connsiteX2" fmla="*/ 93133 w 241300"/>
                  <a:gd name="connsiteY2" fmla="*/ 80433 h 694266"/>
                  <a:gd name="connsiteX3" fmla="*/ 118533 w 241300"/>
                  <a:gd name="connsiteY3" fmla="*/ 118533 h 694266"/>
                  <a:gd name="connsiteX4" fmla="*/ 84666 w 241300"/>
                  <a:gd name="connsiteY4" fmla="*/ 160866 h 694266"/>
                  <a:gd name="connsiteX5" fmla="*/ 55033 w 241300"/>
                  <a:gd name="connsiteY5" fmla="*/ 198966 h 694266"/>
                  <a:gd name="connsiteX6" fmla="*/ 122766 w 241300"/>
                  <a:gd name="connsiteY6" fmla="*/ 232833 h 694266"/>
                  <a:gd name="connsiteX7" fmla="*/ 131233 w 241300"/>
                  <a:gd name="connsiteY7" fmla="*/ 270933 h 694266"/>
                  <a:gd name="connsiteX8" fmla="*/ 93133 w 241300"/>
                  <a:gd name="connsiteY8" fmla="*/ 287866 h 694266"/>
                  <a:gd name="connsiteX9" fmla="*/ 46566 w 241300"/>
                  <a:gd name="connsiteY9" fmla="*/ 334433 h 694266"/>
                  <a:gd name="connsiteX10" fmla="*/ 93133 w 241300"/>
                  <a:gd name="connsiteY10" fmla="*/ 381000 h 694266"/>
                  <a:gd name="connsiteX11" fmla="*/ 173566 w 241300"/>
                  <a:gd name="connsiteY11" fmla="*/ 393700 h 694266"/>
                  <a:gd name="connsiteX12" fmla="*/ 198966 w 241300"/>
                  <a:gd name="connsiteY12" fmla="*/ 457200 h 694266"/>
                  <a:gd name="connsiteX13" fmla="*/ 122766 w 241300"/>
                  <a:gd name="connsiteY13" fmla="*/ 482600 h 694266"/>
                  <a:gd name="connsiteX14" fmla="*/ 110066 w 241300"/>
                  <a:gd name="connsiteY14" fmla="*/ 524933 h 694266"/>
                  <a:gd name="connsiteX15" fmla="*/ 215900 w 241300"/>
                  <a:gd name="connsiteY15" fmla="*/ 575733 h 694266"/>
                  <a:gd name="connsiteX16" fmla="*/ 241300 w 241300"/>
                  <a:gd name="connsiteY16" fmla="*/ 694266 h 694266"/>
                  <a:gd name="connsiteX17" fmla="*/ 241300 w 241300"/>
                  <a:gd name="connsiteY17" fmla="*/ 694266 h 69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1300" h="694266">
                    <a:moveTo>
                      <a:pt x="0" y="0"/>
                    </a:moveTo>
                    <a:cubicBezTo>
                      <a:pt x="7055" y="20814"/>
                      <a:pt x="14111" y="41628"/>
                      <a:pt x="29633" y="55033"/>
                    </a:cubicBezTo>
                    <a:cubicBezTo>
                      <a:pt x="45155" y="68439"/>
                      <a:pt x="78316" y="69850"/>
                      <a:pt x="93133" y="80433"/>
                    </a:cubicBezTo>
                    <a:cubicBezTo>
                      <a:pt x="107950" y="91016"/>
                      <a:pt x="119944" y="105128"/>
                      <a:pt x="118533" y="118533"/>
                    </a:cubicBezTo>
                    <a:cubicBezTo>
                      <a:pt x="117122" y="131938"/>
                      <a:pt x="95249" y="147461"/>
                      <a:pt x="84666" y="160866"/>
                    </a:cubicBezTo>
                    <a:cubicBezTo>
                      <a:pt x="74083" y="174271"/>
                      <a:pt x="48683" y="186972"/>
                      <a:pt x="55033" y="198966"/>
                    </a:cubicBezTo>
                    <a:cubicBezTo>
                      <a:pt x="61383" y="210961"/>
                      <a:pt x="110066" y="220839"/>
                      <a:pt x="122766" y="232833"/>
                    </a:cubicBezTo>
                    <a:cubicBezTo>
                      <a:pt x="135466" y="244828"/>
                      <a:pt x="136172" y="261761"/>
                      <a:pt x="131233" y="270933"/>
                    </a:cubicBezTo>
                    <a:cubicBezTo>
                      <a:pt x="126294" y="280105"/>
                      <a:pt x="107244" y="277283"/>
                      <a:pt x="93133" y="287866"/>
                    </a:cubicBezTo>
                    <a:cubicBezTo>
                      <a:pt x="79022" y="298449"/>
                      <a:pt x="46566" y="318911"/>
                      <a:pt x="46566" y="334433"/>
                    </a:cubicBezTo>
                    <a:cubicBezTo>
                      <a:pt x="46566" y="349955"/>
                      <a:pt x="71966" y="371122"/>
                      <a:pt x="93133" y="381000"/>
                    </a:cubicBezTo>
                    <a:cubicBezTo>
                      <a:pt x="114300" y="390878"/>
                      <a:pt x="155927" y="381000"/>
                      <a:pt x="173566" y="393700"/>
                    </a:cubicBezTo>
                    <a:cubicBezTo>
                      <a:pt x="191205" y="406400"/>
                      <a:pt x="207433" y="442383"/>
                      <a:pt x="198966" y="457200"/>
                    </a:cubicBezTo>
                    <a:cubicBezTo>
                      <a:pt x="190499" y="472017"/>
                      <a:pt x="137583" y="471311"/>
                      <a:pt x="122766" y="482600"/>
                    </a:cubicBezTo>
                    <a:cubicBezTo>
                      <a:pt x="107949" y="493889"/>
                      <a:pt x="94544" y="509411"/>
                      <a:pt x="110066" y="524933"/>
                    </a:cubicBezTo>
                    <a:cubicBezTo>
                      <a:pt x="125588" y="540455"/>
                      <a:pt x="194028" y="547511"/>
                      <a:pt x="215900" y="575733"/>
                    </a:cubicBezTo>
                    <a:cubicBezTo>
                      <a:pt x="237772" y="603955"/>
                      <a:pt x="241300" y="694266"/>
                      <a:pt x="241300" y="694266"/>
                    </a:cubicBezTo>
                    <a:lnTo>
                      <a:pt x="241300" y="694266"/>
                    </a:lnTo>
                  </a:path>
                </a:pathLst>
              </a:custGeom>
              <a:ln w="19050"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740" name="Oval 739"/>
              <p:cNvSpPr/>
              <p:nvPr/>
            </p:nvSpPr>
            <p:spPr bwMode="auto">
              <a:xfrm rot="17873697">
                <a:off x="3613824" y="3255979"/>
                <a:ext cx="600075" cy="133350"/>
              </a:xfrm>
              <a:prstGeom prst="ellipse">
                <a:avLst/>
              </a:prstGeom>
              <a:gradFill flip="none" rotWithShape="1">
                <a:gsLst>
                  <a:gs pos="0">
                    <a:schemeClr val="accent4">
                      <a:lumMod val="90000"/>
                    </a:schemeClr>
                  </a:gs>
                  <a:gs pos="100000">
                    <a:schemeClr val="accent4">
                      <a:lumMod val="90000"/>
                    </a:schemeClr>
                  </a:gs>
                  <a:gs pos="50000">
                    <a:schemeClr val="accent4">
                      <a:lumMod val="50000"/>
                    </a:schemeClr>
                  </a:gs>
                </a:gsLst>
                <a:lin ang="16200000" scaled="0"/>
                <a:tileRect/>
              </a:gra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1" i="0" u="none" strike="noStrike" kern="1200" cap="none" spc="0" normalizeH="0" baseline="0" noProof="0" dirty="0">
                  <a:ln>
                    <a:noFill/>
                  </a:ln>
                  <a:solidFill>
                    <a:prstClr val="black"/>
                  </a:solidFill>
                  <a:effectLst/>
                  <a:uLnTx/>
                  <a:uFillTx/>
                  <a:latin typeface="Arial"/>
                  <a:ea typeface="ＭＳ Ｐゴシック" pitchFamily="-1" charset="-128"/>
                  <a:cs typeface="+mn-cs"/>
                </a:endParaRPr>
              </a:p>
            </p:txBody>
          </p:sp>
        </p:grpSp>
        <p:grpSp>
          <p:nvGrpSpPr>
            <p:cNvPr id="743" name="Group 643"/>
            <p:cNvGrpSpPr>
              <a:grpSpLocks noChangeAspect="1"/>
            </p:cNvGrpSpPr>
            <p:nvPr/>
          </p:nvGrpSpPr>
          <p:grpSpPr bwMode="auto">
            <a:xfrm>
              <a:off x="8336793" y="3375603"/>
              <a:ext cx="279563" cy="303269"/>
              <a:chOff x="3946136" y="4227896"/>
              <a:chExt cx="406295" cy="434975"/>
            </a:xfrm>
          </p:grpSpPr>
          <p:sp>
            <p:nvSpPr>
              <p:cNvPr id="744" name="Oval 749"/>
              <p:cNvSpPr>
                <a:spLocks noChangeArrowheads="1"/>
              </p:cNvSpPr>
              <p:nvPr/>
            </p:nvSpPr>
            <p:spPr bwMode="auto">
              <a:xfrm>
                <a:off x="4042050" y="4291525"/>
                <a:ext cx="193997" cy="195557"/>
              </a:xfrm>
              <a:prstGeom prst="ellipse">
                <a:avLst/>
              </a:prstGeom>
              <a:solidFill>
                <a:srgbClr val="FFFF00"/>
              </a:solidFill>
              <a:ln w="6350">
                <a:solidFill>
                  <a:srgbClr val="44546A"/>
                </a:solidFill>
                <a:miter lim="800000"/>
                <a:headEnd/>
                <a:tailEnd/>
              </a:ln>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745" name="Title 1"/>
              <p:cNvSpPr txBox="1">
                <a:spLocks/>
              </p:cNvSpPr>
              <p:nvPr/>
            </p:nvSpPr>
            <p:spPr bwMode="auto">
              <a:xfrm>
                <a:off x="3946136" y="4227896"/>
                <a:ext cx="406295" cy="434975"/>
              </a:xfrm>
              <a:prstGeom prst="rect">
                <a:avLst/>
              </a:prstGeom>
              <a:noFill/>
              <a:ln w="9525">
                <a:noFill/>
                <a:miter lim="800000"/>
                <a:headEnd/>
                <a:tailEnd/>
              </a:ln>
            </p:spPr>
            <p:txBody>
              <a:bodyP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a:ea typeface="ＭＳ Ｐゴシック" charset="0"/>
                    <a:cs typeface="+mn-cs"/>
                  </a:rPr>
                  <a:t>P</a:t>
                </a:r>
              </a:p>
            </p:txBody>
          </p:sp>
        </p:grpSp>
        <p:grpSp>
          <p:nvGrpSpPr>
            <p:cNvPr id="746" name="Group 643"/>
            <p:cNvGrpSpPr>
              <a:grpSpLocks noChangeAspect="1"/>
            </p:cNvGrpSpPr>
            <p:nvPr/>
          </p:nvGrpSpPr>
          <p:grpSpPr bwMode="auto">
            <a:xfrm>
              <a:off x="8513774" y="3375603"/>
              <a:ext cx="279563" cy="303269"/>
              <a:chOff x="3946136" y="4227896"/>
              <a:chExt cx="406295" cy="434975"/>
            </a:xfrm>
          </p:grpSpPr>
          <p:sp>
            <p:nvSpPr>
              <p:cNvPr id="747" name="Oval 749"/>
              <p:cNvSpPr>
                <a:spLocks noChangeArrowheads="1"/>
              </p:cNvSpPr>
              <p:nvPr/>
            </p:nvSpPr>
            <p:spPr bwMode="auto">
              <a:xfrm>
                <a:off x="4042050" y="4291525"/>
                <a:ext cx="193997" cy="195557"/>
              </a:xfrm>
              <a:prstGeom prst="ellipse">
                <a:avLst/>
              </a:prstGeom>
              <a:solidFill>
                <a:srgbClr val="FFFF00"/>
              </a:solidFill>
              <a:ln w="6350">
                <a:solidFill>
                  <a:srgbClr val="44546A"/>
                </a:solidFill>
                <a:miter lim="800000"/>
                <a:headEnd/>
                <a:tailEnd/>
              </a:ln>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748" name="Title 1"/>
              <p:cNvSpPr txBox="1">
                <a:spLocks/>
              </p:cNvSpPr>
              <p:nvPr/>
            </p:nvSpPr>
            <p:spPr bwMode="auto">
              <a:xfrm>
                <a:off x="3946136" y="4227896"/>
                <a:ext cx="406295" cy="434975"/>
              </a:xfrm>
              <a:prstGeom prst="rect">
                <a:avLst/>
              </a:prstGeom>
              <a:noFill/>
              <a:ln w="9525">
                <a:noFill/>
                <a:miter lim="800000"/>
                <a:headEnd/>
                <a:tailEnd/>
              </a:ln>
            </p:spPr>
            <p:txBody>
              <a:bodyP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a:ea typeface="ＭＳ Ｐゴシック" charset="0"/>
                    <a:cs typeface="+mn-cs"/>
                  </a:rPr>
                  <a:t>P</a:t>
                </a:r>
              </a:p>
            </p:txBody>
          </p:sp>
        </p:grpSp>
        <p:sp>
          <p:nvSpPr>
            <p:cNvPr id="786" name="Freeform 785"/>
            <p:cNvSpPr/>
            <p:nvPr/>
          </p:nvSpPr>
          <p:spPr bwMode="auto">
            <a:xfrm>
              <a:off x="8604747" y="3111417"/>
              <a:ext cx="113239" cy="225397"/>
            </a:xfrm>
            <a:custGeom>
              <a:avLst/>
              <a:gdLst>
                <a:gd name="connsiteX0" fmla="*/ 180975 w 334962"/>
                <a:gd name="connsiteY0" fmla="*/ 284162 h 741362"/>
                <a:gd name="connsiteX1" fmla="*/ 250825 w 334962"/>
                <a:gd name="connsiteY1" fmla="*/ 334962 h 741362"/>
                <a:gd name="connsiteX2" fmla="*/ 298450 w 334962"/>
                <a:gd name="connsiteY2" fmla="*/ 398462 h 741362"/>
                <a:gd name="connsiteX3" fmla="*/ 311150 w 334962"/>
                <a:gd name="connsiteY3" fmla="*/ 512762 h 741362"/>
                <a:gd name="connsiteX4" fmla="*/ 292100 w 334962"/>
                <a:gd name="connsiteY4" fmla="*/ 646112 h 741362"/>
                <a:gd name="connsiteX5" fmla="*/ 241300 w 334962"/>
                <a:gd name="connsiteY5" fmla="*/ 709612 h 741362"/>
                <a:gd name="connsiteX6" fmla="*/ 168275 w 334962"/>
                <a:gd name="connsiteY6" fmla="*/ 738187 h 741362"/>
                <a:gd name="connsiteX7" fmla="*/ 82550 w 334962"/>
                <a:gd name="connsiteY7" fmla="*/ 728662 h 741362"/>
                <a:gd name="connsiteX8" fmla="*/ 22225 w 334962"/>
                <a:gd name="connsiteY8" fmla="*/ 671512 h 741362"/>
                <a:gd name="connsiteX9" fmla="*/ 3175 w 334962"/>
                <a:gd name="connsiteY9" fmla="*/ 550862 h 741362"/>
                <a:gd name="connsiteX10" fmla="*/ 3175 w 334962"/>
                <a:gd name="connsiteY10" fmla="*/ 436562 h 741362"/>
                <a:gd name="connsiteX11" fmla="*/ 12700 w 334962"/>
                <a:gd name="connsiteY11" fmla="*/ 296862 h 741362"/>
                <a:gd name="connsiteX12" fmla="*/ 44450 w 334962"/>
                <a:gd name="connsiteY12" fmla="*/ 147637 h 741362"/>
                <a:gd name="connsiteX13" fmla="*/ 82550 w 334962"/>
                <a:gd name="connsiteY13" fmla="*/ 49212 h 741362"/>
                <a:gd name="connsiteX14" fmla="*/ 158750 w 334962"/>
                <a:gd name="connsiteY14" fmla="*/ 4762 h 741362"/>
                <a:gd name="connsiteX15" fmla="*/ 263525 w 334962"/>
                <a:gd name="connsiteY15" fmla="*/ 20637 h 741362"/>
                <a:gd name="connsiteX16" fmla="*/ 317500 w 334962"/>
                <a:gd name="connsiteY16" fmla="*/ 77787 h 741362"/>
                <a:gd name="connsiteX17" fmla="*/ 333375 w 334962"/>
                <a:gd name="connsiteY17" fmla="*/ 163512 h 741362"/>
                <a:gd name="connsiteX18" fmla="*/ 307975 w 334962"/>
                <a:gd name="connsiteY18" fmla="*/ 252412 h 741362"/>
                <a:gd name="connsiteX19" fmla="*/ 241300 w 334962"/>
                <a:gd name="connsiteY19" fmla="*/ 284162 h 741362"/>
                <a:gd name="connsiteX20" fmla="*/ 180975 w 334962"/>
                <a:gd name="connsiteY20" fmla="*/ 284162 h 74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962" h="741362">
                  <a:moveTo>
                    <a:pt x="180975" y="284162"/>
                  </a:moveTo>
                  <a:cubicBezTo>
                    <a:pt x="182562" y="292629"/>
                    <a:pt x="231246" y="315912"/>
                    <a:pt x="250825" y="334962"/>
                  </a:cubicBezTo>
                  <a:cubicBezTo>
                    <a:pt x="270404" y="354012"/>
                    <a:pt x="288396" y="368829"/>
                    <a:pt x="298450" y="398462"/>
                  </a:cubicBezTo>
                  <a:cubicBezTo>
                    <a:pt x="308504" y="428095"/>
                    <a:pt x="312208" y="471487"/>
                    <a:pt x="311150" y="512762"/>
                  </a:cubicBezTo>
                  <a:cubicBezTo>
                    <a:pt x="310092" y="554037"/>
                    <a:pt x="303742" y="613304"/>
                    <a:pt x="292100" y="646112"/>
                  </a:cubicBezTo>
                  <a:cubicBezTo>
                    <a:pt x="280458" y="678920"/>
                    <a:pt x="261937" y="694266"/>
                    <a:pt x="241300" y="709612"/>
                  </a:cubicBezTo>
                  <a:cubicBezTo>
                    <a:pt x="220663" y="724958"/>
                    <a:pt x="194733" y="735012"/>
                    <a:pt x="168275" y="738187"/>
                  </a:cubicBezTo>
                  <a:cubicBezTo>
                    <a:pt x="141817" y="741362"/>
                    <a:pt x="106892" y="739774"/>
                    <a:pt x="82550" y="728662"/>
                  </a:cubicBezTo>
                  <a:cubicBezTo>
                    <a:pt x="58208" y="717550"/>
                    <a:pt x="35454" y="701145"/>
                    <a:pt x="22225" y="671512"/>
                  </a:cubicBezTo>
                  <a:cubicBezTo>
                    <a:pt x="8996" y="641879"/>
                    <a:pt x="6350" y="590020"/>
                    <a:pt x="3175" y="550862"/>
                  </a:cubicBezTo>
                  <a:cubicBezTo>
                    <a:pt x="0" y="511704"/>
                    <a:pt x="1588" y="478895"/>
                    <a:pt x="3175" y="436562"/>
                  </a:cubicBezTo>
                  <a:cubicBezTo>
                    <a:pt x="4763" y="394229"/>
                    <a:pt x="5821" y="345016"/>
                    <a:pt x="12700" y="296862"/>
                  </a:cubicBezTo>
                  <a:cubicBezTo>
                    <a:pt x="19579" y="248708"/>
                    <a:pt x="32808" y="188912"/>
                    <a:pt x="44450" y="147637"/>
                  </a:cubicBezTo>
                  <a:cubicBezTo>
                    <a:pt x="56092" y="106362"/>
                    <a:pt x="63500" y="73024"/>
                    <a:pt x="82550" y="49212"/>
                  </a:cubicBezTo>
                  <a:cubicBezTo>
                    <a:pt x="101600" y="25400"/>
                    <a:pt x="128588" y="9525"/>
                    <a:pt x="158750" y="4762"/>
                  </a:cubicBezTo>
                  <a:cubicBezTo>
                    <a:pt x="188913" y="0"/>
                    <a:pt x="237067" y="8466"/>
                    <a:pt x="263525" y="20637"/>
                  </a:cubicBezTo>
                  <a:cubicBezTo>
                    <a:pt x="289983" y="32808"/>
                    <a:pt x="305858" y="53974"/>
                    <a:pt x="317500" y="77787"/>
                  </a:cubicBezTo>
                  <a:cubicBezTo>
                    <a:pt x="329142" y="101600"/>
                    <a:pt x="334962" y="134408"/>
                    <a:pt x="333375" y="163512"/>
                  </a:cubicBezTo>
                  <a:cubicBezTo>
                    <a:pt x="331788" y="192616"/>
                    <a:pt x="323321" y="232304"/>
                    <a:pt x="307975" y="252412"/>
                  </a:cubicBezTo>
                  <a:cubicBezTo>
                    <a:pt x="292629" y="272520"/>
                    <a:pt x="260879" y="278341"/>
                    <a:pt x="241300" y="284162"/>
                  </a:cubicBezTo>
                  <a:cubicBezTo>
                    <a:pt x="221721" y="289983"/>
                    <a:pt x="179388" y="275695"/>
                    <a:pt x="180975" y="284162"/>
                  </a:cubicBezTo>
                  <a:close/>
                </a:path>
              </a:pathLst>
            </a:custGeom>
            <a:gradFill flip="none" rotWithShape="1">
              <a:gsLst>
                <a:gs pos="32000">
                  <a:srgbClr val="18FFFE"/>
                </a:gs>
                <a:gs pos="71000">
                  <a:schemeClr val="accent1">
                    <a:lumMod val="50000"/>
                  </a:scheme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787" name="Freeform 786"/>
            <p:cNvSpPr/>
            <p:nvPr/>
          </p:nvSpPr>
          <p:spPr bwMode="auto">
            <a:xfrm flipH="1">
              <a:off x="8385630" y="3111417"/>
              <a:ext cx="113239" cy="225397"/>
            </a:xfrm>
            <a:custGeom>
              <a:avLst/>
              <a:gdLst>
                <a:gd name="connsiteX0" fmla="*/ 180975 w 334962"/>
                <a:gd name="connsiteY0" fmla="*/ 284162 h 741362"/>
                <a:gd name="connsiteX1" fmla="*/ 250825 w 334962"/>
                <a:gd name="connsiteY1" fmla="*/ 334962 h 741362"/>
                <a:gd name="connsiteX2" fmla="*/ 298450 w 334962"/>
                <a:gd name="connsiteY2" fmla="*/ 398462 h 741362"/>
                <a:gd name="connsiteX3" fmla="*/ 311150 w 334962"/>
                <a:gd name="connsiteY3" fmla="*/ 512762 h 741362"/>
                <a:gd name="connsiteX4" fmla="*/ 292100 w 334962"/>
                <a:gd name="connsiteY4" fmla="*/ 646112 h 741362"/>
                <a:gd name="connsiteX5" fmla="*/ 241300 w 334962"/>
                <a:gd name="connsiteY5" fmla="*/ 709612 h 741362"/>
                <a:gd name="connsiteX6" fmla="*/ 168275 w 334962"/>
                <a:gd name="connsiteY6" fmla="*/ 738187 h 741362"/>
                <a:gd name="connsiteX7" fmla="*/ 82550 w 334962"/>
                <a:gd name="connsiteY7" fmla="*/ 728662 h 741362"/>
                <a:gd name="connsiteX8" fmla="*/ 22225 w 334962"/>
                <a:gd name="connsiteY8" fmla="*/ 671512 h 741362"/>
                <a:gd name="connsiteX9" fmla="*/ 3175 w 334962"/>
                <a:gd name="connsiteY9" fmla="*/ 550862 h 741362"/>
                <a:gd name="connsiteX10" fmla="*/ 3175 w 334962"/>
                <a:gd name="connsiteY10" fmla="*/ 436562 h 741362"/>
                <a:gd name="connsiteX11" fmla="*/ 12700 w 334962"/>
                <a:gd name="connsiteY11" fmla="*/ 296862 h 741362"/>
                <a:gd name="connsiteX12" fmla="*/ 44450 w 334962"/>
                <a:gd name="connsiteY12" fmla="*/ 147637 h 741362"/>
                <a:gd name="connsiteX13" fmla="*/ 82550 w 334962"/>
                <a:gd name="connsiteY13" fmla="*/ 49212 h 741362"/>
                <a:gd name="connsiteX14" fmla="*/ 158750 w 334962"/>
                <a:gd name="connsiteY14" fmla="*/ 4762 h 741362"/>
                <a:gd name="connsiteX15" fmla="*/ 263525 w 334962"/>
                <a:gd name="connsiteY15" fmla="*/ 20637 h 741362"/>
                <a:gd name="connsiteX16" fmla="*/ 317500 w 334962"/>
                <a:gd name="connsiteY16" fmla="*/ 77787 h 741362"/>
                <a:gd name="connsiteX17" fmla="*/ 333375 w 334962"/>
                <a:gd name="connsiteY17" fmla="*/ 163512 h 741362"/>
                <a:gd name="connsiteX18" fmla="*/ 307975 w 334962"/>
                <a:gd name="connsiteY18" fmla="*/ 252412 h 741362"/>
                <a:gd name="connsiteX19" fmla="*/ 241300 w 334962"/>
                <a:gd name="connsiteY19" fmla="*/ 284162 h 741362"/>
                <a:gd name="connsiteX20" fmla="*/ 180975 w 334962"/>
                <a:gd name="connsiteY20" fmla="*/ 284162 h 74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962" h="741362">
                  <a:moveTo>
                    <a:pt x="180975" y="284162"/>
                  </a:moveTo>
                  <a:cubicBezTo>
                    <a:pt x="182562" y="292629"/>
                    <a:pt x="231246" y="315912"/>
                    <a:pt x="250825" y="334962"/>
                  </a:cubicBezTo>
                  <a:cubicBezTo>
                    <a:pt x="270404" y="354012"/>
                    <a:pt x="288396" y="368829"/>
                    <a:pt x="298450" y="398462"/>
                  </a:cubicBezTo>
                  <a:cubicBezTo>
                    <a:pt x="308504" y="428095"/>
                    <a:pt x="312208" y="471487"/>
                    <a:pt x="311150" y="512762"/>
                  </a:cubicBezTo>
                  <a:cubicBezTo>
                    <a:pt x="310092" y="554037"/>
                    <a:pt x="303742" y="613304"/>
                    <a:pt x="292100" y="646112"/>
                  </a:cubicBezTo>
                  <a:cubicBezTo>
                    <a:pt x="280458" y="678920"/>
                    <a:pt x="261937" y="694266"/>
                    <a:pt x="241300" y="709612"/>
                  </a:cubicBezTo>
                  <a:cubicBezTo>
                    <a:pt x="220663" y="724958"/>
                    <a:pt x="194733" y="735012"/>
                    <a:pt x="168275" y="738187"/>
                  </a:cubicBezTo>
                  <a:cubicBezTo>
                    <a:pt x="141817" y="741362"/>
                    <a:pt x="106892" y="739774"/>
                    <a:pt x="82550" y="728662"/>
                  </a:cubicBezTo>
                  <a:cubicBezTo>
                    <a:pt x="58208" y="717550"/>
                    <a:pt x="35454" y="701145"/>
                    <a:pt x="22225" y="671512"/>
                  </a:cubicBezTo>
                  <a:cubicBezTo>
                    <a:pt x="8996" y="641879"/>
                    <a:pt x="6350" y="590020"/>
                    <a:pt x="3175" y="550862"/>
                  </a:cubicBezTo>
                  <a:cubicBezTo>
                    <a:pt x="0" y="511704"/>
                    <a:pt x="1588" y="478895"/>
                    <a:pt x="3175" y="436562"/>
                  </a:cubicBezTo>
                  <a:cubicBezTo>
                    <a:pt x="4763" y="394229"/>
                    <a:pt x="5821" y="345016"/>
                    <a:pt x="12700" y="296862"/>
                  </a:cubicBezTo>
                  <a:cubicBezTo>
                    <a:pt x="19579" y="248708"/>
                    <a:pt x="32808" y="188912"/>
                    <a:pt x="44450" y="147637"/>
                  </a:cubicBezTo>
                  <a:cubicBezTo>
                    <a:pt x="56092" y="106362"/>
                    <a:pt x="63500" y="73024"/>
                    <a:pt x="82550" y="49212"/>
                  </a:cubicBezTo>
                  <a:cubicBezTo>
                    <a:pt x="101600" y="25400"/>
                    <a:pt x="128588" y="9525"/>
                    <a:pt x="158750" y="4762"/>
                  </a:cubicBezTo>
                  <a:cubicBezTo>
                    <a:pt x="188913" y="0"/>
                    <a:pt x="237067" y="8466"/>
                    <a:pt x="263525" y="20637"/>
                  </a:cubicBezTo>
                  <a:cubicBezTo>
                    <a:pt x="289983" y="32808"/>
                    <a:pt x="305858" y="53974"/>
                    <a:pt x="317500" y="77787"/>
                  </a:cubicBezTo>
                  <a:cubicBezTo>
                    <a:pt x="329142" y="101600"/>
                    <a:pt x="334962" y="134408"/>
                    <a:pt x="333375" y="163512"/>
                  </a:cubicBezTo>
                  <a:cubicBezTo>
                    <a:pt x="331788" y="192616"/>
                    <a:pt x="323321" y="232304"/>
                    <a:pt x="307975" y="252412"/>
                  </a:cubicBezTo>
                  <a:cubicBezTo>
                    <a:pt x="292629" y="272520"/>
                    <a:pt x="260879" y="278341"/>
                    <a:pt x="241300" y="284162"/>
                  </a:cubicBezTo>
                  <a:cubicBezTo>
                    <a:pt x="221721" y="289983"/>
                    <a:pt x="179388" y="275695"/>
                    <a:pt x="180975" y="284162"/>
                  </a:cubicBezTo>
                  <a:close/>
                </a:path>
              </a:pathLst>
            </a:custGeom>
            <a:gradFill flip="none" rotWithShape="1">
              <a:gsLst>
                <a:gs pos="32000">
                  <a:schemeClr val="accent4">
                    <a:lumMod val="90000"/>
                  </a:schemeClr>
                </a:gs>
                <a:gs pos="71000">
                  <a:schemeClr val="accent4">
                    <a:lumMod val="50000"/>
                  </a:scheme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grpSp>
          <p:nvGrpSpPr>
            <p:cNvPr id="790" name="Group 789"/>
            <p:cNvGrpSpPr/>
            <p:nvPr/>
          </p:nvGrpSpPr>
          <p:grpSpPr>
            <a:xfrm>
              <a:off x="6714525" y="2259960"/>
              <a:ext cx="326559" cy="1251556"/>
              <a:chOff x="3396025" y="2416190"/>
              <a:chExt cx="686113" cy="2598738"/>
            </a:xfrm>
          </p:grpSpPr>
          <p:grpSp>
            <p:nvGrpSpPr>
              <p:cNvPr id="797" name="Group 362"/>
              <p:cNvGrpSpPr/>
              <p:nvPr/>
            </p:nvGrpSpPr>
            <p:grpSpPr>
              <a:xfrm>
                <a:off x="3396025" y="2744926"/>
                <a:ext cx="516324" cy="658139"/>
                <a:chOff x="3078525" y="2825360"/>
                <a:chExt cx="516324" cy="658139"/>
              </a:xfrm>
              <a:solidFill>
                <a:srgbClr val="00FFFF"/>
              </a:solidFill>
            </p:grpSpPr>
            <p:sp>
              <p:nvSpPr>
                <p:cNvPr id="807" name="Chord 806"/>
                <p:cNvSpPr/>
                <p:nvPr/>
              </p:nvSpPr>
              <p:spPr bwMode="auto">
                <a:xfrm rot="1176859">
                  <a:off x="3078525" y="2825360"/>
                  <a:ext cx="177745" cy="118301"/>
                </a:xfrm>
                <a:prstGeom prst="chord">
                  <a:avLst>
                    <a:gd name="adj1" fmla="val 2700000"/>
                    <a:gd name="adj2" fmla="val 15076929"/>
                  </a:avLst>
                </a:prstGeom>
                <a:grp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808" name="Chord 807"/>
                <p:cNvSpPr/>
                <p:nvPr/>
              </p:nvSpPr>
              <p:spPr bwMode="auto">
                <a:xfrm rot="3464521">
                  <a:off x="3446826" y="3335476"/>
                  <a:ext cx="177745" cy="118301"/>
                </a:xfrm>
                <a:prstGeom prst="chord">
                  <a:avLst>
                    <a:gd name="adj1" fmla="val 2700000"/>
                    <a:gd name="adj2" fmla="val 15076929"/>
                  </a:avLst>
                </a:prstGeom>
                <a:grp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grpSp>
          <p:sp>
            <p:nvSpPr>
              <p:cNvPr id="798" name="Freeform 797"/>
              <p:cNvSpPr/>
              <p:nvPr/>
            </p:nvSpPr>
            <p:spPr bwMode="auto">
              <a:xfrm rot="14560471" flipH="1">
                <a:off x="3552707" y="2923396"/>
                <a:ext cx="144462" cy="238125"/>
              </a:xfrm>
              <a:custGeom>
                <a:avLst/>
                <a:gdLst>
                  <a:gd name="connsiteX0" fmla="*/ 0 w 166511"/>
                  <a:gd name="connsiteY0" fmla="*/ 59972 h 237772"/>
                  <a:gd name="connsiteX1" fmla="*/ 63500 w 166511"/>
                  <a:gd name="connsiteY1" fmla="*/ 17639 h 237772"/>
                  <a:gd name="connsiteX2" fmla="*/ 152400 w 166511"/>
                  <a:gd name="connsiteY2" fmla="*/ 21872 h 237772"/>
                  <a:gd name="connsiteX3" fmla="*/ 148166 w 166511"/>
                  <a:gd name="connsiteY3" fmla="*/ 148872 h 237772"/>
                  <a:gd name="connsiteX4" fmla="*/ 110066 w 166511"/>
                  <a:gd name="connsiteY4" fmla="*/ 237772 h 237772"/>
                  <a:gd name="connsiteX5" fmla="*/ 110066 w 166511"/>
                  <a:gd name="connsiteY5" fmla="*/ 237772 h 23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11" h="237772">
                    <a:moveTo>
                      <a:pt x="0" y="59972"/>
                    </a:moveTo>
                    <a:cubicBezTo>
                      <a:pt x="19050" y="41980"/>
                      <a:pt x="38100" y="23989"/>
                      <a:pt x="63500" y="17639"/>
                    </a:cubicBezTo>
                    <a:cubicBezTo>
                      <a:pt x="88900" y="11289"/>
                      <a:pt x="138289" y="0"/>
                      <a:pt x="152400" y="21872"/>
                    </a:cubicBezTo>
                    <a:cubicBezTo>
                      <a:pt x="166511" y="43744"/>
                      <a:pt x="155222" y="112889"/>
                      <a:pt x="148166" y="148872"/>
                    </a:cubicBezTo>
                    <a:cubicBezTo>
                      <a:pt x="141110" y="184855"/>
                      <a:pt x="110066" y="237772"/>
                      <a:pt x="110066" y="237772"/>
                    </a:cubicBezTo>
                    <a:lnTo>
                      <a:pt x="110066" y="237772"/>
                    </a:lnTo>
                  </a:path>
                </a:pathLst>
              </a:custGeom>
              <a:ln w="19050"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799" name="Freeform 798"/>
              <p:cNvSpPr/>
              <p:nvPr/>
            </p:nvSpPr>
            <p:spPr bwMode="auto">
              <a:xfrm>
                <a:off x="3510638" y="4625990"/>
                <a:ext cx="134937" cy="388938"/>
              </a:xfrm>
              <a:custGeom>
                <a:avLst/>
                <a:gdLst>
                  <a:gd name="connsiteX0" fmla="*/ 57151 w 86784"/>
                  <a:gd name="connsiteY0" fmla="*/ 0 h 465666"/>
                  <a:gd name="connsiteX1" fmla="*/ 27517 w 86784"/>
                  <a:gd name="connsiteY1" fmla="*/ 71966 h 465666"/>
                  <a:gd name="connsiteX2" fmla="*/ 78317 w 86784"/>
                  <a:gd name="connsiteY2" fmla="*/ 114300 h 465666"/>
                  <a:gd name="connsiteX3" fmla="*/ 74084 w 86784"/>
                  <a:gd name="connsiteY3" fmla="*/ 169333 h 465666"/>
                  <a:gd name="connsiteX4" fmla="*/ 2117 w 86784"/>
                  <a:gd name="connsiteY4" fmla="*/ 237066 h 465666"/>
                  <a:gd name="connsiteX5" fmla="*/ 61384 w 86784"/>
                  <a:gd name="connsiteY5" fmla="*/ 300566 h 465666"/>
                  <a:gd name="connsiteX6" fmla="*/ 78317 w 86784"/>
                  <a:gd name="connsiteY6"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84" h="465666">
                    <a:moveTo>
                      <a:pt x="57151" y="0"/>
                    </a:moveTo>
                    <a:cubicBezTo>
                      <a:pt x="40570" y="26458"/>
                      <a:pt x="23989" y="52916"/>
                      <a:pt x="27517" y="71966"/>
                    </a:cubicBezTo>
                    <a:cubicBezTo>
                      <a:pt x="31045" y="91016"/>
                      <a:pt x="70556" y="98072"/>
                      <a:pt x="78317" y="114300"/>
                    </a:cubicBezTo>
                    <a:cubicBezTo>
                      <a:pt x="86078" y="130528"/>
                      <a:pt x="86784" y="148872"/>
                      <a:pt x="74084" y="169333"/>
                    </a:cubicBezTo>
                    <a:cubicBezTo>
                      <a:pt x="61384" y="189794"/>
                      <a:pt x="4234" y="215194"/>
                      <a:pt x="2117" y="237066"/>
                    </a:cubicBezTo>
                    <a:cubicBezTo>
                      <a:pt x="0" y="258938"/>
                      <a:pt x="48684" y="262466"/>
                      <a:pt x="61384" y="300566"/>
                    </a:cubicBezTo>
                    <a:cubicBezTo>
                      <a:pt x="74084" y="338666"/>
                      <a:pt x="78317" y="465666"/>
                      <a:pt x="78317" y="465666"/>
                    </a:cubicBezTo>
                  </a:path>
                </a:pathLst>
              </a:custGeom>
              <a:ln w="19050" cap="flat" cmpd="sng" algn="ctr">
                <a:solidFill>
                  <a:srgbClr val="00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800" name="Freeform 799"/>
              <p:cNvSpPr/>
              <p:nvPr/>
            </p:nvSpPr>
            <p:spPr bwMode="auto">
              <a:xfrm>
                <a:off x="3937675" y="2868628"/>
                <a:ext cx="144463" cy="238125"/>
              </a:xfrm>
              <a:custGeom>
                <a:avLst/>
                <a:gdLst>
                  <a:gd name="connsiteX0" fmla="*/ 0 w 166511"/>
                  <a:gd name="connsiteY0" fmla="*/ 59972 h 237772"/>
                  <a:gd name="connsiteX1" fmla="*/ 63500 w 166511"/>
                  <a:gd name="connsiteY1" fmla="*/ 17639 h 237772"/>
                  <a:gd name="connsiteX2" fmla="*/ 152400 w 166511"/>
                  <a:gd name="connsiteY2" fmla="*/ 21872 h 237772"/>
                  <a:gd name="connsiteX3" fmla="*/ 148166 w 166511"/>
                  <a:gd name="connsiteY3" fmla="*/ 148872 h 237772"/>
                  <a:gd name="connsiteX4" fmla="*/ 110066 w 166511"/>
                  <a:gd name="connsiteY4" fmla="*/ 237772 h 237772"/>
                  <a:gd name="connsiteX5" fmla="*/ 110066 w 166511"/>
                  <a:gd name="connsiteY5" fmla="*/ 237772 h 23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11" h="237772">
                    <a:moveTo>
                      <a:pt x="0" y="59972"/>
                    </a:moveTo>
                    <a:cubicBezTo>
                      <a:pt x="19050" y="41980"/>
                      <a:pt x="38100" y="23989"/>
                      <a:pt x="63500" y="17639"/>
                    </a:cubicBezTo>
                    <a:cubicBezTo>
                      <a:pt x="88900" y="11289"/>
                      <a:pt x="138289" y="0"/>
                      <a:pt x="152400" y="21872"/>
                    </a:cubicBezTo>
                    <a:cubicBezTo>
                      <a:pt x="166511" y="43744"/>
                      <a:pt x="155222" y="112889"/>
                      <a:pt x="148166" y="148872"/>
                    </a:cubicBezTo>
                    <a:cubicBezTo>
                      <a:pt x="141110" y="184855"/>
                      <a:pt x="110066" y="237772"/>
                      <a:pt x="110066" y="237772"/>
                    </a:cubicBezTo>
                    <a:lnTo>
                      <a:pt x="110066" y="237772"/>
                    </a:lnTo>
                  </a:path>
                </a:pathLst>
              </a:custGeom>
              <a:ln w="19050"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801" name="Freeform 800"/>
              <p:cNvSpPr/>
              <p:nvPr/>
            </p:nvSpPr>
            <p:spPr bwMode="auto">
              <a:xfrm rot="17971287">
                <a:off x="3556675" y="2370153"/>
                <a:ext cx="144463" cy="236537"/>
              </a:xfrm>
              <a:custGeom>
                <a:avLst/>
                <a:gdLst>
                  <a:gd name="connsiteX0" fmla="*/ 0 w 166511"/>
                  <a:gd name="connsiteY0" fmla="*/ 59972 h 237772"/>
                  <a:gd name="connsiteX1" fmla="*/ 63500 w 166511"/>
                  <a:gd name="connsiteY1" fmla="*/ 17639 h 237772"/>
                  <a:gd name="connsiteX2" fmla="*/ 152400 w 166511"/>
                  <a:gd name="connsiteY2" fmla="*/ 21872 h 237772"/>
                  <a:gd name="connsiteX3" fmla="*/ 148166 w 166511"/>
                  <a:gd name="connsiteY3" fmla="*/ 148872 h 237772"/>
                  <a:gd name="connsiteX4" fmla="*/ 110066 w 166511"/>
                  <a:gd name="connsiteY4" fmla="*/ 237772 h 237772"/>
                  <a:gd name="connsiteX5" fmla="*/ 110066 w 166511"/>
                  <a:gd name="connsiteY5" fmla="*/ 237772 h 23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11" h="237772">
                    <a:moveTo>
                      <a:pt x="0" y="59972"/>
                    </a:moveTo>
                    <a:cubicBezTo>
                      <a:pt x="19050" y="41980"/>
                      <a:pt x="38100" y="23989"/>
                      <a:pt x="63500" y="17639"/>
                    </a:cubicBezTo>
                    <a:cubicBezTo>
                      <a:pt x="88900" y="11289"/>
                      <a:pt x="138289" y="0"/>
                      <a:pt x="152400" y="21872"/>
                    </a:cubicBezTo>
                    <a:cubicBezTo>
                      <a:pt x="166511" y="43744"/>
                      <a:pt x="155222" y="112889"/>
                      <a:pt x="148166" y="148872"/>
                    </a:cubicBezTo>
                    <a:cubicBezTo>
                      <a:pt x="141110" y="184855"/>
                      <a:pt x="110066" y="237772"/>
                      <a:pt x="110066" y="237772"/>
                    </a:cubicBezTo>
                    <a:lnTo>
                      <a:pt x="110066" y="237772"/>
                    </a:lnTo>
                  </a:path>
                </a:pathLst>
              </a:custGeom>
              <a:ln w="19050"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802" name="Rounded Rectangle 801"/>
              <p:cNvSpPr/>
              <p:nvPr/>
            </p:nvSpPr>
            <p:spPr bwMode="auto">
              <a:xfrm rot="19718734">
                <a:off x="3621763" y="2922603"/>
                <a:ext cx="382587" cy="144462"/>
              </a:xfrm>
              <a:prstGeom prst="roundRect">
                <a:avLst>
                  <a:gd name="adj" fmla="val 43082"/>
                </a:avLst>
              </a:prstGeom>
              <a:gradFill flip="none" rotWithShape="1">
                <a:gsLst>
                  <a:gs pos="0">
                    <a:srgbClr val="00FFFF"/>
                  </a:gs>
                  <a:gs pos="100000">
                    <a:srgbClr val="00FFFF"/>
                  </a:gs>
                  <a:gs pos="50000">
                    <a:schemeClr val="accent1">
                      <a:lumMod val="50000"/>
                    </a:schemeClr>
                  </a:gs>
                </a:gsLst>
                <a:lin ang="16200000" scaled="0"/>
                <a:tileRect/>
              </a:gra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1" i="0" u="none" strike="noStrike" kern="1200" cap="none" spc="0" normalizeH="0" baseline="0" noProof="0" dirty="0">
                  <a:ln>
                    <a:noFill/>
                  </a:ln>
                  <a:solidFill>
                    <a:prstClr val="black"/>
                  </a:solidFill>
                  <a:effectLst/>
                  <a:uLnTx/>
                  <a:uFillTx/>
                  <a:latin typeface="Arial"/>
                  <a:ea typeface="ＭＳ Ｐゴシック" pitchFamily="-1" charset="-128"/>
                  <a:cs typeface="+mn-cs"/>
                </a:endParaRPr>
              </a:p>
            </p:txBody>
          </p:sp>
          <p:sp>
            <p:nvSpPr>
              <p:cNvPr id="803" name="Rounded Rectangle 802"/>
              <p:cNvSpPr/>
              <p:nvPr/>
            </p:nvSpPr>
            <p:spPr bwMode="auto">
              <a:xfrm rot="2517397">
                <a:off x="3618588" y="2484453"/>
                <a:ext cx="373062" cy="200025"/>
              </a:xfrm>
              <a:prstGeom prst="roundRect">
                <a:avLst>
                  <a:gd name="adj" fmla="val 43082"/>
                </a:avLst>
              </a:prstGeom>
              <a:gradFill flip="none" rotWithShape="1">
                <a:gsLst>
                  <a:gs pos="0">
                    <a:srgbClr val="00FFFF"/>
                  </a:gs>
                  <a:gs pos="100000">
                    <a:srgbClr val="00FFFF"/>
                  </a:gs>
                  <a:gs pos="48000">
                    <a:schemeClr val="accent1">
                      <a:lumMod val="50000"/>
                    </a:schemeClr>
                  </a:gs>
                </a:gsLst>
                <a:lin ang="16200000" scaled="0"/>
                <a:tileRect/>
              </a:gra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1" i="0" u="none" strike="noStrike" kern="1200" cap="none" spc="0" normalizeH="0" baseline="0" noProof="0" dirty="0">
                  <a:ln>
                    <a:noFill/>
                  </a:ln>
                  <a:solidFill>
                    <a:prstClr val="black"/>
                  </a:solidFill>
                  <a:effectLst/>
                  <a:uLnTx/>
                  <a:uFillTx/>
                  <a:latin typeface="Arial"/>
                  <a:ea typeface="ＭＳ Ｐゴシック" pitchFamily="-1" charset="-128"/>
                  <a:cs typeface="+mn-cs"/>
                </a:endParaRPr>
              </a:p>
            </p:txBody>
          </p:sp>
          <p:sp>
            <p:nvSpPr>
              <p:cNvPr id="804" name="Oval 803"/>
              <p:cNvSpPr/>
              <p:nvPr/>
            </p:nvSpPr>
            <p:spPr bwMode="auto">
              <a:xfrm rot="16200000">
                <a:off x="3218538" y="2708290"/>
                <a:ext cx="622300" cy="133350"/>
              </a:xfrm>
              <a:prstGeom prst="ellipse">
                <a:avLst/>
              </a:prstGeom>
              <a:gradFill flip="none" rotWithShape="1">
                <a:gsLst>
                  <a:gs pos="0">
                    <a:srgbClr val="00FFFF"/>
                  </a:gs>
                  <a:gs pos="100000">
                    <a:srgbClr val="00FFFF"/>
                  </a:gs>
                  <a:gs pos="50000">
                    <a:schemeClr val="accent1">
                      <a:lumMod val="50000"/>
                    </a:schemeClr>
                  </a:gs>
                </a:gsLst>
                <a:lin ang="16200000" scaled="0"/>
                <a:tileRect/>
              </a:gra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1" i="0" u="none" strike="noStrike" kern="1200" cap="none" spc="0" normalizeH="0" baseline="0" noProof="0" dirty="0">
                  <a:ln>
                    <a:noFill/>
                  </a:ln>
                  <a:solidFill>
                    <a:prstClr val="black"/>
                  </a:solidFill>
                  <a:effectLst/>
                  <a:uLnTx/>
                  <a:uFillTx/>
                  <a:latin typeface="Arial"/>
                  <a:ea typeface="ＭＳ Ｐゴシック" pitchFamily="-1" charset="-128"/>
                  <a:cs typeface="+mn-cs"/>
                </a:endParaRPr>
              </a:p>
            </p:txBody>
          </p:sp>
          <p:sp>
            <p:nvSpPr>
              <p:cNvPr id="805" name="Freeform 804"/>
              <p:cNvSpPr/>
              <p:nvPr/>
            </p:nvSpPr>
            <p:spPr bwMode="auto">
              <a:xfrm rot="2655755">
                <a:off x="3515400" y="3597290"/>
                <a:ext cx="323850" cy="641350"/>
              </a:xfrm>
              <a:custGeom>
                <a:avLst/>
                <a:gdLst>
                  <a:gd name="connsiteX0" fmla="*/ 0 w 241300"/>
                  <a:gd name="connsiteY0" fmla="*/ 0 h 694266"/>
                  <a:gd name="connsiteX1" fmla="*/ 29633 w 241300"/>
                  <a:gd name="connsiteY1" fmla="*/ 55033 h 694266"/>
                  <a:gd name="connsiteX2" fmla="*/ 93133 w 241300"/>
                  <a:gd name="connsiteY2" fmla="*/ 80433 h 694266"/>
                  <a:gd name="connsiteX3" fmla="*/ 118533 w 241300"/>
                  <a:gd name="connsiteY3" fmla="*/ 118533 h 694266"/>
                  <a:gd name="connsiteX4" fmla="*/ 84666 w 241300"/>
                  <a:gd name="connsiteY4" fmla="*/ 160866 h 694266"/>
                  <a:gd name="connsiteX5" fmla="*/ 55033 w 241300"/>
                  <a:gd name="connsiteY5" fmla="*/ 198966 h 694266"/>
                  <a:gd name="connsiteX6" fmla="*/ 122766 w 241300"/>
                  <a:gd name="connsiteY6" fmla="*/ 232833 h 694266"/>
                  <a:gd name="connsiteX7" fmla="*/ 131233 w 241300"/>
                  <a:gd name="connsiteY7" fmla="*/ 270933 h 694266"/>
                  <a:gd name="connsiteX8" fmla="*/ 93133 w 241300"/>
                  <a:gd name="connsiteY8" fmla="*/ 287866 h 694266"/>
                  <a:gd name="connsiteX9" fmla="*/ 46566 w 241300"/>
                  <a:gd name="connsiteY9" fmla="*/ 334433 h 694266"/>
                  <a:gd name="connsiteX10" fmla="*/ 93133 w 241300"/>
                  <a:gd name="connsiteY10" fmla="*/ 381000 h 694266"/>
                  <a:gd name="connsiteX11" fmla="*/ 173566 w 241300"/>
                  <a:gd name="connsiteY11" fmla="*/ 393700 h 694266"/>
                  <a:gd name="connsiteX12" fmla="*/ 198966 w 241300"/>
                  <a:gd name="connsiteY12" fmla="*/ 457200 h 694266"/>
                  <a:gd name="connsiteX13" fmla="*/ 122766 w 241300"/>
                  <a:gd name="connsiteY13" fmla="*/ 482600 h 694266"/>
                  <a:gd name="connsiteX14" fmla="*/ 110066 w 241300"/>
                  <a:gd name="connsiteY14" fmla="*/ 524933 h 694266"/>
                  <a:gd name="connsiteX15" fmla="*/ 215900 w 241300"/>
                  <a:gd name="connsiteY15" fmla="*/ 575733 h 694266"/>
                  <a:gd name="connsiteX16" fmla="*/ 241300 w 241300"/>
                  <a:gd name="connsiteY16" fmla="*/ 694266 h 694266"/>
                  <a:gd name="connsiteX17" fmla="*/ 241300 w 241300"/>
                  <a:gd name="connsiteY17" fmla="*/ 694266 h 69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1300" h="694266">
                    <a:moveTo>
                      <a:pt x="0" y="0"/>
                    </a:moveTo>
                    <a:cubicBezTo>
                      <a:pt x="7055" y="20814"/>
                      <a:pt x="14111" y="41628"/>
                      <a:pt x="29633" y="55033"/>
                    </a:cubicBezTo>
                    <a:cubicBezTo>
                      <a:pt x="45155" y="68439"/>
                      <a:pt x="78316" y="69850"/>
                      <a:pt x="93133" y="80433"/>
                    </a:cubicBezTo>
                    <a:cubicBezTo>
                      <a:pt x="107950" y="91016"/>
                      <a:pt x="119944" y="105128"/>
                      <a:pt x="118533" y="118533"/>
                    </a:cubicBezTo>
                    <a:cubicBezTo>
                      <a:pt x="117122" y="131938"/>
                      <a:pt x="95249" y="147461"/>
                      <a:pt x="84666" y="160866"/>
                    </a:cubicBezTo>
                    <a:cubicBezTo>
                      <a:pt x="74083" y="174271"/>
                      <a:pt x="48683" y="186972"/>
                      <a:pt x="55033" y="198966"/>
                    </a:cubicBezTo>
                    <a:cubicBezTo>
                      <a:pt x="61383" y="210961"/>
                      <a:pt x="110066" y="220839"/>
                      <a:pt x="122766" y="232833"/>
                    </a:cubicBezTo>
                    <a:cubicBezTo>
                      <a:pt x="135466" y="244828"/>
                      <a:pt x="136172" y="261761"/>
                      <a:pt x="131233" y="270933"/>
                    </a:cubicBezTo>
                    <a:cubicBezTo>
                      <a:pt x="126294" y="280105"/>
                      <a:pt x="107244" y="277283"/>
                      <a:pt x="93133" y="287866"/>
                    </a:cubicBezTo>
                    <a:cubicBezTo>
                      <a:pt x="79022" y="298449"/>
                      <a:pt x="46566" y="318911"/>
                      <a:pt x="46566" y="334433"/>
                    </a:cubicBezTo>
                    <a:cubicBezTo>
                      <a:pt x="46566" y="349955"/>
                      <a:pt x="71966" y="371122"/>
                      <a:pt x="93133" y="381000"/>
                    </a:cubicBezTo>
                    <a:cubicBezTo>
                      <a:pt x="114300" y="390878"/>
                      <a:pt x="155927" y="381000"/>
                      <a:pt x="173566" y="393700"/>
                    </a:cubicBezTo>
                    <a:cubicBezTo>
                      <a:pt x="191205" y="406400"/>
                      <a:pt x="207433" y="442383"/>
                      <a:pt x="198966" y="457200"/>
                    </a:cubicBezTo>
                    <a:cubicBezTo>
                      <a:pt x="190499" y="472017"/>
                      <a:pt x="137583" y="471311"/>
                      <a:pt x="122766" y="482600"/>
                    </a:cubicBezTo>
                    <a:cubicBezTo>
                      <a:pt x="107949" y="493889"/>
                      <a:pt x="94544" y="509411"/>
                      <a:pt x="110066" y="524933"/>
                    </a:cubicBezTo>
                    <a:cubicBezTo>
                      <a:pt x="125588" y="540455"/>
                      <a:pt x="194028" y="547511"/>
                      <a:pt x="215900" y="575733"/>
                    </a:cubicBezTo>
                    <a:cubicBezTo>
                      <a:pt x="237772" y="603955"/>
                      <a:pt x="241300" y="694266"/>
                      <a:pt x="241300" y="694266"/>
                    </a:cubicBezTo>
                    <a:lnTo>
                      <a:pt x="241300" y="694266"/>
                    </a:lnTo>
                  </a:path>
                </a:pathLst>
              </a:custGeom>
              <a:ln w="19050" cap="flat" cmpd="sng" algn="ctr">
                <a:solidFill>
                  <a:srgbClr val="00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806" name="Oval 805"/>
              <p:cNvSpPr/>
              <p:nvPr/>
            </p:nvSpPr>
            <p:spPr bwMode="auto">
              <a:xfrm rot="17873697">
                <a:off x="3613824" y="3255979"/>
                <a:ext cx="600075" cy="133350"/>
              </a:xfrm>
              <a:prstGeom prst="ellipse">
                <a:avLst/>
              </a:prstGeom>
              <a:gradFill flip="none" rotWithShape="1">
                <a:gsLst>
                  <a:gs pos="0">
                    <a:srgbClr val="00FFFF"/>
                  </a:gs>
                  <a:gs pos="100000">
                    <a:srgbClr val="00FFFF"/>
                  </a:gs>
                  <a:gs pos="50000">
                    <a:schemeClr val="accent1">
                      <a:lumMod val="50000"/>
                    </a:schemeClr>
                  </a:gs>
                </a:gsLst>
                <a:lin ang="16200000" scaled="0"/>
                <a:tileRect/>
              </a:gra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1" i="0" u="none" strike="noStrike" kern="1200" cap="none" spc="0" normalizeH="0" baseline="0" noProof="0" dirty="0">
                  <a:ln>
                    <a:noFill/>
                  </a:ln>
                  <a:solidFill>
                    <a:prstClr val="black"/>
                  </a:solidFill>
                  <a:effectLst/>
                  <a:uLnTx/>
                  <a:uFillTx/>
                  <a:latin typeface="Arial"/>
                  <a:ea typeface="ＭＳ Ｐゴシック" pitchFamily="-1" charset="-128"/>
                  <a:cs typeface="+mn-cs"/>
                </a:endParaRPr>
              </a:p>
            </p:txBody>
          </p:sp>
        </p:grpSp>
        <p:grpSp>
          <p:nvGrpSpPr>
            <p:cNvPr id="791" name="Group 643"/>
            <p:cNvGrpSpPr>
              <a:grpSpLocks noChangeAspect="1"/>
            </p:cNvGrpSpPr>
            <p:nvPr/>
          </p:nvGrpSpPr>
          <p:grpSpPr bwMode="auto">
            <a:xfrm>
              <a:off x="6697451" y="3378011"/>
              <a:ext cx="279563" cy="303269"/>
              <a:chOff x="3946136" y="4227896"/>
              <a:chExt cx="406295" cy="434975"/>
            </a:xfrm>
          </p:grpSpPr>
          <p:sp>
            <p:nvSpPr>
              <p:cNvPr id="795" name="Oval 749"/>
              <p:cNvSpPr>
                <a:spLocks noChangeArrowheads="1"/>
              </p:cNvSpPr>
              <p:nvPr/>
            </p:nvSpPr>
            <p:spPr bwMode="auto">
              <a:xfrm>
                <a:off x="4042050" y="4291525"/>
                <a:ext cx="193997" cy="195557"/>
              </a:xfrm>
              <a:prstGeom prst="ellipse">
                <a:avLst/>
              </a:prstGeom>
              <a:solidFill>
                <a:srgbClr val="FFFF00"/>
              </a:solidFill>
              <a:ln w="6350">
                <a:solidFill>
                  <a:srgbClr val="44546A"/>
                </a:solidFill>
                <a:miter lim="800000"/>
                <a:headEnd/>
                <a:tailEnd/>
              </a:ln>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796" name="Title 1"/>
              <p:cNvSpPr txBox="1">
                <a:spLocks/>
              </p:cNvSpPr>
              <p:nvPr/>
            </p:nvSpPr>
            <p:spPr bwMode="auto">
              <a:xfrm>
                <a:off x="3946136" y="4227896"/>
                <a:ext cx="406295" cy="434975"/>
              </a:xfrm>
              <a:prstGeom prst="rect">
                <a:avLst/>
              </a:prstGeom>
              <a:noFill/>
              <a:ln w="9525">
                <a:noFill/>
                <a:miter lim="800000"/>
                <a:headEnd/>
                <a:tailEnd/>
              </a:ln>
            </p:spPr>
            <p:txBody>
              <a:bodyP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a:ea typeface="ＭＳ Ｐゴシック" charset="0"/>
                    <a:cs typeface="+mn-cs"/>
                  </a:rPr>
                  <a:t>P</a:t>
                </a:r>
              </a:p>
            </p:txBody>
          </p:sp>
        </p:grpSp>
        <p:sp>
          <p:nvSpPr>
            <p:cNvPr id="792" name="Freeform 791"/>
            <p:cNvSpPr/>
            <p:nvPr/>
          </p:nvSpPr>
          <p:spPr bwMode="auto">
            <a:xfrm>
              <a:off x="6762753" y="3106320"/>
              <a:ext cx="113240" cy="225398"/>
            </a:xfrm>
            <a:custGeom>
              <a:avLst/>
              <a:gdLst>
                <a:gd name="connsiteX0" fmla="*/ 180975 w 334962"/>
                <a:gd name="connsiteY0" fmla="*/ 284162 h 741362"/>
                <a:gd name="connsiteX1" fmla="*/ 250825 w 334962"/>
                <a:gd name="connsiteY1" fmla="*/ 334962 h 741362"/>
                <a:gd name="connsiteX2" fmla="*/ 298450 w 334962"/>
                <a:gd name="connsiteY2" fmla="*/ 398462 h 741362"/>
                <a:gd name="connsiteX3" fmla="*/ 311150 w 334962"/>
                <a:gd name="connsiteY3" fmla="*/ 512762 h 741362"/>
                <a:gd name="connsiteX4" fmla="*/ 292100 w 334962"/>
                <a:gd name="connsiteY4" fmla="*/ 646112 h 741362"/>
                <a:gd name="connsiteX5" fmla="*/ 241300 w 334962"/>
                <a:gd name="connsiteY5" fmla="*/ 709612 h 741362"/>
                <a:gd name="connsiteX6" fmla="*/ 168275 w 334962"/>
                <a:gd name="connsiteY6" fmla="*/ 738187 h 741362"/>
                <a:gd name="connsiteX7" fmla="*/ 82550 w 334962"/>
                <a:gd name="connsiteY7" fmla="*/ 728662 h 741362"/>
                <a:gd name="connsiteX8" fmla="*/ 22225 w 334962"/>
                <a:gd name="connsiteY8" fmla="*/ 671512 h 741362"/>
                <a:gd name="connsiteX9" fmla="*/ 3175 w 334962"/>
                <a:gd name="connsiteY9" fmla="*/ 550862 h 741362"/>
                <a:gd name="connsiteX10" fmla="*/ 3175 w 334962"/>
                <a:gd name="connsiteY10" fmla="*/ 436562 h 741362"/>
                <a:gd name="connsiteX11" fmla="*/ 12700 w 334962"/>
                <a:gd name="connsiteY11" fmla="*/ 296862 h 741362"/>
                <a:gd name="connsiteX12" fmla="*/ 44450 w 334962"/>
                <a:gd name="connsiteY12" fmla="*/ 147637 h 741362"/>
                <a:gd name="connsiteX13" fmla="*/ 82550 w 334962"/>
                <a:gd name="connsiteY13" fmla="*/ 49212 h 741362"/>
                <a:gd name="connsiteX14" fmla="*/ 158750 w 334962"/>
                <a:gd name="connsiteY14" fmla="*/ 4762 h 741362"/>
                <a:gd name="connsiteX15" fmla="*/ 263525 w 334962"/>
                <a:gd name="connsiteY15" fmla="*/ 20637 h 741362"/>
                <a:gd name="connsiteX16" fmla="*/ 317500 w 334962"/>
                <a:gd name="connsiteY16" fmla="*/ 77787 h 741362"/>
                <a:gd name="connsiteX17" fmla="*/ 333375 w 334962"/>
                <a:gd name="connsiteY17" fmla="*/ 163512 h 741362"/>
                <a:gd name="connsiteX18" fmla="*/ 307975 w 334962"/>
                <a:gd name="connsiteY18" fmla="*/ 252412 h 741362"/>
                <a:gd name="connsiteX19" fmla="*/ 241300 w 334962"/>
                <a:gd name="connsiteY19" fmla="*/ 284162 h 741362"/>
                <a:gd name="connsiteX20" fmla="*/ 180975 w 334962"/>
                <a:gd name="connsiteY20" fmla="*/ 284162 h 74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962" h="741362">
                  <a:moveTo>
                    <a:pt x="180975" y="284162"/>
                  </a:moveTo>
                  <a:cubicBezTo>
                    <a:pt x="182562" y="292629"/>
                    <a:pt x="231246" y="315912"/>
                    <a:pt x="250825" y="334962"/>
                  </a:cubicBezTo>
                  <a:cubicBezTo>
                    <a:pt x="270404" y="354012"/>
                    <a:pt x="288396" y="368829"/>
                    <a:pt x="298450" y="398462"/>
                  </a:cubicBezTo>
                  <a:cubicBezTo>
                    <a:pt x="308504" y="428095"/>
                    <a:pt x="312208" y="471487"/>
                    <a:pt x="311150" y="512762"/>
                  </a:cubicBezTo>
                  <a:cubicBezTo>
                    <a:pt x="310092" y="554037"/>
                    <a:pt x="303742" y="613304"/>
                    <a:pt x="292100" y="646112"/>
                  </a:cubicBezTo>
                  <a:cubicBezTo>
                    <a:pt x="280458" y="678920"/>
                    <a:pt x="261937" y="694266"/>
                    <a:pt x="241300" y="709612"/>
                  </a:cubicBezTo>
                  <a:cubicBezTo>
                    <a:pt x="220663" y="724958"/>
                    <a:pt x="194733" y="735012"/>
                    <a:pt x="168275" y="738187"/>
                  </a:cubicBezTo>
                  <a:cubicBezTo>
                    <a:pt x="141817" y="741362"/>
                    <a:pt x="106892" y="739774"/>
                    <a:pt x="82550" y="728662"/>
                  </a:cubicBezTo>
                  <a:cubicBezTo>
                    <a:pt x="58208" y="717550"/>
                    <a:pt x="35454" y="701145"/>
                    <a:pt x="22225" y="671512"/>
                  </a:cubicBezTo>
                  <a:cubicBezTo>
                    <a:pt x="8996" y="641879"/>
                    <a:pt x="6350" y="590020"/>
                    <a:pt x="3175" y="550862"/>
                  </a:cubicBezTo>
                  <a:cubicBezTo>
                    <a:pt x="0" y="511704"/>
                    <a:pt x="1588" y="478895"/>
                    <a:pt x="3175" y="436562"/>
                  </a:cubicBezTo>
                  <a:cubicBezTo>
                    <a:pt x="4763" y="394229"/>
                    <a:pt x="5821" y="345016"/>
                    <a:pt x="12700" y="296862"/>
                  </a:cubicBezTo>
                  <a:cubicBezTo>
                    <a:pt x="19579" y="248708"/>
                    <a:pt x="32808" y="188912"/>
                    <a:pt x="44450" y="147637"/>
                  </a:cubicBezTo>
                  <a:cubicBezTo>
                    <a:pt x="56092" y="106362"/>
                    <a:pt x="63500" y="73024"/>
                    <a:pt x="82550" y="49212"/>
                  </a:cubicBezTo>
                  <a:cubicBezTo>
                    <a:pt x="101600" y="25400"/>
                    <a:pt x="128588" y="9525"/>
                    <a:pt x="158750" y="4762"/>
                  </a:cubicBezTo>
                  <a:cubicBezTo>
                    <a:pt x="188913" y="0"/>
                    <a:pt x="237067" y="8466"/>
                    <a:pt x="263525" y="20637"/>
                  </a:cubicBezTo>
                  <a:cubicBezTo>
                    <a:pt x="289983" y="32808"/>
                    <a:pt x="305858" y="53974"/>
                    <a:pt x="317500" y="77787"/>
                  </a:cubicBezTo>
                  <a:cubicBezTo>
                    <a:pt x="329142" y="101600"/>
                    <a:pt x="334962" y="134408"/>
                    <a:pt x="333375" y="163512"/>
                  </a:cubicBezTo>
                  <a:cubicBezTo>
                    <a:pt x="331788" y="192616"/>
                    <a:pt x="323321" y="232304"/>
                    <a:pt x="307975" y="252412"/>
                  </a:cubicBezTo>
                  <a:cubicBezTo>
                    <a:pt x="292629" y="272520"/>
                    <a:pt x="260879" y="278341"/>
                    <a:pt x="241300" y="284162"/>
                  </a:cubicBezTo>
                  <a:cubicBezTo>
                    <a:pt x="221721" y="289983"/>
                    <a:pt x="179388" y="275695"/>
                    <a:pt x="180975" y="284162"/>
                  </a:cubicBezTo>
                  <a:close/>
                </a:path>
              </a:pathLst>
            </a:custGeom>
            <a:gradFill flip="none" rotWithShape="1">
              <a:gsLst>
                <a:gs pos="32000">
                  <a:srgbClr val="18FFFE"/>
                </a:gs>
                <a:gs pos="71000">
                  <a:schemeClr val="accent1">
                    <a:lumMod val="50000"/>
                  </a:scheme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793" name="5-Point Star 792"/>
            <p:cNvSpPr/>
            <p:nvPr/>
          </p:nvSpPr>
          <p:spPr bwMode="auto">
            <a:xfrm>
              <a:off x="6818036" y="3139419"/>
              <a:ext cx="152374" cy="154183"/>
            </a:xfrm>
            <a:prstGeom prst="star5">
              <a:avLst/>
            </a:prstGeom>
            <a:solidFill>
              <a:srgbClr val="FF0000"/>
            </a:solidFill>
            <a:ln w="9525" cap="flat" cmpd="sng" algn="ctr">
              <a:noFill/>
              <a:prstDash val="solid"/>
              <a:round/>
              <a:headEnd type="none" w="med" len="med"/>
              <a:tailEnd type="none" w="med" len="med"/>
            </a:ln>
            <a:effectLst/>
          </p:spPr>
          <p:txBody>
            <a:bodyP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rial"/>
                <a:ea typeface="ＭＳ Ｐゴシック" charset="0"/>
                <a:cs typeface="+mn-cs"/>
              </a:endParaRPr>
            </a:p>
          </p:txBody>
        </p:sp>
        <p:sp>
          <p:nvSpPr>
            <p:cNvPr id="794" name="5-Point Star 793"/>
            <p:cNvSpPr/>
            <p:nvPr/>
          </p:nvSpPr>
          <p:spPr bwMode="auto">
            <a:xfrm>
              <a:off x="6671103" y="2282897"/>
              <a:ext cx="152374" cy="154183"/>
            </a:xfrm>
            <a:prstGeom prst="star5">
              <a:avLst/>
            </a:prstGeom>
            <a:solidFill>
              <a:srgbClr val="FF0000"/>
            </a:solidFill>
            <a:ln w="9525" cap="flat" cmpd="sng" algn="ctr">
              <a:noFill/>
              <a:prstDash val="solid"/>
              <a:round/>
              <a:headEnd type="none" w="med" len="med"/>
              <a:tailEnd type="none" w="med" len="med"/>
            </a:ln>
            <a:effectLst/>
          </p:spPr>
          <p:txBody>
            <a:bodyP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rial"/>
                <a:ea typeface="ＭＳ Ｐゴシック" charset="0"/>
                <a:cs typeface="+mn-cs"/>
              </a:endParaRPr>
            </a:p>
          </p:txBody>
        </p:sp>
        <p:grpSp>
          <p:nvGrpSpPr>
            <p:cNvPr id="811" name="Group 810"/>
            <p:cNvGrpSpPr/>
            <p:nvPr/>
          </p:nvGrpSpPr>
          <p:grpSpPr>
            <a:xfrm>
              <a:off x="7343314" y="2259962"/>
              <a:ext cx="659983" cy="1251558"/>
              <a:chOff x="9019364" y="2664349"/>
              <a:chExt cx="831993" cy="1559243"/>
            </a:xfrm>
          </p:grpSpPr>
          <p:grpSp>
            <p:nvGrpSpPr>
              <p:cNvPr id="822" name="Group 821"/>
              <p:cNvGrpSpPr/>
              <p:nvPr/>
            </p:nvGrpSpPr>
            <p:grpSpPr>
              <a:xfrm>
                <a:off x="9439694" y="2664347"/>
                <a:ext cx="411669" cy="1559241"/>
                <a:chOff x="3396025" y="2416190"/>
                <a:chExt cx="686113" cy="2598738"/>
              </a:xfrm>
            </p:grpSpPr>
            <p:grpSp>
              <p:nvGrpSpPr>
                <p:cNvPr id="836" name="Group 362"/>
                <p:cNvGrpSpPr/>
                <p:nvPr/>
              </p:nvGrpSpPr>
              <p:grpSpPr>
                <a:xfrm>
                  <a:off x="3396025" y="2744926"/>
                  <a:ext cx="516324" cy="658139"/>
                  <a:chOff x="3078525" y="2825360"/>
                  <a:chExt cx="516324" cy="658139"/>
                </a:xfrm>
                <a:solidFill>
                  <a:srgbClr val="00FFFF"/>
                </a:solidFill>
              </p:grpSpPr>
              <p:sp>
                <p:nvSpPr>
                  <p:cNvPr id="846" name="Chord 845"/>
                  <p:cNvSpPr/>
                  <p:nvPr/>
                </p:nvSpPr>
                <p:spPr bwMode="auto">
                  <a:xfrm rot="1176859">
                    <a:off x="3078525" y="2825360"/>
                    <a:ext cx="177745" cy="118301"/>
                  </a:xfrm>
                  <a:prstGeom prst="chord">
                    <a:avLst>
                      <a:gd name="adj1" fmla="val 2700000"/>
                      <a:gd name="adj2" fmla="val 15076929"/>
                    </a:avLst>
                  </a:prstGeom>
                  <a:grp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847" name="Chord 846"/>
                  <p:cNvSpPr/>
                  <p:nvPr/>
                </p:nvSpPr>
                <p:spPr bwMode="auto">
                  <a:xfrm rot="3464521">
                    <a:off x="3446826" y="3335476"/>
                    <a:ext cx="177745" cy="118301"/>
                  </a:xfrm>
                  <a:prstGeom prst="chord">
                    <a:avLst>
                      <a:gd name="adj1" fmla="val 2700000"/>
                      <a:gd name="adj2" fmla="val 15076929"/>
                    </a:avLst>
                  </a:prstGeom>
                  <a:grp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grpSp>
            <p:sp>
              <p:nvSpPr>
                <p:cNvPr id="837" name="Freeform 836"/>
                <p:cNvSpPr/>
                <p:nvPr/>
              </p:nvSpPr>
              <p:spPr bwMode="auto">
                <a:xfrm rot="14560471" flipH="1">
                  <a:off x="3552707" y="2923396"/>
                  <a:ext cx="144462" cy="238125"/>
                </a:xfrm>
                <a:custGeom>
                  <a:avLst/>
                  <a:gdLst>
                    <a:gd name="connsiteX0" fmla="*/ 0 w 166511"/>
                    <a:gd name="connsiteY0" fmla="*/ 59972 h 237772"/>
                    <a:gd name="connsiteX1" fmla="*/ 63500 w 166511"/>
                    <a:gd name="connsiteY1" fmla="*/ 17639 h 237772"/>
                    <a:gd name="connsiteX2" fmla="*/ 152400 w 166511"/>
                    <a:gd name="connsiteY2" fmla="*/ 21872 h 237772"/>
                    <a:gd name="connsiteX3" fmla="*/ 148166 w 166511"/>
                    <a:gd name="connsiteY3" fmla="*/ 148872 h 237772"/>
                    <a:gd name="connsiteX4" fmla="*/ 110066 w 166511"/>
                    <a:gd name="connsiteY4" fmla="*/ 237772 h 237772"/>
                    <a:gd name="connsiteX5" fmla="*/ 110066 w 166511"/>
                    <a:gd name="connsiteY5" fmla="*/ 237772 h 23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11" h="237772">
                      <a:moveTo>
                        <a:pt x="0" y="59972"/>
                      </a:moveTo>
                      <a:cubicBezTo>
                        <a:pt x="19050" y="41980"/>
                        <a:pt x="38100" y="23989"/>
                        <a:pt x="63500" y="17639"/>
                      </a:cubicBezTo>
                      <a:cubicBezTo>
                        <a:pt x="88900" y="11289"/>
                        <a:pt x="138289" y="0"/>
                        <a:pt x="152400" y="21872"/>
                      </a:cubicBezTo>
                      <a:cubicBezTo>
                        <a:pt x="166511" y="43744"/>
                        <a:pt x="155222" y="112889"/>
                        <a:pt x="148166" y="148872"/>
                      </a:cubicBezTo>
                      <a:cubicBezTo>
                        <a:pt x="141110" y="184855"/>
                        <a:pt x="110066" y="237772"/>
                        <a:pt x="110066" y="237772"/>
                      </a:cubicBezTo>
                      <a:lnTo>
                        <a:pt x="110066" y="237772"/>
                      </a:lnTo>
                    </a:path>
                  </a:pathLst>
                </a:custGeom>
                <a:ln w="19050"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838" name="Freeform 837"/>
                <p:cNvSpPr/>
                <p:nvPr/>
              </p:nvSpPr>
              <p:spPr bwMode="auto">
                <a:xfrm>
                  <a:off x="3510638" y="4625990"/>
                  <a:ext cx="134937" cy="388938"/>
                </a:xfrm>
                <a:custGeom>
                  <a:avLst/>
                  <a:gdLst>
                    <a:gd name="connsiteX0" fmla="*/ 57151 w 86784"/>
                    <a:gd name="connsiteY0" fmla="*/ 0 h 465666"/>
                    <a:gd name="connsiteX1" fmla="*/ 27517 w 86784"/>
                    <a:gd name="connsiteY1" fmla="*/ 71966 h 465666"/>
                    <a:gd name="connsiteX2" fmla="*/ 78317 w 86784"/>
                    <a:gd name="connsiteY2" fmla="*/ 114300 h 465666"/>
                    <a:gd name="connsiteX3" fmla="*/ 74084 w 86784"/>
                    <a:gd name="connsiteY3" fmla="*/ 169333 h 465666"/>
                    <a:gd name="connsiteX4" fmla="*/ 2117 w 86784"/>
                    <a:gd name="connsiteY4" fmla="*/ 237066 h 465666"/>
                    <a:gd name="connsiteX5" fmla="*/ 61384 w 86784"/>
                    <a:gd name="connsiteY5" fmla="*/ 300566 h 465666"/>
                    <a:gd name="connsiteX6" fmla="*/ 78317 w 86784"/>
                    <a:gd name="connsiteY6"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84" h="465666">
                      <a:moveTo>
                        <a:pt x="57151" y="0"/>
                      </a:moveTo>
                      <a:cubicBezTo>
                        <a:pt x="40570" y="26458"/>
                        <a:pt x="23989" y="52916"/>
                        <a:pt x="27517" y="71966"/>
                      </a:cubicBezTo>
                      <a:cubicBezTo>
                        <a:pt x="31045" y="91016"/>
                        <a:pt x="70556" y="98072"/>
                        <a:pt x="78317" y="114300"/>
                      </a:cubicBezTo>
                      <a:cubicBezTo>
                        <a:pt x="86078" y="130528"/>
                        <a:pt x="86784" y="148872"/>
                        <a:pt x="74084" y="169333"/>
                      </a:cubicBezTo>
                      <a:cubicBezTo>
                        <a:pt x="61384" y="189794"/>
                        <a:pt x="4234" y="215194"/>
                        <a:pt x="2117" y="237066"/>
                      </a:cubicBezTo>
                      <a:cubicBezTo>
                        <a:pt x="0" y="258938"/>
                        <a:pt x="48684" y="262466"/>
                        <a:pt x="61384" y="300566"/>
                      </a:cubicBezTo>
                      <a:cubicBezTo>
                        <a:pt x="74084" y="338666"/>
                        <a:pt x="78317" y="465666"/>
                        <a:pt x="78317" y="465666"/>
                      </a:cubicBezTo>
                    </a:path>
                  </a:pathLst>
                </a:custGeom>
                <a:ln w="19050" cap="flat" cmpd="sng" algn="ctr">
                  <a:solidFill>
                    <a:srgbClr val="00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839" name="Freeform 838"/>
                <p:cNvSpPr/>
                <p:nvPr/>
              </p:nvSpPr>
              <p:spPr bwMode="auto">
                <a:xfrm>
                  <a:off x="3937675" y="2868628"/>
                  <a:ext cx="144463" cy="238125"/>
                </a:xfrm>
                <a:custGeom>
                  <a:avLst/>
                  <a:gdLst>
                    <a:gd name="connsiteX0" fmla="*/ 0 w 166511"/>
                    <a:gd name="connsiteY0" fmla="*/ 59972 h 237772"/>
                    <a:gd name="connsiteX1" fmla="*/ 63500 w 166511"/>
                    <a:gd name="connsiteY1" fmla="*/ 17639 h 237772"/>
                    <a:gd name="connsiteX2" fmla="*/ 152400 w 166511"/>
                    <a:gd name="connsiteY2" fmla="*/ 21872 h 237772"/>
                    <a:gd name="connsiteX3" fmla="*/ 148166 w 166511"/>
                    <a:gd name="connsiteY3" fmla="*/ 148872 h 237772"/>
                    <a:gd name="connsiteX4" fmla="*/ 110066 w 166511"/>
                    <a:gd name="connsiteY4" fmla="*/ 237772 h 237772"/>
                    <a:gd name="connsiteX5" fmla="*/ 110066 w 166511"/>
                    <a:gd name="connsiteY5" fmla="*/ 237772 h 23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11" h="237772">
                      <a:moveTo>
                        <a:pt x="0" y="59972"/>
                      </a:moveTo>
                      <a:cubicBezTo>
                        <a:pt x="19050" y="41980"/>
                        <a:pt x="38100" y="23989"/>
                        <a:pt x="63500" y="17639"/>
                      </a:cubicBezTo>
                      <a:cubicBezTo>
                        <a:pt x="88900" y="11289"/>
                        <a:pt x="138289" y="0"/>
                        <a:pt x="152400" y="21872"/>
                      </a:cubicBezTo>
                      <a:cubicBezTo>
                        <a:pt x="166511" y="43744"/>
                        <a:pt x="155222" y="112889"/>
                        <a:pt x="148166" y="148872"/>
                      </a:cubicBezTo>
                      <a:cubicBezTo>
                        <a:pt x="141110" y="184855"/>
                        <a:pt x="110066" y="237772"/>
                        <a:pt x="110066" y="237772"/>
                      </a:cubicBezTo>
                      <a:lnTo>
                        <a:pt x="110066" y="237772"/>
                      </a:lnTo>
                    </a:path>
                  </a:pathLst>
                </a:custGeom>
                <a:ln w="19050"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840" name="Freeform 839"/>
                <p:cNvSpPr/>
                <p:nvPr/>
              </p:nvSpPr>
              <p:spPr bwMode="auto">
                <a:xfrm rot="17971287">
                  <a:off x="3556675" y="2370153"/>
                  <a:ext cx="144463" cy="236537"/>
                </a:xfrm>
                <a:custGeom>
                  <a:avLst/>
                  <a:gdLst>
                    <a:gd name="connsiteX0" fmla="*/ 0 w 166511"/>
                    <a:gd name="connsiteY0" fmla="*/ 59972 h 237772"/>
                    <a:gd name="connsiteX1" fmla="*/ 63500 w 166511"/>
                    <a:gd name="connsiteY1" fmla="*/ 17639 h 237772"/>
                    <a:gd name="connsiteX2" fmla="*/ 152400 w 166511"/>
                    <a:gd name="connsiteY2" fmla="*/ 21872 h 237772"/>
                    <a:gd name="connsiteX3" fmla="*/ 148166 w 166511"/>
                    <a:gd name="connsiteY3" fmla="*/ 148872 h 237772"/>
                    <a:gd name="connsiteX4" fmla="*/ 110066 w 166511"/>
                    <a:gd name="connsiteY4" fmla="*/ 237772 h 237772"/>
                    <a:gd name="connsiteX5" fmla="*/ 110066 w 166511"/>
                    <a:gd name="connsiteY5" fmla="*/ 237772 h 23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11" h="237772">
                      <a:moveTo>
                        <a:pt x="0" y="59972"/>
                      </a:moveTo>
                      <a:cubicBezTo>
                        <a:pt x="19050" y="41980"/>
                        <a:pt x="38100" y="23989"/>
                        <a:pt x="63500" y="17639"/>
                      </a:cubicBezTo>
                      <a:cubicBezTo>
                        <a:pt x="88900" y="11289"/>
                        <a:pt x="138289" y="0"/>
                        <a:pt x="152400" y="21872"/>
                      </a:cubicBezTo>
                      <a:cubicBezTo>
                        <a:pt x="166511" y="43744"/>
                        <a:pt x="155222" y="112889"/>
                        <a:pt x="148166" y="148872"/>
                      </a:cubicBezTo>
                      <a:cubicBezTo>
                        <a:pt x="141110" y="184855"/>
                        <a:pt x="110066" y="237772"/>
                        <a:pt x="110066" y="237772"/>
                      </a:cubicBezTo>
                      <a:lnTo>
                        <a:pt x="110066" y="237772"/>
                      </a:lnTo>
                    </a:path>
                  </a:pathLst>
                </a:custGeom>
                <a:ln w="19050"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841" name="Rounded Rectangle 840"/>
                <p:cNvSpPr/>
                <p:nvPr/>
              </p:nvSpPr>
              <p:spPr bwMode="auto">
                <a:xfrm rot="19718734">
                  <a:off x="3621763" y="2922603"/>
                  <a:ext cx="382587" cy="144462"/>
                </a:xfrm>
                <a:prstGeom prst="roundRect">
                  <a:avLst>
                    <a:gd name="adj" fmla="val 43082"/>
                  </a:avLst>
                </a:prstGeom>
                <a:gradFill flip="none" rotWithShape="1">
                  <a:gsLst>
                    <a:gs pos="0">
                      <a:srgbClr val="00FFFF"/>
                    </a:gs>
                    <a:gs pos="100000">
                      <a:srgbClr val="00FFFF"/>
                    </a:gs>
                    <a:gs pos="50000">
                      <a:schemeClr val="accent1">
                        <a:lumMod val="50000"/>
                      </a:schemeClr>
                    </a:gs>
                  </a:gsLst>
                  <a:lin ang="16200000" scaled="0"/>
                  <a:tileRect/>
                </a:gra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1" i="0" u="none" strike="noStrike" kern="1200" cap="none" spc="0" normalizeH="0" baseline="0" noProof="0" dirty="0">
                    <a:ln>
                      <a:noFill/>
                    </a:ln>
                    <a:solidFill>
                      <a:prstClr val="black"/>
                    </a:solidFill>
                    <a:effectLst/>
                    <a:uLnTx/>
                    <a:uFillTx/>
                    <a:latin typeface="Arial"/>
                    <a:ea typeface="ＭＳ Ｐゴシック" pitchFamily="-1" charset="-128"/>
                    <a:cs typeface="+mn-cs"/>
                  </a:endParaRPr>
                </a:p>
              </p:txBody>
            </p:sp>
            <p:sp>
              <p:nvSpPr>
                <p:cNvPr id="842" name="Rounded Rectangle 841"/>
                <p:cNvSpPr/>
                <p:nvPr/>
              </p:nvSpPr>
              <p:spPr bwMode="auto">
                <a:xfrm rot="2517397">
                  <a:off x="3618588" y="2484453"/>
                  <a:ext cx="373062" cy="200025"/>
                </a:xfrm>
                <a:prstGeom prst="roundRect">
                  <a:avLst>
                    <a:gd name="adj" fmla="val 43082"/>
                  </a:avLst>
                </a:prstGeom>
                <a:gradFill flip="none" rotWithShape="1">
                  <a:gsLst>
                    <a:gs pos="0">
                      <a:srgbClr val="00FFFF"/>
                    </a:gs>
                    <a:gs pos="100000">
                      <a:srgbClr val="00FFFF"/>
                    </a:gs>
                    <a:gs pos="48000">
                      <a:schemeClr val="accent1">
                        <a:lumMod val="50000"/>
                      </a:schemeClr>
                    </a:gs>
                  </a:gsLst>
                  <a:lin ang="16200000" scaled="0"/>
                  <a:tileRect/>
                </a:gra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1" i="0" u="none" strike="noStrike" kern="1200" cap="none" spc="0" normalizeH="0" baseline="0" noProof="0" dirty="0">
                    <a:ln>
                      <a:noFill/>
                    </a:ln>
                    <a:solidFill>
                      <a:prstClr val="black"/>
                    </a:solidFill>
                    <a:effectLst/>
                    <a:uLnTx/>
                    <a:uFillTx/>
                    <a:latin typeface="Arial"/>
                    <a:ea typeface="ＭＳ Ｐゴシック" pitchFamily="-1" charset="-128"/>
                    <a:cs typeface="+mn-cs"/>
                  </a:endParaRPr>
                </a:p>
              </p:txBody>
            </p:sp>
            <p:sp>
              <p:nvSpPr>
                <p:cNvPr id="843" name="Oval 842"/>
                <p:cNvSpPr/>
                <p:nvPr/>
              </p:nvSpPr>
              <p:spPr bwMode="auto">
                <a:xfrm rot="16200000">
                  <a:off x="3218538" y="2708290"/>
                  <a:ext cx="622300" cy="133350"/>
                </a:xfrm>
                <a:prstGeom prst="ellipse">
                  <a:avLst/>
                </a:prstGeom>
                <a:gradFill flip="none" rotWithShape="1">
                  <a:gsLst>
                    <a:gs pos="0">
                      <a:srgbClr val="00FFFF"/>
                    </a:gs>
                    <a:gs pos="100000">
                      <a:srgbClr val="00FFFF"/>
                    </a:gs>
                    <a:gs pos="50000">
                      <a:schemeClr val="accent1">
                        <a:lumMod val="50000"/>
                      </a:schemeClr>
                    </a:gs>
                  </a:gsLst>
                  <a:lin ang="16200000" scaled="0"/>
                  <a:tileRect/>
                </a:gra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1" i="0" u="none" strike="noStrike" kern="1200" cap="none" spc="0" normalizeH="0" baseline="0" noProof="0" dirty="0">
                    <a:ln>
                      <a:noFill/>
                    </a:ln>
                    <a:solidFill>
                      <a:prstClr val="black"/>
                    </a:solidFill>
                    <a:effectLst/>
                    <a:uLnTx/>
                    <a:uFillTx/>
                    <a:latin typeface="Arial"/>
                    <a:ea typeface="ＭＳ Ｐゴシック" pitchFamily="-1" charset="-128"/>
                    <a:cs typeface="+mn-cs"/>
                  </a:endParaRPr>
                </a:p>
              </p:txBody>
            </p:sp>
            <p:sp>
              <p:nvSpPr>
                <p:cNvPr id="844" name="Freeform 843"/>
                <p:cNvSpPr/>
                <p:nvPr/>
              </p:nvSpPr>
              <p:spPr bwMode="auto">
                <a:xfrm rot="2655755">
                  <a:off x="3515400" y="3597290"/>
                  <a:ext cx="323850" cy="641350"/>
                </a:xfrm>
                <a:custGeom>
                  <a:avLst/>
                  <a:gdLst>
                    <a:gd name="connsiteX0" fmla="*/ 0 w 241300"/>
                    <a:gd name="connsiteY0" fmla="*/ 0 h 694266"/>
                    <a:gd name="connsiteX1" fmla="*/ 29633 w 241300"/>
                    <a:gd name="connsiteY1" fmla="*/ 55033 h 694266"/>
                    <a:gd name="connsiteX2" fmla="*/ 93133 w 241300"/>
                    <a:gd name="connsiteY2" fmla="*/ 80433 h 694266"/>
                    <a:gd name="connsiteX3" fmla="*/ 118533 w 241300"/>
                    <a:gd name="connsiteY3" fmla="*/ 118533 h 694266"/>
                    <a:gd name="connsiteX4" fmla="*/ 84666 w 241300"/>
                    <a:gd name="connsiteY4" fmla="*/ 160866 h 694266"/>
                    <a:gd name="connsiteX5" fmla="*/ 55033 w 241300"/>
                    <a:gd name="connsiteY5" fmla="*/ 198966 h 694266"/>
                    <a:gd name="connsiteX6" fmla="*/ 122766 w 241300"/>
                    <a:gd name="connsiteY6" fmla="*/ 232833 h 694266"/>
                    <a:gd name="connsiteX7" fmla="*/ 131233 w 241300"/>
                    <a:gd name="connsiteY7" fmla="*/ 270933 h 694266"/>
                    <a:gd name="connsiteX8" fmla="*/ 93133 w 241300"/>
                    <a:gd name="connsiteY8" fmla="*/ 287866 h 694266"/>
                    <a:gd name="connsiteX9" fmla="*/ 46566 w 241300"/>
                    <a:gd name="connsiteY9" fmla="*/ 334433 h 694266"/>
                    <a:gd name="connsiteX10" fmla="*/ 93133 w 241300"/>
                    <a:gd name="connsiteY10" fmla="*/ 381000 h 694266"/>
                    <a:gd name="connsiteX11" fmla="*/ 173566 w 241300"/>
                    <a:gd name="connsiteY11" fmla="*/ 393700 h 694266"/>
                    <a:gd name="connsiteX12" fmla="*/ 198966 w 241300"/>
                    <a:gd name="connsiteY12" fmla="*/ 457200 h 694266"/>
                    <a:gd name="connsiteX13" fmla="*/ 122766 w 241300"/>
                    <a:gd name="connsiteY13" fmla="*/ 482600 h 694266"/>
                    <a:gd name="connsiteX14" fmla="*/ 110066 w 241300"/>
                    <a:gd name="connsiteY14" fmla="*/ 524933 h 694266"/>
                    <a:gd name="connsiteX15" fmla="*/ 215900 w 241300"/>
                    <a:gd name="connsiteY15" fmla="*/ 575733 h 694266"/>
                    <a:gd name="connsiteX16" fmla="*/ 241300 w 241300"/>
                    <a:gd name="connsiteY16" fmla="*/ 694266 h 694266"/>
                    <a:gd name="connsiteX17" fmla="*/ 241300 w 241300"/>
                    <a:gd name="connsiteY17" fmla="*/ 694266 h 69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1300" h="694266">
                      <a:moveTo>
                        <a:pt x="0" y="0"/>
                      </a:moveTo>
                      <a:cubicBezTo>
                        <a:pt x="7055" y="20814"/>
                        <a:pt x="14111" y="41628"/>
                        <a:pt x="29633" y="55033"/>
                      </a:cubicBezTo>
                      <a:cubicBezTo>
                        <a:pt x="45155" y="68439"/>
                        <a:pt x="78316" y="69850"/>
                        <a:pt x="93133" y="80433"/>
                      </a:cubicBezTo>
                      <a:cubicBezTo>
                        <a:pt x="107950" y="91016"/>
                        <a:pt x="119944" y="105128"/>
                        <a:pt x="118533" y="118533"/>
                      </a:cubicBezTo>
                      <a:cubicBezTo>
                        <a:pt x="117122" y="131938"/>
                        <a:pt x="95249" y="147461"/>
                        <a:pt x="84666" y="160866"/>
                      </a:cubicBezTo>
                      <a:cubicBezTo>
                        <a:pt x="74083" y="174271"/>
                        <a:pt x="48683" y="186972"/>
                        <a:pt x="55033" y="198966"/>
                      </a:cubicBezTo>
                      <a:cubicBezTo>
                        <a:pt x="61383" y="210961"/>
                        <a:pt x="110066" y="220839"/>
                        <a:pt x="122766" y="232833"/>
                      </a:cubicBezTo>
                      <a:cubicBezTo>
                        <a:pt x="135466" y="244828"/>
                        <a:pt x="136172" y="261761"/>
                        <a:pt x="131233" y="270933"/>
                      </a:cubicBezTo>
                      <a:cubicBezTo>
                        <a:pt x="126294" y="280105"/>
                        <a:pt x="107244" y="277283"/>
                        <a:pt x="93133" y="287866"/>
                      </a:cubicBezTo>
                      <a:cubicBezTo>
                        <a:pt x="79022" y="298449"/>
                        <a:pt x="46566" y="318911"/>
                        <a:pt x="46566" y="334433"/>
                      </a:cubicBezTo>
                      <a:cubicBezTo>
                        <a:pt x="46566" y="349955"/>
                        <a:pt x="71966" y="371122"/>
                        <a:pt x="93133" y="381000"/>
                      </a:cubicBezTo>
                      <a:cubicBezTo>
                        <a:pt x="114300" y="390878"/>
                        <a:pt x="155927" y="381000"/>
                        <a:pt x="173566" y="393700"/>
                      </a:cubicBezTo>
                      <a:cubicBezTo>
                        <a:pt x="191205" y="406400"/>
                        <a:pt x="207433" y="442383"/>
                        <a:pt x="198966" y="457200"/>
                      </a:cubicBezTo>
                      <a:cubicBezTo>
                        <a:pt x="190499" y="472017"/>
                        <a:pt x="137583" y="471311"/>
                        <a:pt x="122766" y="482600"/>
                      </a:cubicBezTo>
                      <a:cubicBezTo>
                        <a:pt x="107949" y="493889"/>
                        <a:pt x="94544" y="509411"/>
                        <a:pt x="110066" y="524933"/>
                      </a:cubicBezTo>
                      <a:cubicBezTo>
                        <a:pt x="125588" y="540455"/>
                        <a:pt x="194028" y="547511"/>
                        <a:pt x="215900" y="575733"/>
                      </a:cubicBezTo>
                      <a:cubicBezTo>
                        <a:pt x="237772" y="603955"/>
                        <a:pt x="241300" y="694266"/>
                        <a:pt x="241300" y="694266"/>
                      </a:cubicBezTo>
                      <a:lnTo>
                        <a:pt x="241300" y="694266"/>
                      </a:lnTo>
                    </a:path>
                  </a:pathLst>
                </a:custGeom>
                <a:ln w="19050" cap="flat" cmpd="sng" algn="ctr">
                  <a:solidFill>
                    <a:srgbClr val="00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845" name="Oval 844"/>
                <p:cNvSpPr/>
                <p:nvPr/>
              </p:nvSpPr>
              <p:spPr bwMode="auto">
                <a:xfrm rot="17873697">
                  <a:off x="3613824" y="3255979"/>
                  <a:ext cx="600075" cy="133350"/>
                </a:xfrm>
                <a:prstGeom prst="ellipse">
                  <a:avLst/>
                </a:prstGeom>
                <a:gradFill flip="none" rotWithShape="1">
                  <a:gsLst>
                    <a:gs pos="0">
                      <a:srgbClr val="00FFFF"/>
                    </a:gs>
                    <a:gs pos="100000">
                      <a:srgbClr val="00FFFF"/>
                    </a:gs>
                    <a:gs pos="50000">
                      <a:schemeClr val="accent1">
                        <a:lumMod val="50000"/>
                      </a:schemeClr>
                    </a:gs>
                  </a:gsLst>
                  <a:lin ang="16200000" scaled="0"/>
                  <a:tileRect/>
                </a:gra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1" i="0" u="none" strike="noStrike" kern="1200" cap="none" spc="0" normalizeH="0" baseline="0" noProof="0" dirty="0">
                    <a:ln>
                      <a:noFill/>
                    </a:ln>
                    <a:solidFill>
                      <a:prstClr val="black"/>
                    </a:solidFill>
                    <a:effectLst/>
                    <a:uLnTx/>
                    <a:uFillTx/>
                    <a:latin typeface="Arial"/>
                    <a:ea typeface="ＭＳ Ｐゴシック" pitchFamily="-1" charset="-128"/>
                    <a:cs typeface="+mn-cs"/>
                  </a:endParaRPr>
                </a:p>
              </p:txBody>
            </p:sp>
          </p:grpSp>
          <p:grpSp>
            <p:nvGrpSpPr>
              <p:cNvPr id="823" name="Group 822"/>
              <p:cNvGrpSpPr/>
              <p:nvPr/>
            </p:nvGrpSpPr>
            <p:grpSpPr>
              <a:xfrm flipH="1">
                <a:off x="9019358" y="2664347"/>
                <a:ext cx="411669" cy="1559241"/>
                <a:chOff x="3396025" y="2416190"/>
                <a:chExt cx="686113" cy="2598738"/>
              </a:xfrm>
            </p:grpSpPr>
            <p:grpSp>
              <p:nvGrpSpPr>
                <p:cNvPr id="824" name="Group 362"/>
                <p:cNvGrpSpPr/>
                <p:nvPr/>
              </p:nvGrpSpPr>
              <p:grpSpPr>
                <a:xfrm>
                  <a:off x="3396025" y="2744926"/>
                  <a:ext cx="516324" cy="658139"/>
                  <a:chOff x="3078525" y="2825360"/>
                  <a:chExt cx="516324" cy="658139"/>
                </a:xfrm>
                <a:solidFill>
                  <a:srgbClr val="00FFFF"/>
                </a:solidFill>
              </p:grpSpPr>
              <p:sp>
                <p:nvSpPr>
                  <p:cNvPr id="834" name="Chord 833"/>
                  <p:cNvSpPr/>
                  <p:nvPr/>
                </p:nvSpPr>
                <p:spPr bwMode="auto">
                  <a:xfrm rot="1176859">
                    <a:off x="3078525" y="2825360"/>
                    <a:ext cx="177745" cy="118301"/>
                  </a:xfrm>
                  <a:prstGeom prst="chord">
                    <a:avLst>
                      <a:gd name="adj1" fmla="val 2700000"/>
                      <a:gd name="adj2" fmla="val 15076929"/>
                    </a:avLst>
                  </a:prstGeom>
                  <a:grp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835" name="Chord 834"/>
                  <p:cNvSpPr/>
                  <p:nvPr/>
                </p:nvSpPr>
                <p:spPr bwMode="auto">
                  <a:xfrm rot="3464521">
                    <a:off x="3446826" y="3335476"/>
                    <a:ext cx="177745" cy="118301"/>
                  </a:xfrm>
                  <a:prstGeom prst="chord">
                    <a:avLst>
                      <a:gd name="adj1" fmla="val 2700000"/>
                      <a:gd name="adj2" fmla="val 15076929"/>
                    </a:avLst>
                  </a:prstGeom>
                  <a:grp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grpSp>
            <p:sp>
              <p:nvSpPr>
                <p:cNvPr id="825" name="Freeform 824"/>
                <p:cNvSpPr/>
                <p:nvPr/>
              </p:nvSpPr>
              <p:spPr bwMode="auto">
                <a:xfrm rot="14560471" flipH="1">
                  <a:off x="3552707" y="2923396"/>
                  <a:ext cx="144462" cy="238125"/>
                </a:xfrm>
                <a:custGeom>
                  <a:avLst/>
                  <a:gdLst>
                    <a:gd name="connsiteX0" fmla="*/ 0 w 166511"/>
                    <a:gd name="connsiteY0" fmla="*/ 59972 h 237772"/>
                    <a:gd name="connsiteX1" fmla="*/ 63500 w 166511"/>
                    <a:gd name="connsiteY1" fmla="*/ 17639 h 237772"/>
                    <a:gd name="connsiteX2" fmla="*/ 152400 w 166511"/>
                    <a:gd name="connsiteY2" fmla="*/ 21872 h 237772"/>
                    <a:gd name="connsiteX3" fmla="*/ 148166 w 166511"/>
                    <a:gd name="connsiteY3" fmla="*/ 148872 h 237772"/>
                    <a:gd name="connsiteX4" fmla="*/ 110066 w 166511"/>
                    <a:gd name="connsiteY4" fmla="*/ 237772 h 237772"/>
                    <a:gd name="connsiteX5" fmla="*/ 110066 w 166511"/>
                    <a:gd name="connsiteY5" fmla="*/ 237772 h 23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11" h="237772">
                      <a:moveTo>
                        <a:pt x="0" y="59972"/>
                      </a:moveTo>
                      <a:cubicBezTo>
                        <a:pt x="19050" y="41980"/>
                        <a:pt x="38100" y="23989"/>
                        <a:pt x="63500" y="17639"/>
                      </a:cubicBezTo>
                      <a:cubicBezTo>
                        <a:pt x="88900" y="11289"/>
                        <a:pt x="138289" y="0"/>
                        <a:pt x="152400" y="21872"/>
                      </a:cubicBezTo>
                      <a:cubicBezTo>
                        <a:pt x="166511" y="43744"/>
                        <a:pt x="155222" y="112889"/>
                        <a:pt x="148166" y="148872"/>
                      </a:cubicBezTo>
                      <a:cubicBezTo>
                        <a:pt x="141110" y="184855"/>
                        <a:pt x="110066" y="237772"/>
                        <a:pt x="110066" y="237772"/>
                      </a:cubicBezTo>
                      <a:lnTo>
                        <a:pt x="110066" y="237772"/>
                      </a:lnTo>
                    </a:path>
                  </a:pathLst>
                </a:custGeom>
                <a:ln w="19050"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826" name="Freeform 825"/>
                <p:cNvSpPr/>
                <p:nvPr/>
              </p:nvSpPr>
              <p:spPr bwMode="auto">
                <a:xfrm>
                  <a:off x="3510638" y="4625990"/>
                  <a:ext cx="134937" cy="388938"/>
                </a:xfrm>
                <a:custGeom>
                  <a:avLst/>
                  <a:gdLst>
                    <a:gd name="connsiteX0" fmla="*/ 57151 w 86784"/>
                    <a:gd name="connsiteY0" fmla="*/ 0 h 465666"/>
                    <a:gd name="connsiteX1" fmla="*/ 27517 w 86784"/>
                    <a:gd name="connsiteY1" fmla="*/ 71966 h 465666"/>
                    <a:gd name="connsiteX2" fmla="*/ 78317 w 86784"/>
                    <a:gd name="connsiteY2" fmla="*/ 114300 h 465666"/>
                    <a:gd name="connsiteX3" fmla="*/ 74084 w 86784"/>
                    <a:gd name="connsiteY3" fmla="*/ 169333 h 465666"/>
                    <a:gd name="connsiteX4" fmla="*/ 2117 w 86784"/>
                    <a:gd name="connsiteY4" fmla="*/ 237066 h 465666"/>
                    <a:gd name="connsiteX5" fmla="*/ 61384 w 86784"/>
                    <a:gd name="connsiteY5" fmla="*/ 300566 h 465666"/>
                    <a:gd name="connsiteX6" fmla="*/ 78317 w 86784"/>
                    <a:gd name="connsiteY6" fmla="*/ 465666 h 4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84" h="465666">
                      <a:moveTo>
                        <a:pt x="57151" y="0"/>
                      </a:moveTo>
                      <a:cubicBezTo>
                        <a:pt x="40570" y="26458"/>
                        <a:pt x="23989" y="52916"/>
                        <a:pt x="27517" y="71966"/>
                      </a:cubicBezTo>
                      <a:cubicBezTo>
                        <a:pt x="31045" y="91016"/>
                        <a:pt x="70556" y="98072"/>
                        <a:pt x="78317" y="114300"/>
                      </a:cubicBezTo>
                      <a:cubicBezTo>
                        <a:pt x="86078" y="130528"/>
                        <a:pt x="86784" y="148872"/>
                        <a:pt x="74084" y="169333"/>
                      </a:cubicBezTo>
                      <a:cubicBezTo>
                        <a:pt x="61384" y="189794"/>
                        <a:pt x="4234" y="215194"/>
                        <a:pt x="2117" y="237066"/>
                      </a:cubicBezTo>
                      <a:cubicBezTo>
                        <a:pt x="0" y="258938"/>
                        <a:pt x="48684" y="262466"/>
                        <a:pt x="61384" y="300566"/>
                      </a:cubicBezTo>
                      <a:cubicBezTo>
                        <a:pt x="74084" y="338666"/>
                        <a:pt x="78317" y="465666"/>
                        <a:pt x="78317" y="465666"/>
                      </a:cubicBezTo>
                    </a:path>
                  </a:pathLst>
                </a:custGeom>
                <a:ln w="19050" cap="flat" cmpd="sng" algn="ctr">
                  <a:solidFill>
                    <a:srgbClr val="00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827" name="Freeform 826"/>
                <p:cNvSpPr/>
                <p:nvPr/>
              </p:nvSpPr>
              <p:spPr bwMode="auto">
                <a:xfrm>
                  <a:off x="3937675" y="2868628"/>
                  <a:ext cx="144463" cy="238125"/>
                </a:xfrm>
                <a:custGeom>
                  <a:avLst/>
                  <a:gdLst>
                    <a:gd name="connsiteX0" fmla="*/ 0 w 166511"/>
                    <a:gd name="connsiteY0" fmla="*/ 59972 h 237772"/>
                    <a:gd name="connsiteX1" fmla="*/ 63500 w 166511"/>
                    <a:gd name="connsiteY1" fmla="*/ 17639 h 237772"/>
                    <a:gd name="connsiteX2" fmla="*/ 152400 w 166511"/>
                    <a:gd name="connsiteY2" fmla="*/ 21872 h 237772"/>
                    <a:gd name="connsiteX3" fmla="*/ 148166 w 166511"/>
                    <a:gd name="connsiteY3" fmla="*/ 148872 h 237772"/>
                    <a:gd name="connsiteX4" fmla="*/ 110066 w 166511"/>
                    <a:gd name="connsiteY4" fmla="*/ 237772 h 237772"/>
                    <a:gd name="connsiteX5" fmla="*/ 110066 w 166511"/>
                    <a:gd name="connsiteY5" fmla="*/ 237772 h 23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11" h="237772">
                      <a:moveTo>
                        <a:pt x="0" y="59972"/>
                      </a:moveTo>
                      <a:cubicBezTo>
                        <a:pt x="19050" y="41980"/>
                        <a:pt x="38100" y="23989"/>
                        <a:pt x="63500" y="17639"/>
                      </a:cubicBezTo>
                      <a:cubicBezTo>
                        <a:pt x="88900" y="11289"/>
                        <a:pt x="138289" y="0"/>
                        <a:pt x="152400" y="21872"/>
                      </a:cubicBezTo>
                      <a:cubicBezTo>
                        <a:pt x="166511" y="43744"/>
                        <a:pt x="155222" y="112889"/>
                        <a:pt x="148166" y="148872"/>
                      </a:cubicBezTo>
                      <a:cubicBezTo>
                        <a:pt x="141110" y="184855"/>
                        <a:pt x="110066" y="237772"/>
                        <a:pt x="110066" y="237772"/>
                      </a:cubicBezTo>
                      <a:lnTo>
                        <a:pt x="110066" y="237772"/>
                      </a:lnTo>
                    </a:path>
                  </a:pathLst>
                </a:custGeom>
                <a:ln w="19050"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828" name="Freeform 827"/>
                <p:cNvSpPr/>
                <p:nvPr/>
              </p:nvSpPr>
              <p:spPr bwMode="auto">
                <a:xfrm rot="17971287">
                  <a:off x="3556675" y="2370153"/>
                  <a:ext cx="144463" cy="236537"/>
                </a:xfrm>
                <a:custGeom>
                  <a:avLst/>
                  <a:gdLst>
                    <a:gd name="connsiteX0" fmla="*/ 0 w 166511"/>
                    <a:gd name="connsiteY0" fmla="*/ 59972 h 237772"/>
                    <a:gd name="connsiteX1" fmla="*/ 63500 w 166511"/>
                    <a:gd name="connsiteY1" fmla="*/ 17639 h 237772"/>
                    <a:gd name="connsiteX2" fmla="*/ 152400 w 166511"/>
                    <a:gd name="connsiteY2" fmla="*/ 21872 h 237772"/>
                    <a:gd name="connsiteX3" fmla="*/ 148166 w 166511"/>
                    <a:gd name="connsiteY3" fmla="*/ 148872 h 237772"/>
                    <a:gd name="connsiteX4" fmla="*/ 110066 w 166511"/>
                    <a:gd name="connsiteY4" fmla="*/ 237772 h 237772"/>
                    <a:gd name="connsiteX5" fmla="*/ 110066 w 166511"/>
                    <a:gd name="connsiteY5" fmla="*/ 237772 h 23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11" h="237772">
                      <a:moveTo>
                        <a:pt x="0" y="59972"/>
                      </a:moveTo>
                      <a:cubicBezTo>
                        <a:pt x="19050" y="41980"/>
                        <a:pt x="38100" y="23989"/>
                        <a:pt x="63500" y="17639"/>
                      </a:cubicBezTo>
                      <a:cubicBezTo>
                        <a:pt x="88900" y="11289"/>
                        <a:pt x="138289" y="0"/>
                        <a:pt x="152400" y="21872"/>
                      </a:cubicBezTo>
                      <a:cubicBezTo>
                        <a:pt x="166511" y="43744"/>
                        <a:pt x="155222" y="112889"/>
                        <a:pt x="148166" y="148872"/>
                      </a:cubicBezTo>
                      <a:cubicBezTo>
                        <a:pt x="141110" y="184855"/>
                        <a:pt x="110066" y="237772"/>
                        <a:pt x="110066" y="237772"/>
                      </a:cubicBezTo>
                      <a:lnTo>
                        <a:pt x="110066" y="237772"/>
                      </a:lnTo>
                    </a:path>
                  </a:pathLst>
                </a:custGeom>
                <a:ln w="19050"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829" name="Rounded Rectangle 828"/>
                <p:cNvSpPr/>
                <p:nvPr/>
              </p:nvSpPr>
              <p:spPr bwMode="auto">
                <a:xfrm rot="19718734">
                  <a:off x="3621763" y="2922603"/>
                  <a:ext cx="382587" cy="144462"/>
                </a:xfrm>
                <a:prstGeom prst="roundRect">
                  <a:avLst>
                    <a:gd name="adj" fmla="val 43082"/>
                  </a:avLst>
                </a:prstGeom>
                <a:gradFill flip="none" rotWithShape="1">
                  <a:gsLst>
                    <a:gs pos="0">
                      <a:srgbClr val="00FFFF"/>
                    </a:gs>
                    <a:gs pos="100000">
                      <a:srgbClr val="00FFFF"/>
                    </a:gs>
                    <a:gs pos="50000">
                      <a:schemeClr val="accent1">
                        <a:lumMod val="50000"/>
                      </a:schemeClr>
                    </a:gs>
                  </a:gsLst>
                  <a:lin ang="16200000" scaled="0"/>
                  <a:tileRect/>
                </a:gra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1" i="0" u="none" strike="noStrike" kern="1200" cap="none" spc="0" normalizeH="0" baseline="0" noProof="0" dirty="0">
                    <a:ln>
                      <a:noFill/>
                    </a:ln>
                    <a:solidFill>
                      <a:prstClr val="black"/>
                    </a:solidFill>
                    <a:effectLst/>
                    <a:uLnTx/>
                    <a:uFillTx/>
                    <a:latin typeface="Arial"/>
                    <a:ea typeface="ＭＳ Ｐゴシック" pitchFamily="-1" charset="-128"/>
                    <a:cs typeface="+mn-cs"/>
                  </a:endParaRPr>
                </a:p>
              </p:txBody>
            </p:sp>
            <p:sp>
              <p:nvSpPr>
                <p:cNvPr id="830" name="Rounded Rectangle 829"/>
                <p:cNvSpPr/>
                <p:nvPr/>
              </p:nvSpPr>
              <p:spPr bwMode="auto">
                <a:xfrm rot="2517397">
                  <a:off x="3618588" y="2484453"/>
                  <a:ext cx="373062" cy="200025"/>
                </a:xfrm>
                <a:prstGeom prst="roundRect">
                  <a:avLst>
                    <a:gd name="adj" fmla="val 43082"/>
                  </a:avLst>
                </a:prstGeom>
                <a:gradFill flip="none" rotWithShape="1">
                  <a:gsLst>
                    <a:gs pos="0">
                      <a:srgbClr val="00FFFF"/>
                    </a:gs>
                    <a:gs pos="100000">
                      <a:srgbClr val="00FFFF"/>
                    </a:gs>
                    <a:gs pos="48000">
                      <a:schemeClr val="accent1">
                        <a:lumMod val="50000"/>
                      </a:schemeClr>
                    </a:gs>
                  </a:gsLst>
                  <a:lin ang="16200000" scaled="0"/>
                  <a:tileRect/>
                </a:gra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1" i="0" u="none" strike="noStrike" kern="1200" cap="none" spc="0" normalizeH="0" baseline="0" noProof="0" dirty="0">
                    <a:ln>
                      <a:noFill/>
                    </a:ln>
                    <a:solidFill>
                      <a:prstClr val="black"/>
                    </a:solidFill>
                    <a:effectLst/>
                    <a:uLnTx/>
                    <a:uFillTx/>
                    <a:latin typeface="Arial"/>
                    <a:ea typeface="ＭＳ Ｐゴシック" pitchFamily="-1" charset="-128"/>
                    <a:cs typeface="+mn-cs"/>
                  </a:endParaRPr>
                </a:p>
              </p:txBody>
            </p:sp>
            <p:sp>
              <p:nvSpPr>
                <p:cNvPr id="831" name="Oval 830"/>
                <p:cNvSpPr/>
                <p:nvPr/>
              </p:nvSpPr>
              <p:spPr bwMode="auto">
                <a:xfrm rot="16200000">
                  <a:off x="3218538" y="2708290"/>
                  <a:ext cx="622300" cy="133350"/>
                </a:xfrm>
                <a:prstGeom prst="ellipse">
                  <a:avLst/>
                </a:prstGeom>
                <a:gradFill flip="none" rotWithShape="1">
                  <a:gsLst>
                    <a:gs pos="0">
                      <a:srgbClr val="00FFFF"/>
                    </a:gs>
                    <a:gs pos="100000">
                      <a:srgbClr val="00FFFF"/>
                    </a:gs>
                    <a:gs pos="50000">
                      <a:schemeClr val="accent1">
                        <a:lumMod val="50000"/>
                      </a:schemeClr>
                    </a:gs>
                  </a:gsLst>
                  <a:lin ang="16200000" scaled="0"/>
                  <a:tileRect/>
                </a:gra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1" i="0" u="none" strike="noStrike" kern="1200" cap="none" spc="0" normalizeH="0" baseline="0" noProof="0" dirty="0">
                    <a:ln>
                      <a:noFill/>
                    </a:ln>
                    <a:solidFill>
                      <a:prstClr val="black"/>
                    </a:solidFill>
                    <a:effectLst/>
                    <a:uLnTx/>
                    <a:uFillTx/>
                    <a:latin typeface="Arial"/>
                    <a:ea typeface="ＭＳ Ｐゴシック" pitchFamily="-1" charset="-128"/>
                    <a:cs typeface="+mn-cs"/>
                  </a:endParaRPr>
                </a:p>
              </p:txBody>
            </p:sp>
            <p:sp>
              <p:nvSpPr>
                <p:cNvPr id="832" name="Freeform 831"/>
                <p:cNvSpPr/>
                <p:nvPr/>
              </p:nvSpPr>
              <p:spPr bwMode="auto">
                <a:xfrm rot="2655755">
                  <a:off x="3515400" y="3597290"/>
                  <a:ext cx="323850" cy="641350"/>
                </a:xfrm>
                <a:custGeom>
                  <a:avLst/>
                  <a:gdLst>
                    <a:gd name="connsiteX0" fmla="*/ 0 w 241300"/>
                    <a:gd name="connsiteY0" fmla="*/ 0 h 694266"/>
                    <a:gd name="connsiteX1" fmla="*/ 29633 w 241300"/>
                    <a:gd name="connsiteY1" fmla="*/ 55033 h 694266"/>
                    <a:gd name="connsiteX2" fmla="*/ 93133 w 241300"/>
                    <a:gd name="connsiteY2" fmla="*/ 80433 h 694266"/>
                    <a:gd name="connsiteX3" fmla="*/ 118533 w 241300"/>
                    <a:gd name="connsiteY3" fmla="*/ 118533 h 694266"/>
                    <a:gd name="connsiteX4" fmla="*/ 84666 w 241300"/>
                    <a:gd name="connsiteY4" fmla="*/ 160866 h 694266"/>
                    <a:gd name="connsiteX5" fmla="*/ 55033 w 241300"/>
                    <a:gd name="connsiteY5" fmla="*/ 198966 h 694266"/>
                    <a:gd name="connsiteX6" fmla="*/ 122766 w 241300"/>
                    <a:gd name="connsiteY6" fmla="*/ 232833 h 694266"/>
                    <a:gd name="connsiteX7" fmla="*/ 131233 w 241300"/>
                    <a:gd name="connsiteY7" fmla="*/ 270933 h 694266"/>
                    <a:gd name="connsiteX8" fmla="*/ 93133 w 241300"/>
                    <a:gd name="connsiteY8" fmla="*/ 287866 h 694266"/>
                    <a:gd name="connsiteX9" fmla="*/ 46566 w 241300"/>
                    <a:gd name="connsiteY9" fmla="*/ 334433 h 694266"/>
                    <a:gd name="connsiteX10" fmla="*/ 93133 w 241300"/>
                    <a:gd name="connsiteY10" fmla="*/ 381000 h 694266"/>
                    <a:gd name="connsiteX11" fmla="*/ 173566 w 241300"/>
                    <a:gd name="connsiteY11" fmla="*/ 393700 h 694266"/>
                    <a:gd name="connsiteX12" fmla="*/ 198966 w 241300"/>
                    <a:gd name="connsiteY12" fmla="*/ 457200 h 694266"/>
                    <a:gd name="connsiteX13" fmla="*/ 122766 w 241300"/>
                    <a:gd name="connsiteY13" fmla="*/ 482600 h 694266"/>
                    <a:gd name="connsiteX14" fmla="*/ 110066 w 241300"/>
                    <a:gd name="connsiteY14" fmla="*/ 524933 h 694266"/>
                    <a:gd name="connsiteX15" fmla="*/ 215900 w 241300"/>
                    <a:gd name="connsiteY15" fmla="*/ 575733 h 694266"/>
                    <a:gd name="connsiteX16" fmla="*/ 241300 w 241300"/>
                    <a:gd name="connsiteY16" fmla="*/ 694266 h 694266"/>
                    <a:gd name="connsiteX17" fmla="*/ 241300 w 241300"/>
                    <a:gd name="connsiteY17" fmla="*/ 694266 h 69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1300" h="694266">
                      <a:moveTo>
                        <a:pt x="0" y="0"/>
                      </a:moveTo>
                      <a:cubicBezTo>
                        <a:pt x="7055" y="20814"/>
                        <a:pt x="14111" y="41628"/>
                        <a:pt x="29633" y="55033"/>
                      </a:cubicBezTo>
                      <a:cubicBezTo>
                        <a:pt x="45155" y="68439"/>
                        <a:pt x="78316" y="69850"/>
                        <a:pt x="93133" y="80433"/>
                      </a:cubicBezTo>
                      <a:cubicBezTo>
                        <a:pt x="107950" y="91016"/>
                        <a:pt x="119944" y="105128"/>
                        <a:pt x="118533" y="118533"/>
                      </a:cubicBezTo>
                      <a:cubicBezTo>
                        <a:pt x="117122" y="131938"/>
                        <a:pt x="95249" y="147461"/>
                        <a:pt x="84666" y="160866"/>
                      </a:cubicBezTo>
                      <a:cubicBezTo>
                        <a:pt x="74083" y="174271"/>
                        <a:pt x="48683" y="186972"/>
                        <a:pt x="55033" y="198966"/>
                      </a:cubicBezTo>
                      <a:cubicBezTo>
                        <a:pt x="61383" y="210961"/>
                        <a:pt x="110066" y="220839"/>
                        <a:pt x="122766" y="232833"/>
                      </a:cubicBezTo>
                      <a:cubicBezTo>
                        <a:pt x="135466" y="244828"/>
                        <a:pt x="136172" y="261761"/>
                        <a:pt x="131233" y="270933"/>
                      </a:cubicBezTo>
                      <a:cubicBezTo>
                        <a:pt x="126294" y="280105"/>
                        <a:pt x="107244" y="277283"/>
                        <a:pt x="93133" y="287866"/>
                      </a:cubicBezTo>
                      <a:cubicBezTo>
                        <a:pt x="79022" y="298449"/>
                        <a:pt x="46566" y="318911"/>
                        <a:pt x="46566" y="334433"/>
                      </a:cubicBezTo>
                      <a:cubicBezTo>
                        <a:pt x="46566" y="349955"/>
                        <a:pt x="71966" y="371122"/>
                        <a:pt x="93133" y="381000"/>
                      </a:cubicBezTo>
                      <a:cubicBezTo>
                        <a:pt x="114300" y="390878"/>
                        <a:pt x="155927" y="381000"/>
                        <a:pt x="173566" y="393700"/>
                      </a:cubicBezTo>
                      <a:cubicBezTo>
                        <a:pt x="191205" y="406400"/>
                        <a:pt x="207433" y="442383"/>
                        <a:pt x="198966" y="457200"/>
                      </a:cubicBezTo>
                      <a:cubicBezTo>
                        <a:pt x="190499" y="472017"/>
                        <a:pt x="137583" y="471311"/>
                        <a:pt x="122766" y="482600"/>
                      </a:cubicBezTo>
                      <a:cubicBezTo>
                        <a:pt x="107949" y="493889"/>
                        <a:pt x="94544" y="509411"/>
                        <a:pt x="110066" y="524933"/>
                      </a:cubicBezTo>
                      <a:cubicBezTo>
                        <a:pt x="125588" y="540455"/>
                        <a:pt x="194028" y="547511"/>
                        <a:pt x="215900" y="575733"/>
                      </a:cubicBezTo>
                      <a:cubicBezTo>
                        <a:pt x="237772" y="603955"/>
                        <a:pt x="241300" y="694266"/>
                        <a:pt x="241300" y="694266"/>
                      </a:cubicBezTo>
                      <a:lnTo>
                        <a:pt x="241300" y="694266"/>
                      </a:lnTo>
                    </a:path>
                  </a:pathLst>
                </a:custGeom>
                <a:ln w="19050" cap="flat" cmpd="sng" algn="ctr">
                  <a:solidFill>
                    <a:srgbClr val="00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833" name="Oval 832"/>
                <p:cNvSpPr/>
                <p:nvPr/>
              </p:nvSpPr>
              <p:spPr bwMode="auto">
                <a:xfrm rot="17873697">
                  <a:off x="3613824" y="3255979"/>
                  <a:ext cx="600075" cy="133350"/>
                </a:xfrm>
                <a:prstGeom prst="ellipse">
                  <a:avLst/>
                </a:prstGeom>
                <a:gradFill flip="none" rotWithShape="1">
                  <a:gsLst>
                    <a:gs pos="0">
                      <a:srgbClr val="00FFFF"/>
                    </a:gs>
                    <a:gs pos="100000">
                      <a:srgbClr val="00FFFF"/>
                    </a:gs>
                    <a:gs pos="50000">
                      <a:schemeClr val="accent1">
                        <a:lumMod val="50000"/>
                      </a:schemeClr>
                    </a:gs>
                  </a:gsLst>
                  <a:lin ang="16200000" scaled="0"/>
                  <a:tileRect/>
                </a:grad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1" i="0" u="none" strike="noStrike" kern="1200" cap="none" spc="0" normalizeH="0" baseline="0" noProof="0" dirty="0">
                    <a:ln>
                      <a:noFill/>
                    </a:ln>
                    <a:solidFill>
                      <a:prstClr val="black"/>
                    </a:solidFill>
                    <a:effectLst/>
                    <a:uLnTx/>
                    <a:uFillTx/>
                    <a:latin typeface="Arial"/>
                    <a:ea typeface="ＭＳ Ｐゴシック" pitchFamily="-1" charset="-128"/>
                    <a:cs typeface="+mn-cs"/>
                  </a:endParaRPr>
                </a:p>
              </p:txBody>
            </p:sp>
          </p:grpSp>
        </p:grpSp>
        <p:grpSp>
          <p:nvGrpSpPr>
            <p:cNvPr id="812" name="Group 643"/>
            <p:cNvGrpSpPr>
              <a:grpSpLocks noChangeAspect="1"/>
            </p:cNvGrpSpPr>
            <p:nvPr/>
          </p:nvGrpSpPr>
          <p:grpSpPr bwMode="auto">
            <a:xfrm>
              <a:off x="7437899" y="3375603"/>
              <a:ext cx="279563" cy="303269"/>
              <a:chOff x="3946136" y="4227896"/>
              <a:chExt cx="406295" cy="434975"/>
            </a:xfrm>
          </p:grpSpPr>
          <p:sp>
            <p:nvSpPr>
              <p:cNvPr id="820" name="Oval 749"/>
              <p:cNvSpPr>
                <a:spLocks noChangeArrowheads="1"/>
              </p:cNvSpPr>
              <p:nvPr/>
            </p:nvSpPr>
            <p:spPr bwMode="auto">
              <a:xfrm>
                <a:off x="4042050" y="4291525"/>
                <a:ext cx="193997" cy="195557"/>
              </a:xfrm>
              <a:prstGeom prst="ellipse">
                <a:avLst/>
              </a:prstGeom>
              <a:solidFill>
                <a:srgbClr val="FFFF00"/>
              </a:solidFill>
              <a:ln w="6350">
                <a:solidFill>
                  <a:srgbClr val="44546A"/>
                </a:solidFill>
                <a:miter lim="800000"/>
                <a:headEnd/>
                <a:tailEnd/>
              </a:ln>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821" name="Title 1"/>
              <p:cNvSpPr txBox="1">
                <a:spLocks/>
              </p:cNvSpPr>
              <p:nvPr/>
            </p:nvSpPr>
            <p:spPr bwMode="auto">
              <a:xfrm>
                <a:off x="3946136" y="4227896"/>
                <a:ext cx="406295" cy="434975"/>
              </a:xfrm>
              <a:prstGeom prst="rect">
                <a:avLst/>
              </a:prstGeom>
              <a:noFill/>
              <a:ln w="9525">
                <a:noFill/>
                <a:miter lim="800000"/>
                <a:headEnd/>
                <a:tailEnd/>
              </a:ln>
            </p:spPr>
            <p:txBody>
              <a:bodyP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a:ea typeface="ＭＳ Ｐゴシック" charset="0"/>
                    <a:cs typeface="+mn-cs"/>
                  </a:rPr>
                  <a:t>P</a:t>
                </a:r>
              </a:p>
            </p:txBody>
          </p:sp>
        </p:grpSp>
        <p:grpSp>
          <p:nvGrpSpPr>
            <p:cNvPr id="813" name="Group 643"/>
            <p:cNvGrpSpPr>
              <a:grpSpLocks noChangeAspect="1"/>
            </p:cNvGrpSpPr>
            <p:nvPr/>
          </p:nvGrpSpPr>
          <p:grpSpPr bwMode="auto">
            <a:xfrm>
              <a:off x="7614483" y="3375603"/>
              <a:ext cx="279563" cy="303269"/>
              <a:chOff x="3946136" y="4227896"/>
              <a:chExt cx="406295" cy="434975"/>
            </a:xfrm>
          </p:grpSpPr>
          <p:sp>
            <p:nvSpPr>
              <p:cNvPr id="818" name="Oval 749"/>
              <p:cNvSpPr>
                <a:spLocks noChangeArrowheads="1"/>
              </p:cNvSpPr>
              <p:nvPr/>
            </p:nvSpPr>
            <p:spPr bwMode="auto">
              <a:xfrm>
                <a:off x="4042050" y="4291525"/>
                <a:ext cx="193997" cy="195557"/>
              </a:xfrm>
              <a:prstGeom prst="ellipse">
                <a:avLst/>
              </a:prstGeom>
              <a:solidFill>
                <a:srgbClr val="FFFF00"/>
              </a:solidFill>
              <a:ln w="6350">
                <a:solidFill>
                  <a:srgbClr val="44546A"/>
                </a:solidFill>
                <a:miter lim="800000"/>
                <a:headEnd/>
                <a:tailEnd/>
              </a:ln>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819" name="Title 1"/>
              <p:cNvSpPr txBox="1">
                <a:spLocks/>
              </p:cNvSpPr>
              <p:nvPr/>
            </p:nvSpPr>
            <p:spPr bwMode="auto">
              <a:xfrm>
                <a:off x="3946136" y="4227896"/>
                <a:ext cx="406295" cy="434975"/>
              </a:xfrm>
              <a:prstGeom prst="rect">
                <a:avLst/>
              </a:prstGeom>
              <a:noFill/>
              <a:ln w="9525">
                <a:noFill/>
                <a:miter lim="800000"/>
                <a:headEnd/>
                <a:tailEnd/>
              </a:ln>
            </p:spPr>
            <p:txBody>
              <a:bodyP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a:ea typeface="ＭＳ Ｐゴシック" charset="0"/>
                    <a:cs typeface="+mn-cs"/>
                  </a:rPr>
                  <a:t>P</a:t>
                </a:r>
              </a:p>
            </p:txBody>
          </p:sp>
        </p:grpSp>
        <p:sp>
          <p:nvSpPr>
            <p:cNvPr id="814" name="Freeform 813"/>
            <p:cNvSpPr/>
            <p:nvPr/>
          </p:nvSpPr>
          <p:spPr bwMode="auto">
            <a:xfrm>
              <a:off x="7705068" y="3108868"/>
              <a:ext cx="113240" cy="225398"/>
            </a:xfrm>
            <a:custGeom>
              <a:avLst/>
              <a:gdLst>
                <a:gd name="connsiteX0" fmla="*/ 180975 w 334962"/>
                <a:gd name="connsiteY0" fmla="*/ 284162 h 741362"/>
                <a:gd name="connsiteX1" fmla="*/ 250825 w 334962"/>
                <a:gd name="connsiteY1" fmla="*/ 334962 h 741362"/>
                <a:gd name="connsiteX2" fmla="*/ 298450 w 334962"/>
                <a:gd name="connsiteY2" fmla="*/ 398462 h 741362"/>
                <a:gd name="connsiteX3" fmla="*/ 311150 w 334962"/>
                <a:gd name="connsiteY3" fmla="*/ 512762 h 741362"/>
                <a:gd name="connsiteX4" fmla="*/ 292100 w 334962"/>
                <a:gd name="connsiteY4" fmla="*/ 646112 h 741362"/>
                <a:gd name="connsiteX5" fmla="*/ 241300 w 334962"/>
                <a:gd name="connsiteY5" fmla="*/ 709612 h 741362"/>
                <a:gd name="connsiteX6" fmla="*/ 168275 w 334962"/>
                <a:gd name="connsiteY6" fmla="*/ 738187 h 741362"/>
                <a:gd name="connsiteX7" fmla="*/ 82550 w 334962"/>
                <a:gd name="connsiteY7" fmla="*/ 728662 h 741362"/>
                <a:gd name="connsiteX8" fmla="*/ 22225 w 334962"/>
                <a:gd name="connsiteY8" fmla="*/ 671512 h 741362"/>
                <a:gd name="connsiteX9" fmla="*/ 3175 w 334962"/>
                <a:gd name="connsiteY9" fmla="*/ 550862 h 741362"/>
                <a:gd name="connsiteX10" fmla="*/ 3175 w 334962"/>
                <a:gd name="connsiteY10" fmla="*/ 436562 h 741362"/>
                <a:gd name="connsiteX11" fmla="*/ 12700 w 334962"/>
                <a:gd name="connsiteY11" fmla="*/ 296862 h 741362"/>
                <a:gd name="connsiteX12" fmla="*/ 44450 w 334962"/>
                <a:gd name="connsiteY12" fmla="*/ 147637 h 741362"/>
                <a:gd name="connsiteX13" fmla="*/ 82550 w 334962"/>
                <a:gd name="connsiteY13" fmla="*/ 49212 h 741362"/>
                <a:gd name="connsiteX14" fmla="*/ 158750 w 334962"/>
                <a:gd name="connsiteY14" fmla="*/ 4762 h 741362"/>
                <a:gd name="connsiteX15" fmla="*/ 263525 w 334962"/>
                <a:gd name="connsiteY15" fmla="*/ 20637 h 741362"/>
                <a:gd name="connsiteX16" fmla="*/ 317500 w 334962"/>
                <a:gd name="connsiteY16" fmla="*/ 77787 h 741362"/>
                <a:gd name="connsiteX17" fmla="*/ 333375 w 334962"/>
                <a:gd name="connsiteY17" fmla="*/ 163512 h 741362"/>
                <a:gd name="connsiteX18" fmla="*/ 307975 w 334962"/>
                <a:gd name="connsiteY18" fmla="*/ 252412 h 741362"/>
                <a:gd name="connsiteX19" fmla="*/ 241300 w 334962"/>
                <a:gd name="connsiteY19" fmla="*/ 284162 h 741362"/>
                <a:gd name="connsiteX20" fmla="*/ 180975 w 334962"/>
                <a:gd name="connsiteY20" fmla="*/ 284162 h 74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962" h="741362">
                  <a:moveTo>
                    <a:pt x="180975" y="284162"/>
                  </a:moveTo>
                  <a:cubicBezTo>
                    <a:pt x="182562" y="292629"/>
                    <a:pt x="231246" y="315912"/>
                    <a:pt x="250825" y="334962"/>
                  </a:cubicBezTo>
                  <a:cubicBezTo>
                    <a:pt x="270404" y="354012"/>
                    <a:pt x="288396" y="368829"/>
                    <a:pt x="298450" y="398462"/>
                  </a:cubicBezTo>
                  <a:cubicBezTo>
                    <a:pt x="308504" y="428095"/>
                    <a:pt x="312208" y="471487"/>
                    <a:pt x="311150" y="512762"/>
                  </a:cubicBezTo>
                  <a:cubicBezTo>
                    <a:pt x="310092" y="554037"/>
                    <a:pt x="303742" y="613304"/>
                    <a:pt x="292100" y="646112"/>
                  </a:cubicBezTo>
                  <a:cubicBezTo>
                    <a:pt x="280458" y="678920"/>
                    <a:pt x="261937" y="694266"/>
                    <a:pt x="241300" y="709612"/>
                  </a:cubicBezTo>
                  <a:cubicBezTo>
                    <a:pt x="220663" y="724958"/>
                    <a:pt x="194733" y="735012"/>
                    <a:pt x="168275" y="738187"/>
                  </a:cubicBezTo>
                  <a:cubicBezTo>
                    <a:pt x="141817" y="741362"/>
                    <a:pt x="106892" y="739774"/>
                    <a:pt x="82550" y="728662"/>
                  </a:cubicBezTo>
                  <a:cubicBezTo>
                    <a:pt x="58208" y="717550"/>
                    <a:pt x="35454" y="701145"/>
                    <a:pt x="22225" y="671512"/>
                  </a:cubicBezTo>
                  <a:cubicBezTo>
                    <a:pt x="8996" y="641879"/>
                    <a:pt x="6350" y="590020"/>
                    <a:pt x="3175" y="550862"/>
                  </a:cubicBezTo>
                  <a:cubicBezTo>
                    <a:pt x="0" y="511704"/>
                    <a:pt x="1588" y="478895"/>
                    <a:pt x="3175" y="436562"/>
                  </a:cubicBezTo>
                  <a:cubicBezTo>
                    <a:pt x="4763" y="394229"/>
                    <a:pt x="5821" y="345016"/>
                    <a:pt x="12700" y="296862"/>
                  </a:cubicBezTo>
                  <a:cubicBezTo>
                    <a:pt x="19579" y="248708"/>
                    <a:pt x="32808" y="188912"/>
                    <a:pt x="44450" y="147637"/>
                  </a:cubicBezTo>
                  <a:cubicBezTo>
                    <a:pt x="56092" y="106362"/>
                    <a:pt x="63500" y="73024"/>
                    <a:pt x="82550" y="49212"/>
                  </a:cubicBezTo>
                  <a:cubicBezTo>
                    <a:pt x="101600" y="25400"/>
                    <a:pt x="128588" y="9525"/>
                    <a:pt x="158750" y="4762"/>
                  </a:cubicBezTo>
                  <a:cubicBezTo>
                    <a:pt x="188913" y="0"/>
                    <a:pt x="237067" y="8466"/>
                    <a:pt x="263525" y="20637"/>
                  </a:cubicBezTo>
                  <a:cubicBezTo>
                    <a:pt x="289983" y="32808"/>
                    <a:pt x="305858" y="53974"/>
                    <a:pt x="317500" y="77787"/>
                  </a:cubicBezTo>
                  <a:cubicBezTo>
                    <a:pt x="329142" y="101600"/>
                    <a:pt x="334962" y="134408"/>
                    <a:pt x="333375" y="163512"/>
                  </a:cubicBezTo>
                  <a:cubicBezTo>
                    <a:pt x="331788" y="192616"/>
                    <a:pt x="323321" y="232304"/>
                    <a:pt x="307975" y="252412"/>
                  </a:cubicBezTo>
                  <a:cubicBezTo>
                    <a:pt x="292629" y="272520"/>
                    <a:pt x="260879" y="278341"/>
                    <a:pt x="241300" y="284162"/>
                  </a:cubicBezTo>
                  <a:cubicBezTo>
                    <a:pt x="221721" y="289983"/>
                    <a:pt x="179388" y="275695"/>
                    <a:pt x="180975" y="284162"/>
                  </a:cubicBezTo>
                  <a:close/>
                </a:path>
              </a:pathLst>
            </a:custGeom>
            <a:gradFill flip="none" rotWithShape="1">
              <a:gsLst>
                <a:gs pos="32000">
                  <a:srgbClr val="18FFFE"/>
                </a:gs>
                <a:gs pos="71000">
                  <a:schemeClr val="accent1">
                    <a:lumMod val="50000"/>
                  </a:scheme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815" name="Freeform 814"/>
            <p:cNvSpPr/>
            <p:nvPr/>
          </p:nvSpPr>
          <p:spPr bwMode="auto">
            <a:xfrm flipH="1">
              <a:off x="7488469" y="3108868"/>
              <a:ext cx="113240" cy="225398"/>
            </a:xfrm>
            <a:custGeom>
              <a:avLst/>
              <a:gdLst>
                <a:gd name="connsiteX0" fmla="*/ 180975 w 334962"/>
                <a:gd name="connsiteY0" fmla="*/ 284162 h 741362"/>
                <a:gd name="connsiteX1" fmla="*/ 250825 w 334962"/>
                <a:gd name="connsiteY1" fmla="*/ 334962 h 741362"/>
                <a:gd name="connsiteX2" fmla="*/ 298450 w 334962"/>
                <a:gd name="connsiteY2" fmla="*/ 398462 h 741362"/>
                <a:gd name="connsiteX3" fmla="*/ 311150 w 334962"/>
                <a:gd name="connsiteY3" fmla="*/ 512762 h 741362"/>
                <a:gd name="connsiteX4" fmla="*/ 292100 w 334962"/>
                <a:gd name="connsiteY4" fmla="*/ 646112 h 741362"/>
                <a:gd name="connsiteX5" fmla="*/ 241300 w 334962"/>
                <a:gd name="connsiteY5" fmla="*/ 709612 h 741362"/>
                <a:gd name="connsiteX6" fmla="*/ 168275 w 334962"/>
                <a:gd name="connsiteY6" fmla="*/ 738187 h 741362"/>
                <a:gd name="connsiteX7" fmla="*/ 82550 w 334962"/>
                <a:gd name="connsiteY7" fmla="*/ 728662 h 741362"/>
                <a:gd name="connsiteX8" fmla="*/ 22225 w 334962"/>
                <a:gd name="connsiteY8" fmla="*/ 671512 h 741362"/>
                <a:gd name="connsiteX9" fmla="*/ 3175 w 334962"/>
                <a:gd name="connsiteY9" fmla="*/ 550862 h 741362"/>
                <a:gd name="connsiteX10" fmla="*/ 3175 w 334962"/>
                <a:gd name="connsiteY10" fmla="*/ 436562 h 741362"/>
                <a:gd name="connsiteX11" fmla="*/ 12700 w 334962"/>
                <a:gd name="connsiteY11" fmla="*/ 296862 h 741362"/>
                <a:gd name="connsiteX12" fmla="*/ 44450 w 334962"/>
                <a:gd name="connsiteY12" fmla="*/ 147637 h 741362"/>
                <a:gd name="connsiteX13" fmla="*/ 82550 w 334962"/>
                <a:gd name="connsiteY13" fmla="*/ 49212 h 741362"/>
                <a:gd name="connsiteX14" fmla="*/ 158750 w 334962"/>
                <a:gd name="connsiteY14" fmla="*/ 4762 h 741362"/>
                <a:gd name="connsiteX15" fmla="*/ 263525 w 334962"/>
                <a:gd name="connsiteY15" fmla="*/ 20637 h 741362"/>
                <a:gd name="connsiteX16" fmla="*/ 317500 w 334962"/>
                <a:gd name="connsiteY16" fmla="*/ 77787 h 741362"/>
                <a:gd name="connsiteX17" fmla="*/ 333375 w 334962"/>
                <a:gd name="connsiteY17" fmla="*/ 163512 h 741362"/>
                <a:gd name="connsiteX18" fmla="*/ 307975 w 334962"/>
                <a:gd name="connsiteY18" fmla="*/ 252412 h 741362"/>
                <a:gd name="connsiteX19" fmla="*/ 241300 w 334962"/>
                <a:gd name="connsiteY19" fmla="*/ 284162 h 741362"/>
                <a:gd name="connsiteX20" fmla="*/ 180975 w 334962"/>
                <a:gd name="connsiteY20" fmla="*/ 284162 h 74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962" h="741362">
                  <a:moveTo>
                    <a:pt x="180975" y="284162"/>
                  </a:moveTo>
                  <a:cubicBezTo>
                    <a:pt x="182562" y="292629"/>
                    <a:pt x="231246" y="315912"/>
                    <a:pt x="250825" y="334962"/>
                  </a:cubicBezTo>
                  <a:cubicBezTo>
                    <a:pt x="270404" y="354012"/>
                    <a:pt x="288396" y="368829"/>
                    <a:pt x="298450" y="398462"/>
                  </a:cubicBezTo>
                  <a:cubicBezTo>
                    <a:pt x="308504" y="428095"/>
                    <a:pt x="312208" y="471487"/>
                    <a:pt x="311150" y="512762"/>
                  </a:cubicBezTo>
                  <a:cubicBezTo>
                    <a:pt x="310092" y="554037"/>
                    <a:pt x="303742" y="613304"/>
                    <a:pt x="292100" y="646112"/>
                  </a:cubicBezTo>
                  <a:cubicBezTo>
                    <a:pt x="280458" y="678920"/>
                    <a:pt x="261937" y="694266"/>
                    <a:pt x="241300" y="709612"/>
                  </a:cubicBezTo>
                  <a:cubicBezTo>
                    <a:pt x="220663" y="724958"/>
                    <a:pt x="194733" y="735012"/>
                    <a:pt x="168275" y="738187"/>
                  </a:cubicBezTo>
                  <a:cubicBezTo>
                    <a:pt x="141817" y="741362"/>
                    <a:pt x="106892" y="739774"/>
                    <a:pt x="82550" y="728662"/>
                  </a:cubicBezTo>
                  <a:cubicBezTo>
                    <a:pt x="58208" y="717550"/>
                    <a:pt x="35454" y="701145"/>
                    <a:pt x="22225" y="671512"/>
                  </a:cubicBezTo>
                  <a:cubicBezTo>
                    <a:pt x="8996" y="641879"/>
                    <a:pt x="6350" y="590020"/>
                    <a:pt x="3175" y="550862"/>
                  </a:cubicBezTo>
                  <a:cubicBezTo>
                    <a:pt x="0" y="511704"/>
                    <a:pt x="1588" y="478895"/>
                    <a:pt x="3175" y="436562"/>
                  </a:cubicBezTo>
                  <a:cubicBezTo>
                    <a:pt x="4763" y="394229"/>
                    <a:pt x="5821" y="345016"/>
                    <a:pt x="12700" y="296862"/>
                  </a:cubicBezTo>
                  <a:cubicBezTo>
                    <a:pt x="19579" y="248708"/>
                    <a:pt x="32808" y="188912"/>
                    <a:pt x="44450" y="147637"/>
                  </a:cubicBezTo>
                  <a:cubicBezTo>
                    <a:pt x="56092" y="106362"/>
                    <a:pt x="63500" y="73024"/>
                    <a:pt x="82550" y="49212"/>
                  </a:cubicBezTo>
                  <a:cubicBezTo>
                    <a:pt x="101600" y="25400"/>
                    <a:pt x="128588" y="9525"/>
                    <a:pt x="158750" y="4762"/>
                  </a:cubicBezTo>
                  <a:cubicBezTo>
                    <a:pt x="188913" y="0"/>
                    <a:pt x="237067" y="8466"/>
                    <a:pt x="263525" y="20637"/>
                  </a:cubicBezTo>
                  <a:cubicBezTo>
                    <a:pt x="289983" y="32808"/>
                    <a:pt x="305858" y="53974"/>
                    <a:pt x="317500" y="77787"/>
                  </a:cubicBezTo>
                  <a:cubicBezTo>
                    <a:pt x="329142" y="101600"/>
                    <a:pt x="334962" y="134408"/>
                    <a:pt x="333375" y="163512"/>
                  </a:cubicBezTo>
                  <a:cubicBezTo>
                    <a:pt x="331788" y="192616"/>
                    <a:pt x="323321" y="232304"/>
                    <a:pt x="307975" y="252412"/>
                  </a:cubicBezTo>
                  <a:cubicBezTo>
                    <a:pt x="292629" y="272520"/>
                    <a:pt x="260879" y="278341"/>
                    <a:pt x="241300" y="284162"/>
                  </a:cubicBezTo>
                  <a:cubicBezTo>
                    <a:pt x="221721" y="289983"/>
                    <a:pt x="179388" y="275695"/>
                    <a:pt x="180975" y="284162"/>
                  </a:cubicBezTo>
                  <a:close/>
                </a:path>
              </a:pathLst>
            </a:custGeom>
            <a:gradFill flip="none" rotWithShape="1">
              <a:gsLst>
                <a:gs pos="32000">
                  <a:srgbClr val="18FFFE"/>
                </a:gs>
                <a:gs pos="71000">
                  <a:schemeClr val="accent1">
                    <a:lumMod val="50000"/>
                  </a:scheme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
          <p:nvSpPr>
            <p:cNvPr id="816" name="5-Point Star 815"/>
            <p:cNvSpPr/>
            <p:nvPr/>
          </p:nvSpPr>
          <p:spPr bwMode="auto">
            <a:xfrm>
              <a:off x="7400864" y="3139419"/>
              <a:ext cx="152374" cy="154183"/>
            </a:xfrm>
            <a:prstGeom prst="star5">
              <a:avLst/>
            </a:prstGeom>
            <a:solidFill>
              <a:srgbClr val="FF0000"/>
            </a:solidFill>
            <a:ln w="9525" cap="flat" cmpd="sng" algn="ctr">
              <a:noFill/>
              <a:prstDash val="solid"/>
              <a:round/>
              <a:headEnd type="none" w="med" len="med"/>
              <a:tailEnd type="none" w="med" len="med"/>
            </a:ln>
            <a:effectLst/>
          </p:spPr>
          <p:txBody>
            <a:bodyP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rial"/>
                <a:ea typeface="ＭＳ Ｐゴシック" charset="0"/>
                <a:cs typeface="+mn-cs"/>
              </a:endParaRPr>
            </a:p>
          </p:txBody>
        </p:sp>
        <p:sp>
          <p:nvSpPr>
            <p:cNvPr id="817" name="5-Point Star 816"/>
            <p:cNvSpPr/>
            <p:nvPr/>
          </p:nvSpPr>
          <p:spPr bwMode="auto">
            <a:xfrm>
              <a:off x="7760632" y="3139419"/>
              <a:ext cx="152374" cy="154183"/>
            </a:xfrm>
            <a:prstGeom prst="star5">
              <a:avLst/>
            </a:prstGeom>
            <a:solidFill>
              <a:srgbClr val="FF0000"/>
            </a:solidFill>
            <a:ln w="9525" cap="flat" cmpd="sng" algn="ctr">
              <a:noFill/>
              <a:prstDash val="solid"/>
              <a:round/>
              <a:headEnd type="none" w="med" len="med"/>
              <a:tailEnd type="none" w="med" len="med"/>
            </a:ln>
            <a:effectLst/>
          </p:spPr>
          <p:txBody>
            <a:bodyP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rial"/>
                <a:ea typeface="ＭＳ Ｐゴシック" charset="0"/>
                <a:cs typeface="+mn-cs"/>
              </a:endParaRPr>
            </a:p>
          </p:txBody>
        </p:sp>
        <p:sp>
          <p:nvSpPr>
            <p:cNvPr id="884" name="5-Point Star 883"/>
            <p:cNvSpPr/>
            <p:nvPr/>
          </p:nvSpPr>
          <p:spPr bwMode="auto">
            <a:xfrm>
              <a:off x="8641455" y="3139419"/>
              <a:ext cx="152374" cy="154183"/>
            </a:xfrm>
            <a:prstGeom prst="star5">
              <a:avLst/>
            </a:prstGeom>
            <a:solidFill>
              <a:srgbClr val="FF0000"/>
            </a:solidFill>
            <a:ln w="9525" cap="flat" cmpd="sng" algn="ctr">
              <a:noFill/>
              <a:prstDash val="solid"/>
              <a:round/>
              <a:headEnd type="none" w="med" len="med"/>
              <a:tailEnd type="none" w="med" len="med"/>
            </a:ln>
            <a:effectLst/>
          </p:spPr>
          <p:txBody>
            <a:bodyP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rial"/>
                <a:ea typeface="ＭＳ Ｐゴシック" charset="0"/>
                <a:cs typeface="+mn-cs"/>
              </a:endParaRPr>
            </a:p>
          </p:txBody>
        </p:sp>
        <p:sp>
          <p:nvSpPr>
            <p:cNvPr id="885" name="5-Point Star 884"/>
            <p:cNvSpPr/>
            <p:nvPr/>
          </p:nvSpPr>
          <p:spPr bwMode="auto">
            <a:xfrm>
              <a:off x="8517423" y="2275155"/>
              <a:ext cx="163315" cy="165206"/>
            </a:xfrm>
            <a:prstGeom prst="star5">
              <a:avLst/>
            </a:prstGeom>
            <a:solidFill>
              <a:srgbClr val="FF0000"/>
            </a:solidFill>
            <a:ln w="9525" cap="flat" cmpd="sng" algn="ctr">
              <a:noFill/>
              <a:prstDash val="solid"/>
              <a:round/>
              <a:headEnd type="none" w="med" len="med"/>
              <a:tailEnd type="none" w="med" len="med"/>
            </a:ln>
            <a:effectLst/>
          </p:spPr>
          <p:txBody>
            <a:bodyP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ysClr val="windowText" lastClr="000000"/>
                </a:solidFill>
                <a:effectLst/>
                <a:uLnTx/>
                <a:uFillTx/>
                <a:latin typeface="Arial"/>
                <a:ea typeface="ＭＳ Ｐゴシック" charset="0"/>
                <a:cs typeface="+mn-cs"/>
              </a:endParaRPr>
            </a:p>
          </p:txBody>
        </p:sp>
      </p:grpSp>
      <p:grpSp>
        <p:nvGrpSpPr>
          <p:cNvPr id="5" name="Group 4"/>
          <p:cNvGrpSpPr/>
          <p:nvPr/>
        </p:nvGrpSpPr>
        <p:grpSpPr>
          <a:xfrm>
            <a:off x="5105400" y="3352800"/>
            <a:ext cx="3981546" cy="1957913"/>
            <a:chOff x="5105400" y="3550210"/>
            <a:chExt cx="3981546" cy="1957913"/>
          </a:xfrm>
        </p:grpSpPr>
        <p:sp>
          <p:nvSpPr>
            <p:cNvPr id="887" name="TextBox 769"/>
            <p:cNvSpPr txBox="1">
              <a:spLocks noChangeArrowheads="1"/>
            </p:cNvSpPr>
            <p:nvPr/>
          </p:nvSpPr>
          <p:spPr bwMode="auto">
            <a:xfrm>
              <a:off x="7620000" y="4114800"/>
              <a:ext cx="1466946" cy="215444"/>
            </a:xfrm>
            <a:prstGeom prst="rect">
              <a:avLst/>
            </a:prstGeom>
            <a:noFill/>
            <a:ln w="9525">
              <a:noFill/>
              <a:miter lim="800000"/>
              <a:headEnd/>
              <a:tailEnd/>
            </a:ln>
          </p:spPr>
          <p:txBody>
            <a:bodyPr>
              <a:prstTxWarp prst="textNoShape">
                <a:avLst/>
              </a:prstTxWarp>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MAPK Pathway</a:t>
              </a:r>
            </a:p>
          </p:txBody>
        </p:sp>
        <p:sp>
          <p:nvSpPr>
            <p:cNvPr id="888" name="TextBox 770"/>
            <p:cNvSpPr txBox="1">
              <a:spLocks noChangeArrowheads="1"/>
            </p:cNvSpPr>
            <p:nvPr/>
          </p:nvSpPr>
          <p:spPr bwMode="auto">
            <a:xfrm>
              <a:off x="5105400" y="4128459"/>
              <a:ext cx="1200361" cy="215444"/>
            </a:xfrm>
            <a:prstGeom prst="rect">
              <a:avLst/>
            </a:prstGeom>
            <a:noFill/>
            <a:ln w="9525">
              <a:noFill/>
              <a:miter lim="800000"/>
              <a:headEnd/>
              <a:tailEnd/>
            </a:ln>
          </p:spPr>
          <p:txBody>
            <a:bodyPr>
              <a:prstTxWarp prst="textNoShape">
                <a:avLst/>
              </a:prstTxWarp>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PI3K Pathway</a:t>
              </a:r>
            </a:p>
          </p:txBody>
        </p:sp>
        <p:sp>
          <p:nvSpPr>
            <p:cNvPr id="891" name="Arc 890"/>
            <p:cNvSpPr/>
            <p:nvPr/>
          </p:nvSpPr>
          <p:spPr bwMode="auto">
            <a:xfrm rot="2875685">
              <a:off x="5845983" y="3482046"/>
              <a:ext cx="1868157" cy="2004486"/>
            </a:xfrm>
            <a:prstGeom prst="arc">
              <a:avLst/>
            </a:prstGeom>
            <a:noFill/>
            <a:ln w="15875" cap="flat" cmpd="sng" algn="ctr">
              <a:solidFill>
                <a:sysClr val="windowText" lastClr="000000"/>
              </a:solidFill>
              <a:prstDash val="solid"/>
              <a:round/>
              <a:headEnd type="none" w="med" len="med"/>
              <a:tailEnd type="triangle" w="med" len="me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NZ" sz="2400" b="1"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893" name="Arc 892"/>
            <p:cNvSpPr/>
            <p:nvPr/>
          </p:nvSpPr>
          <p:spPr bwMode="auto">
            <a:xfrm rot="18724315" flipH="1">
              <a:off x="6200681" y="3487524"/>
              <a:ext cx="1868157" cy="2004486"/>
            </a:xfrm>
            <a:prstGeom prst="arc">
              <a:avLst/>
            </a:prstGeom>
            <a:noFill/>
            <a:ln w="15875" cap="flat" cmpd="sng" algn="ctr">
              <a:solidFill>
                <a:sysClr val="windowText" lastClr="000000"/>
              </a:solidFill>
              <a:prstDash val="solid"/>
              <a:round/>
              <a:headEnd type="none" w="med" len="med"/>
              <a:tailEnd type="triangle" w="med" len="med"/>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NZ" sz="2400" b="1"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894" name="Freeform 893"/>
            <p:cNvSpPr/>
            <p:nvPr/>
          </p:nvSpPr>
          <p:spPr bwMode="auto">
            <a:xfrm rot="18690098">
              <a:off x="6117022" y="3920748"/>
              <a:ext cx="226798" cy="250307"/>
            </a:xfrm>
            <a:custGeom>
              <a:avLst/>
              <a:gdLst>
                <a:gd name="connsiteX0" fmla="*/ 97367 w 262996"/>
                <a:gd name="connsiteY0" fmla="*/ 29633 h 279929"/>
                <a:gd name="connsiteX1" fmla="*/ 37042 w 262996"/>
                <a:gd name="connsiteY1" fmla="*/ 48683 h 279929"/>
                <a:gd name="connsiteX2" fmla="*/ 8467 w 262996"/>
                <a:gd name="connsiteY2" fmla="*/ 83608 h 279929"/>
                <a:gd name="connsiteX3" fmla="*/ 5292 w 262996"/>
                <a:gd name="connsiteY3" fmla="*/ 150283 h 279929"/>
                <a:gd name="connsiteX4" fmla="*/ 40217 w 262996"/>
                <a:gd name="connsiteY4" fmla="*/ 182033 h 279929"/>
                <a:gd name="connsiteX5" fmla="*/ 68792 w 262996"/>
                <a:gd name="connsiteY5" fmla="*/ 204258 h 279929"/>
                <a:gd name="connsiteX6" fmla="*/ 71967 w 262996"/>
                <a:gd name="connsiteY6" fmla="*/ 236008 h 279929"/>
                <a:gd name="connsiteX7" fmla="*/ 116417 w 262996"/>
                <a:gd name="connsiteY7" fmla="*/ 261408 h 279929"/>
                <a:gd name="connsiteX8" fmla="*/ 160867 w 262996"/>
                <a:gd name="connsiteY8" fmla="*/ 274108 h 279929"/>
                <a:gd name="connsiteX9" fmla="*/ 214842 w 262996"/>
                <a:gd name="connsiteY9" fmla="*/ 274108 h 279929"/>
                <a:gd name="connsiteX10" fmla="*/ 256117 w 262996"/>
                <a:gd name="connsiteY10" fmla="*/ 239183 h 279929"/>
                <a:gd name="connsiteX11" fmla="*/ 246592 w 262996"/>
                <a:gd name="connsiteY11" fmla="*/ 201083 h 279929"/>
                <a:gd name="connsiteX12" fmla="*/ 262467 w 262996"/>
                <a:gd name="connsiteY12" fmla="*/ 169333 h 279929"/>
                <a:gd name="connsiteX13" fmla="*/ 243417 w 262996"/>
                <a:gd name="connsiteY13" fmla="*/ 140758 h 279929"/>
                <a:gd name="connsiteX14" fmla="*/ 208492 w 262996"/>
                <a:gd name="connsiteY14" fmla="*/ 140758 h 279929"/>
                <a:gd name="connsiteX15" fmla="*/ 179917 w 262996"/>
                <a:gd name="connsiteY15" fmla="*/ 128058 h 279929"/>
                <a:gd name="connsiteX16" fmla="*/ 170392 w 262996"/>
                <a:gd name="connsiteY16" fmla="*/ 99483 h 279929"/>
                <a:gd name="connsiteX17" fmla="*/ 205317 w 262996"/>
                <a:gd name="connsiteY17" fmla="*/ 67733 h 279929"/>
                <a:gd name="connsiteX18" fmla="*/ 205317 w 262996"/>
                <a:gd name="connsiteY18" fmla="*/ 20108 h 279929"/>
                <a:gd name="connsiteX19" fmla="*/ 154517 w 262996"/>
                <a:gd name="connsiteY19" fmla="*/ 1058 h 279929"/>
                <a:gd name="connsiteX20" fmla="*/ 97367 w 262996"/>
                <a:gd name="connsiteY20" fmla="*/ 29633 h 27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2996" h="279929">
                  <a:moveTo>
                    <a:pt x="97367" y="29633"/>
                  </a:moveTo>
                  <a:cubicBezTo>
                    <a:pt x="77788" y="37571"/>
                    <a:pt x="51859" y="39687"/>
                    <a:pt x="37042" y="48683"/>
                  </a:cubicBezTo>
                  <a:cubicBezTo>
                    <a:pt x="22225" y="57679"/>
                    <a:pt x="13759" y="66675"/>
                    <a:pt x="8467" y="83608"/>
                  </a:cubicBezTo>
                  <a:cubicBezTo>
                    <a:pt x="3175" y="100541"/>
                    <a:pt x="0" y="133879"/>
                    <a:pt x="5292" y="150283"/>
                  </a:cubicBezTo>
                  <a:cubicBezTo>
                    <a:pt x="10584" y="166687"/>
                    <a:pt x="29634" y="173037"/>
                    <a:pt x="40217" y="182033"/>
                  </a:cubicBezTo>
                  <a:cubicBezTo>
                    <a:pt x="50800" y="191029"/>
                    <a:pt x="63500" y="195262"/>
                    <a:pt x="68792" y="204258"/>
                  </a:cubicBezTo>
                  <a:cubicBezTo>
                    <a:pt x="74084" y="213254"/>
                    <a:pt x="64030" y="226483"/>
                    <a:pt x="71967" y="236008"/>
                  </a:cubicBezTo>
                  <a:cubicBezTo>
                    <a:pt x="79904" y="245533"/>
                    <a:pt x="101600" y="255058"/>
                    <a:pt x="116417" y="261408"/>
                  </a:cubicBezTo>
                  <a:cubicBezTo>
                    <a:pt x="131234" y="267758"/>
                    <a:pt x="144463" y="271991"/>
                    <a:pt x="160867" y="274108"/>
                  </a:cubicBezTo>
                  <a:cubicBezTo>
                    <a:pt x="177271" y="276225"/>
                    <a:pt x="198967" y="279929"/>
                    <a:pt x="214842" y="274108"/>
                  </a:cubicBezTo>
                  <a:cubicBezTo>
                    <a:pt x="230717" y="268287"/>
                    <a:pt x="250825" y="251354"/>
                    <a:pt x="256117" y="239183"/>
                  </a:cubicBezTo>
                  <a:cubicBezTo>
                    <a:pt x="261409" y="227012"/>
                    <a:pt x="245534" y="212725"/>
                    <a:pt x="246592" y="201083"/>
                  </a:cubicBezTo>
                  <a:cubicBezTo>
                    <a:pt x="247650" y="189441"/>
                    <a:pt x="262996" y="179387"/>
                    <a:pt x="262467" y="169333"/>
                  </a:cubicBezTo>
                  <a:cubicBezTo>
                    <a:pt x="261938" y="159279"/>
                    <a:pt x="252413" y="145520"/>
                    <a:pt x="243417" y="140758"/>
                  </a:cubicBezTo>
                  <a:cubicBezTo>
                    <a:pt x="234421" y="135996"/>
                    <a:pt x="219075" y="142875"/>
                    <a:pt x="208492" y="140758"/>
                  </a:cubicBezTo>
                  <a:cubicBezTo>
                    <a:pt x="197909" y="138641"/>
                    <a:pt x="186267" y="134937"/>
                    <a:pt x="179917" y="128058"/>
                  </a:cubicBezTo>
                  <a:cubicBezTo>
                    <a:pt x="173567" y="121179"/>
                    <a:pt x="166159" y="109537"/>
                    <a:pt x="170392" y="99483"/>
                  </a:cubicBezTo>
                  <a:cubicBezTo>
                    <a:pt x="174625" y="89429"/>
                    <a:pt x="199496" y="80962"/>
                    <a:pt x="205317" y="67733"/>
                  </a:cubicBezTo>
                  <a:cubicBezTo>
                    <a:pt x="211138" y="54504"/>
                    <a:pt x="213784" y="31220"/>
                    <a:pt x="205317" y="20108"/>
                  </a:cubicBezTo>
                  <a:cubicBezTo>
                    <a:pt x="196850" y="8996"/>
                    <a:pt x="168275" y="2116"/>
                    <a:pt x="154517" y="1058"/>
                  </a:cubicBezTo>
                  <a:cubicBezTo>
                    <a:pt x="140759" y="0"/>
                    <a:pt x="116946" y="21695"/>
                    <a:pt x="97367" y="29633"/>
                  </a:cubicBezTo>
                  <a:close/>
                </a:path>
              </a:pathLst>
            </a:custGeom>
            <a:gradFill flip="none" rotWithShape="1">
              <a:gsLst>
                <a:gs pos="14000">
                  <a:srgbClr val="43BF48"/>
                </a:gs>
                <a:gs pos="70000">
                  <a:srgbClr val="008000"/>
                </a:gs>
              </a:gsLst>
              <a:path path="circle">
                <a:fillToRect l="100000" t="100000"/>
              </a:path>
              <a:tileRect r="-100000" b="-100000"/>
            </a:gradFill>
            <a:ln w="6350" cap="flat" cmpd="sng" algn="ctr">
              <a:noFill/>
              <a:prstDash val="solid"/>
              <a:miter lim="800000"/>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895" name="Freeform 894"/>
            <p:cNvSpPr/>
            <p:nvPr/>
          </p:nvSpPr>
          <p:spPr bwMode="auto">
            <a:xfrm>
              <a:off x="6001410" y="4374719"/>
              <a:ext cx="240364" cy="227356"/>
            </a:xfrm>
            <a:custGeom>
              <a:avLst/>
              <a:gdLst>
                <a:gd name="connsiteX0" fmla="*/ 62442 w 267229"/>
                <a:gd name="connsiteY0" fmla="*/ 22754 h 293158"/>
                <a:gd name="connsiteX1" fmla="*/ 14817 w 267229"/>
                <a:gd name="connsiteY1" fmla="*/ 79904 h 293158"/>
                <a:gd name="connsiteX2" fmla="*/ 5292 w 267229"/>
                <a:gd name="connsiteY2" fmla="*/ 149754 h 293158"/>
                <a:gd name="connsiteX3" fmla="*/ 46567 w 267229"/>
                <a:gd name="connsiteY3" fmla="*/ 191029 h 293158"/>
                <a:gd name="connsiteX4" fmla="*/ 65617 w 267229"/>
                <a:gd name="connsiteY4" fmla="*/ 241829 h 293158"/>
                <a:gd name="connsiteX5" fmla="*/ 100542 w 267229"/>
                <a:gd name="connsiteY5" fmla="*/ 267229 h 293158"/>
                <a:gd name="connsiteX6" fmla="*/ 132292 w 267229"/>
                <a:gd name="connsiteY6" fmla="*/ 286279 h 293158"/>
                <a:gd name="connsiteX7" fmla="*/ 246592 w 267229"/>
                <a:gd name="connsiteY7" fmla="*/ 225954 h 293158"/>
                <a:gd name="connsiteX8" fmla="*/ 256117 w 267229"/>
                <a:gd name="connsiteY8" fmla="*/ 95779 h 293158"/>
                <a:gd name="connsiteX9" fmla="*/ 208492 w 267229"/>
                <a:gd name="connsiteY9" fmla="*/ 38629 h 293158"/>
                <a:gd name="connsiteX10" fmla="*/ 116417 w 267229"/>
                <a:gd name="connsiteY10" fmla="*/ 3704 h 293158"/>
                <a:gd name="connsiteX11" fmla="*/ 62442 w 267229"/>
                <a:gd name="connsiteY11" fmla="*/ 22754 h 29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229" h="293158">
                  <a:moveTo>
                    <a:pt x="62442" y="22754"/>
                  </a:moveTo>
                  <a:cubicBezTo>
                    <a:pt x="45509" y="35454"/>
                    <a:pt x="24342" y="58737"/>
                    <a:pt x="14817" y="79904"/>
                  </a:cubicBezTo>
                  <a:cubicBezTo>
                    <a:pt x="5292" y="101071"/>
                    <a:pt x="0" y="131233"/>
                    <a:pt x="5292" y="149754"/>
                  </a:cubicBezTo>
                  <a:cubicBezTo>
                    <a:pt x="10584" y="168275"/>
                    <a:pt x="36513" y="175683"/>
                    <a:pt x="46567" y="191029"/>
                  </a:cubicBezTo>
                  <a:cubicBezTo>
                    <a:pt x="56621" y="206375"/>
                    <a:pt x="56621" y="229129"/>
                    <a:pt x="65617" y="241829"/>
                  </a:cubicBezTo>
                  <a:cubicBezTo>
                    <a:pt x="74613" y="254529"/>
                    <a:pt x="89430" y="259821"/>
                    <a:pt x="100542" y="267229"/>
                  </a:cubicBezTo>
                  <a:cubicBezTo>
                    <a:pt x="111655" y="274637"/>
                    <a:pt x="107950" y="293158"/>
                    <a:pt x="132292" y="286279"/>
                  </a:cubicBezTo>
                  <a:cubicBezTo>
                    <a:pt x="156634" y="279400"/>
                    <a:pt x="225955" y="257704"/>
                    <a:pt x="246592" y="225954"/>
                  </a:cubicBezTo>
                  <a:cubicBezTo>
                    <a:pt x="267229" y="194204"/>
                    <a:pt x="262467" y="127000"/>
                    <a:pt x="256117" y="95779"/>
                  </a:cubicBezTo>
                  <a:cubicBezTo>
                    <a:pt x="249767" y="64558"/>
                    <a:pt x="231775" y="53975"/>
                    <a:pt x="208492" y="38629"/>
                  </a:cubicBezTo>
                  <a:cubicBezTo>
                    <a:pt x="185209" y="23283"/>
                    <a:pt x="140759" y="7408"/>
                    <a:pt x="116417" y="3704"/>
                  </a:cubicBezTo>
                  <a:cubicBezTo>
                    <a:pt x="92075" y="0"/>
                    <a:pt x="79375" y="10054"/>
                    <a:pt x="62442" y="22754"/>
                  </a:cubicBezTo>
                  <a:close/>
                </a:path>
              </a:pathLst>
            </a:custGeom>
            <a:gradFill flip="none" rotWithShape="1">
              <a:gsLst>
                <a:gs pos="0">
                  <a:srgbClr val="43BF48"/>
                </a:gs>
                <a:gs pos="70000">
                  <a:srgbClr val="008000"/>
                </a:gs>
              </a:gsLst>
              <a:path path="circle">
                <a:fillToRect l="100000" t="100000"/>
              </a:path>
              <a:tileRect r="-100000" b="-100000"/>
            </a:gradFill>
            <a:ln w="6350" cap="flat" cmpd="sng" algn="ctr">
              <a:noFill/>
              <a:prstDash val="solid"/>
              <a:miter lim="800000"/>
            </a:ln>
            <a:effectLst/>
          </p:spPr>
          <p:txBody>
            <a:bodyPr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ＭＳ Ｐゴシック" pitchFamily="-1" charset="-128"/>
                <a:cs typeface="+mn-cs"/>
              </a:endParaRPr>
            </a:p>
          </p:txBody>
        </p:sp>
        <p:sp>
          <p:nvSpPr>
            <p:cNvPr id="896" name="Freeform 895"/>
            <p:cNvSpPr/>
            <p:nvPr/>
          </p:nvSpPr>
          <p:spPr bwMode="auto">
            <a:xfrm rot="15669133">
              <a:off x="6129736" y="4751125"/>
              <a:ext cx="243245" cy="324236"/>
            </a:xfrm>
            <a:custGeom>
              <a:avLst/>
              <a:gdLst>
                <a:gd name="connsiteX0" fmla="*/ 32808 w 211666"/>
                <a:gd name="connsiteY0" fmla="*/ 31750 h 255058"/>
                <a:gd name="connsiteX1" fmla="*/ 1058 w 211666"/>
                <a:gd name="connsiteY1" fmla="*/ 95250 h 255058"/>
                <a:gd name="connsiteX2" fmla="*/ 26458 w 211666"/>
                <a:gd name="connsiteY2" fmla="*/ 165100 h 255058"/>
                <a:gd name="connsiteX3" fmla="*/ 67733 w 211666"/>
                <a:gd name="connsiteY3" fmla="*/ 168275 h 255058"/>
                <a:gd name="connsiteX4" fmla="*/ 32808 w 211666"/>
                <a:gd name="connsiteY4" fmla="*/ 200025 h 255058"/>
                <a:gd name="connsiteX5" fmla="*/ 35983 w 211666"/>
                <a:gd name="connsiteY5" fmla="*/ 244475 h 255058"/>
                <a:gd name="connsiteX6" fmla="*/ 121708 w 211666"/>
                <a:gd name="connsiteY6" fmla="*/ 247650 h 255058"/>
                <a:gd name="connsiteX7" fmla="*/ 182033 w 211666"/>
                <a:gd name="connsiteY7" fmla="*/ 200025 h 255058"/>
                <a:gd name="connsiteX8" fmla="*/ 175683 w 211666"/>
                <a:gd name="connsiteY8" fmla="*/ 114300 h 255058"/>
                <a:gd name="connsiteX9" fmla="*/ 210608 w 211666"/>
                <a:gd name="connsiteY9" fmla="*/ 73025 h 255058"/>
                <a:gd name="connsiteX10" fmla="*/ 169333 w 211666"/>
                <a:gd name="connsiteY10" fmla="*/ 19050 h 255058"/>
                <a:gd name="connsiteX11" fmla="*/ 140758 w 211666"/>
                <a:gd name="connsiteY11" fmla="*/ 19050 h 255058"/>
                <a:gd name="connsiteX12" fmla="*/ 109008 w 211666"/>
                <a:gd name="connsiteY12" fmla="*/ 6350 h 255058"/>
                <a:gd name="connsiteX13" fmla="*/ 89958 w 211666"/>
                <a:gd name="connsiteY13" fmla="*/ 57150 h 255058"/>
                <a:gd name="connsiteX14" fmla="*/ 32808 w 211666"/>
                <a:gd name="connsiteY14" fmla="*/ 31750 h 25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666" h="255058">
                  <a:moveTo>
                    <a:pt x="32808" y="31750"/>
                  </a:moveTo>
                  <a:cubicBezTo>
                    <a:pt x="17991" y="38100"/>
                    <a:pt x="2116" y="73025"/>
                    <a:pt x="1058" y="95250"/>
                  </a:cubicBezTo>
                  <a:cubicBezTo>
                    <a:pt x="0" y="117475"/>
                    <a:pt x="15345" y="152929"/>
                    <a:pt x="26458" y="165100"/>
                  </a:cubicBezTo>
                  <a:cubicBezTo>
                    <a:pt x="37571" y="177271"/>
                    <a:pt x="66675" y="162454"/>
                    <a:pt x="67733" y="168275"/>
                  </a:cubicBezTo>
                  <a:cubicBezTo>
                    <a:pt x="68791" y="174096"/>
                    <a:pt x="38100" y="187325"/>
                    <a:pt x="32808" y="200025"/>
                  </a:cubicBezTo>
                  <a:cubicBezTo>
                    <a:pt x="27516" y="212725"/>
                    <a:pt x="21166" y="236538"/>
                    <a:pt x="35983" y="244475"/>
                  </a:cubicBezTo>
                  <a:cubicBezTo>
                    <a:pt x="50800" y="252413"/>
                    <a:pt x="97366" y="255058"/>
                    <a:pt x="121708" y="247650"/>
                  </a:cubicBezTo>
                  <a:cubicBezTo>
                    <a:pt x="146050" y="240242"/>
                    <a:pt x="173037" y="222250"/>
                    <a:pt x="182033" y="200025"/>
                  </a:cubicBezTo>
                  <a:cubicBezTo>
                    <a:pt x="191029" y="177800"/>
                    <a:pt x="170921" y="135467"/>
                    <a:pt x="175683" y="114300"/>
                  </a:cubicBezTo>
                  <a:cubicBezTo>
                    <a:pt x="180445" y="93133"/>
                    <a:pt x="211666" y="88900"/>
                    <a:pt x="210608" y="73025"/>
                  </a:cubicBezTo>
                  <a:cubicBezTo>
                    <a:pt x="209550" y="57150"/>
                    <a:pt x="180975" y="28046"/>
                    <a:pt x="169333" y="19050"/>
                  </a:cubicBezTo>
                  <a:cubicBezTo>
                    <a:pt x="157691" y="10054"/>
                    <a:pt x="150812" y="21167"/>
                    <a:pt x="140758" y="19050"/>
                  </a:cubicBezTo>
                  <a:cubicBezTo>
                    <a:pt x="130704" y="16933"/>
                    <a:pt x="117475" y="0"/>
                    <a:pt x="109008" y="6350"/>
                  </a:cubicBezTo>
                  <a:cubicBezTo>
                    <a:pt x="100541" y="12700"/>
                    <a:pt x="97366" y="51329"/>
                    <a:pt x="89958" y="57150"/>
                  </a:cubicBezTo>
                  <a:cubicBezTo>
                    <a:pt x="82550" y="62971"/>
                    <a:pt x="47625" y="25400"/>
                    <a:pt x="32808" y="31750"/>
                  </a:cubicBezTo>
                  <a:close/>
                </a:path>
              </a:pathLst>
            </a:custGeom>
            <a:gradFill flip="none" rotWithShape="1">
              <a:gsLst>
                <a:gs pos="44000">
                  <a:srgbClr val="43BF48"/>
                </a:gs>
                <a:gs pos="75000">
                  <a:srgbClr val="008000"/>
                </a:gs>
              </a:gsLst>
              <a:path path="circle">
                <a:fillToRect l="100000" t="100000"/>
              </a:path>
              <a:tileRect r="-100000" b="-100000"/>
            </a:gradFill>
            <a:ln w="6350" cap="flat" cmpd="sng" algn="ctr">
              <a:noFill/>
              <a:prstDash val="solid"/>
              <a:miter lim="800000"/>
            </a:ln>
            <a:effectLst/>
          </p:spPr>
          <p:txBody>
            <a:bodyPr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ＭＳ Ｐゴシック" pitchFamily="-1" charset="-128"/>
                <a:cs typeface="+mn-cs"/>
              </a:endParaRPr>
            </a:p>
          </p:txBody>
        </p:sp>
        <p:sp>
          <p:nvSpPr>
            <p:cNvPr id="897" name="Freeform 896"/>
            <p:cNvSpPr/>
            <p:nvPr/>
          </p:nvSpPr>
          <p:spPr bwMode="auto">
            <a:xfrm rot="16687630">
              <a:off x="7561459" y="3928272"/>
              <a:ext cx="183529" cy="230740"/>
            </a:xfrm>
            <a:custGeom>
              <a:avLst/>
              <a:gdLst>
                <a:gd name="connsiteX0" fmla="*/ 175683 w 237066"/>
                <a:gd name="connsiteY0" fmla="*/ 63500 h 248179"/>
                <a:gd name="connsiteX1" fmla="*/ 118533 w 237066"/>
                <a:gd name="connsiteY1" fmla="*/ 9525 h 248179"/>
                <a:gd name="connsiteX2" fmla="*/ 45508 w 237066"/>
                <a:gd name="connsiteY2" fmla="*/ 9525 h 248179"/>
                <a:gd name="connsiteX3" fmla="*/ 20108 w 237066"/>
                <a:gd name="connsiteY3" fmla="*/ 66675 h 248179"/>
                <a:gd name="connsiteX4" fmla="*/ 1058 w 237066"/>
                <a:gd name="connsiteY4" fmla="*/ 123825 h 248179"/>
                <a:gd name="connsiteX5" fmla="*/ 26458 w 237066"/>
                <a:gd name="connsiteY5" fmla="*/ 200025 h 248179"/>
                <a:gd name="connsiteX6" fmla="*/ 102658 w 237066"/>
                <a:gd name="connsiteY6" fmla="*/ 247650 h 248179"/>
                <a:gd name="connsiteX7" fmla="*/ 197908 w 237066"/>
                <a:gd name="connsiteY7" fmla="*/ 203200 h 248179"/>
                <a:gd name="connsiteX8" fmla="*/ 232833 w 237066"/>
                <a:gd name="connsiteY8" fmla="*/ 139700 h 248179"/>
                <a:gd name="connsiteX9" fmla="*/ 223308 w 237066"/>
                <a:gd name="connsiteY9" fmla="*/ 85725 h 248179"/>
                <a:gd name="connsiteX10" fmla="*/ 175683 w 237066"/>
                <a:gd name="connsiteY10" fmla="*/ 63500 h 24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066" h="248179">
                  <a:moveTo>
                    <a:pt x="175683" y="63500"/>
                  </a:moveTo>
                  <a:cubicBezTo>
                    <a:pt x="158221" y="50800"/>
                    <a:pt x="140229" y="18521"/>
                    <a:pt x="118533" y="9525"/>
                  </a:cubicBezTo>
                  <a:cubicBezTo>
                    <a:pt x="96837" y="529"/>
                    <a:pt x="61912" y="0"/>
                    <a:pt x="45508" y="9525"/>
                  </a:cubicBezTo>
                  <a:cubicBezTo>
                    <a:pt x="29104" y="19050"/>
                    <a:pt x="27516" y="47625"/>
                    <a:pt x="20108" y="66675"/>
                  </a:cubicBezTo>
                  <a:cubicBezTo>
                    <a:pt x="12700" y="85725"/>
                    <a:pt x="0" y="101600"/>
                    <a:pt x="1058" y="123825"/>
                  </a:cubicBezTo>
                  <a:cubicBezTo>
                    <a:pt x="2116" y="146050"/>
                    <a:pt x="9525" y="179388"/>
                    <a:pt x="26458" y="200025"/>
                  </a:cubicBezTo>
                  <a:cubicBezTo>
                    <a:pt x="43391" y="220663"/>
                    <a:pt x="74083" y="247121"/>
                    <a:pt x="102658" y="247650"/>
                  </a:cubicBezTo>
                  <a:cubicBezTo>
                    <a:pt x="131233" y="248179"/>
                    <a:pt x="176212" y="221192"/>
                    <a:pt x="197908" y="203200"/>
                  </a:cubicBezTo>
                  <a:cubicBezTo>
                    <a:pt x="219604" y="185208"/>
                    <a:pt x="228600" y="159279"/>
                    <a:pt x="232833" y="139700"/>
                  </a:cubicBezTo>
                  <a:cubicBezTo>
                    <a:pt x="237066" y="120121"/>
                    <a:pt x="231245" y="97896"/>
                    <a:pt x="223308" y="85725"/>
                  </a:cubicBezTo>
                  <a:cubicBezTo>
                    <a:pt x="215371" y="73554"/>
                    <a:pt x="193146" y="76200"/>
                    <a:pt x="175683" y="63500"/>
                  </a:cubicBezTo>
                  <a:close/>
                </a:path>
              </a:pathLst>
            </a:custGeom>
            <a:gradFill rotWithShape="1">
              <a:gsLst>
                <a:gs pos="26000">
                  <a:srgbClr val="008000"/>
                </a:gs>
                <a:gs pos="100000">
                  <a:srgbClr val="43BF48"/>
                </a:gs>
              </a:gsLst>
              <a:lin ang="5400000" scaled="0"/>
            </a:gradFill>
            <a:ln w="6350" cap="flat" cmpd="sng" algn="ctr">
              <a:noFill/>
              <a:prstDash val="solid"/>
              <a:miter lim="800000"/>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898" name="Freeform 897"/>
            <p:cNvSpPr/>
            <p:nvPr/>
          </p:nvSpPr>
          <p:spPr bwMode="auto">
            <a:xfrm rot="3997298">
              <a:off x="7681015" y="4229548"/>
              <a:ext cx="158876" cy="228710"/>
            </a:xfrm>
            <a:custGeom>
              <a:avLst/>
              <a:gdLst>
                <a:gd name="connsiteX0" fmla="*/ 66675 w 205317"/>
                <a:gd name="connsiteY0" fmla="*/ 35454 h 276754"/>
                <a:gd name="connsiteX1" fmla="*/ 12700 w 205317"/>
                <a:gd name="connsiteY1" fmla="*/ 114829 h 276754"/>
                <a:gd name="connsiteX2" fmla="*/ 6350 w 205317"/>
                <a:gd name="connsiteY2" fmla="*/ 194204 h 276754"/>
                <a:gd name="connsiteX3" fmla="*/ 50800 w 205317"/>
                <a:gd name="connsiteY3" fmla="*/ 267229 h 276754"/>
                <a:gd name="connsiteX4" fmla="*/ 117475 w 205317"/>
                <a:gd name="connsiteY4" fmla="*/ 251354 h 276754"/>
                <a:gd name="connsiteX5" fmla="*/ 187325 w 205317"/>
                <a:gd name="connsiteY5" fmla="*/ 194204 h 276754"/>
                <a:gd name="connsiteX6" fmla="*/ 193675 w 205317"/>
                <a:gd name="connsiteY6" fmla="*/ 121179 h 276754"/>
                <a:gd name="connsiteX7" fmla="*/ 200025 w 205317"/>
                <a:gd name="connsiteY7" fmla="*/ 60854 h 276754"/>
                <a:gd name="connsiteX8" fmla="*/ 161925 w 205317"/>
                <a:gd name="connsiteY8" fmla="*/ 10054 h 276754"/>
                <a:gd name="connsiteX9" fmla="*/ 107950 w 205317"/>
                <a:gd name="connsiteY9" fmla="*/ 3704 h 276754"/>
                <a:gd name="connsiteX10" fmla="*/ 66675 w 205317"/>
                <a:gd name="connsiteY10" fmla="*/ 35454 h 27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317" h="276754">
                  <a:moveTo>
                    <a:pt x="66675" y="35454"/>
                  </a:moveTo>
                  <a:cubicBezTo>
                    <a:pt x="50800" y="53975"/>
                    <a:pt x="22754" y="88371"/>
                    <a:pt x="12700" y="114829"/>
                  </a:cubicBezTo>
                  <a:cubicBezTo>
                    <a:pt x="2646" y="141287"/>
                    <a:pt x="0" y="168804"/>
                    <a:pt x="6350" y="194204"/>
                  </a:cubicBezTo>
                  <a:cubicBezTo>
                    <a:pt x="12700" y="219604"/>
                    <a:pt x="32279" y="257704"/>
                    <a:pt x="50800" y="267229"/>
                  </a:cubicBezTo>
                  <a:cubicBezTo>
                    <a:pt x="69321" y="276754"/>
                    <a:pt x="94721" y="263525"/>
                    <a:pt x="117475" y="251354"/>
                  </a:cubicBezTo>
                  <a:cubicBezTo>
                    <a:pt x="140229" y="239183"/>
                    <a:pt x="174625" y="215900"/>
                    <a:pt x="187325" y="194204"/>
                  </a:cubicBezTo>
                  <a:cubicBezTo>
                    <a:pt x="200025" y="172508"/>
                    <a:pt x="191558" y="143404"/>
                    <a:pt x="193675" y="121179"/>
                  </a:cubicBezTo>
                  <a:cubicBezTo>
                    <a:pt x="195792" y="98954"/>
                    <a:pt x="205317" y="79375"/>
                    <a:pt x="200025" y="60854"/>
                  </a:cubicBezTo>
                  <a:cubicBezTo>
                    <a:pt x="194733" y="42333"/>
                    <a:pt x="177271" y="19579"/>
                    <a:pt x="161925" y="10054"/>
                  </a:cubicBezTo>
                  <a:cubicBezTo>
                    <a:pt x="146579" y="529"/>
                    <a:pt x="123825" y="0"/>
                    <a:pt x="107950" y="3704"/>
                  </a:cubicBezTo>
                  <a:cubicBezTo>
                    <a:pt x="92075" y="7408"/>
                    <a:pt x="82550" y="16933"/>
                    <a:pt x="66675" y="35454"/>
                  </a:cubicBezTo>
                  <a:close/>
                </a:path>
              </a:pathLst>
            </a:custGeom>
            <a:gradFill rotWithShape="1">
              <a:gsLst>
                <a:gs pos="24000">
                  <a:srgbClr val="008000"/>
                </a:gs>
                <a:gs pos="100000">
                  <a:srgbClr val="43BF48"/>
                </a:gs>
              </a:gsLst>
              <a:lin ang="5400000" scaled="0"/>
            </a:gradFill>
            <a:ln w="6350" cap="flat" cmpd="sng" algn="ctr">
              <a:noFill/>
              <a:prstDash val="solid"/>
              <a:miter lim="800000"/>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899" name="Freeform 898"/>
            <p:cNvSpPr/>
            <p:nvPr/>
          </p:nvSpPr>
          <p:spPr bwMode="auto">
            <a:xfrm rot="17607423">
              <a:off x="7533211" y="4826875"/>
              <a:ext cx="183529" cy="222883"/>
            </a:xfrm>
            <a:custGeom>
              <a:avLst/>
              <a:gdLst>
                <a:gd name="connsiteX0" fmla="*/ 183621 w 236009"/>
                <a:gd name="connsiteY0" fmla="*/ 38629 h 269875"/>
                <a:gd name="connsiteX1" fmla="*/ 116946 w 236009"/>
                <a:gd name="connsiteY1" fmla="*/ 3704 h 269875"/>
                <a:gd name="connsiteX2" fmla="*/ 50271 w 236009"/>
                <a:gd name="connsiteY2" fmla="*/ 16404 h 269875"/>
                <a:gd name="connsiteX3" fmla="*/ 15346 w 236009"/>
                <a:gd name="connsiteY3" fmla="*/ 70379 h 269875"/>
                <a:gd name="connsiteX4" fmla="*/ 2646 w 236009"/>
                <a:gd name="connsiteY4" fmla="*/ 118004 h 269875"/>
                <a:gd name="connsiteX5" fmla="*/ 31221 w 236009"/>
                <a:gd name="connsiteY5" fmla="*/ 168804 h 269875"/>
                <a:gd name="connsiteX6" fmla="*/ 40746 w 236009"/>
                <a:gd name="connsiteY6" fmla="*/ 232304 h 269875"/>
                <a:gd name="connsiteX7" fmla="*/ 110596 w 236009"/>
                <a:gd name="connsiteY7" fmla="*/ 267229 h 269875"/>
                <a:gd name="connsiteX8" fmla="*/ 180446 w 236009"/>
                <a:gd name="connsiteY8" fmla="*/ 248179 h 269875"/>
                <a:gd name="connsiteX9" fmla="*/ 228071 w 236009"/>
                <a:gd name="connsiteY9" fmla="*/ 165629 h 269875"/>
                <a:gd name="connsiteX10" fmla="*/ 228071 w 236009"/>
                <a:gd name="connsiteY10" fmla="*/ 76729 h 269875"/>
                <a:gd name="connsiteX11" fmla="*/ 183621 w 236009"/>
                <a:gd name="connsiteY11" fmla="*/ 38629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009" h="269875">
                  <a:moveTo>
                    <a:pt x="183621" y="38629"/>
                  </a:moveTo>
                  <a:cubicBezTo>
                    <a:pt x="165100" y="26458"/>
                    <a:pt x="139171" y="7408"/>
                    <a:pt x="116946" y="3704"/>
                  </a:cubicBezTo>
                  <a:cubicBezTo>
                    <a:pt x="94721" y="0"/>
                    <a:pt x="67204" y="5292"/>
                    <a:pt x="50271" y="16404"/>
                  </a:cubicBezTo>
                  <a:cubicBezTo>
                    <a:pt x="33338" y="27516"/>
                    <a:pt x="23283" y="53446"/>
                    <a:pt x="15346" y="70379"/>
                  </a:cubicBezTo>
                  <a:cubicBezTo>
                    <a:pt x="7409" y="87312"/>
                    <a:pt x="0" y="101600"/>
                    <a:pt x="2646" y="118004"/>
                  </a:cubicBezTo>
                  <a:cubicBezTo>
                    <a:pt x="5292" y="134408"/>
                    <a:pt x="24871" y="149754"/>
                    <a:pt x="31221" y="168804"/>
                  </a:cubicBezTo>
                  <a:cubicBezTo>
                    <a:pt x="37571" y="187854"/>
                    <a:pt x="27517" y="215900"/>
                    <a:pt x="40746" y="232304"/>
                  </a:cubicBezTo>
                  <a:cubicBezTo>
                    <a:pt x="53975" y="248708"/>
                    <a:pt x="87313" y="264583"/>
                    <a:pt x="110596" y="267229"/>
                  </a:cubicBezTo>
                  <a:cubicBezTo>
                    <a:pt x="133879" y="269875"/>
                    <a:pt x="160867" y="265112"/>
                    <a:pt x="180446" y="248179"/>
                  </a:cubicBezTo>
                  <a:cubicBezTo>
                    <a:pt x="200025" y="231246"/>
                    <a:pt x="220133" y="194204"/>
                    <a:pt x="228071" y="165629"/>
                  </a:cubicBezTo>
                  <a:cubicBezTo>
                    <a:pt x="236009" y="137054"/>
                    <a:pt x="236008" y="98425"/>
                    <a:pt x="228071" y="76729"/>
                  </a:cubicBezTo>
                  <a:cubicBezTo>
                    <a:pt x="220134" y="55033"/>
                    <a:pt x="202142" y="50800"/>
                    <a:pt x="183621" y="38629"/>
                  </a:cubicBezTo>
                  <a:close/>
                </a:path>
              </a:pathLst>
            </a:custGeom>
            <a:gradFill rotWithShape="1">
              <a:gsLst>
                <a:gs pos="37000">
                  <a:srgbClr val="008000"/>
                </a:gs>
                <a:gs pos="100000">
                  <a:srgbClr val="43BF48"/>
                </a:gs>
              </a:gsLst>
              <a:lin ang="5400000" scaled="0"/>
            </a:gradFill>
            <a:ln w="6350" cap="flat" cmpd="sng" algn="ctr">
              <a:noFill/>
              <a:prstDash val="solid"/>
              <a:miter lim="800000"/>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900" name="Freeform 899"/>
            <p:cNvSpPr/>
            <p:nvPr/>
          </p:nvSpPr>
          <p:spPr bwMode="auto">
            <a:xfrm rot="18240552">
              <a:off x="7645045" y="4537222"/>
              <a:ext cx="215828" cy="226859"/>
            </a:xfrm>
            <a:custGeom>
              <a:avLst/>
              <a:gdLst>
                <a:gd name="connsiteX0" fmla="*/ 165100 w 260350"/>
                <a:gd name="connsiteY0" fmla="*/ 18521 h 261408"/>
                <a:gd name="connsiteX1" fmla="*/ 101600 w 260350"/>
                <a:gd name="connsiteY1" fmla="*/ 5821 h 261408"/>
                <a:gd name="connsiteX2" fmla="*/ 60325 w 260350"/>
                <a:gd name="connsiteY2" fmla="*/ 53446 h 261408"/>
                <a:gd name="connsiteX3" fmla="*/ 25400 w 260350"/>
                <a:gd name="connsiteY3" fmla="*/ 85196 h 261408"/>
                <a:gd name="connsiteX4" fmla="*/ 3175 w 260350"/>
                <a:gd name="connsiteY4" fmla="*/ 129646 h 261408"/>
                <a:gd name="connsiteX5" fmla="*/ 44450 w 260350"/>
                <a:gd name="connsiteY5" fmla="*/ 186796 h 261408"/>
                <a:gd name="connsiteX6" fmla="*/ 73025 w 260350"/>
                <a:gd name="connsiteY6" fmla="*/ 199496 h 261408"/>
                <a:gd name="connsiteX7" fmla="*/ 104775 w 260350"/>
                <a:gd name="connsiteY7" fmla="*/ 199496 h 261408"/>
                <a:gd name="connsiteX8" fmla="*/ 171450 w 260350"/>
                <a:gd name="connsiteY8" fmla="*/ 253471 h 261408"/>
                <a:gd name="connsiteX9" fmla="*/ 234950 w 260350"/>
                <a:gd name="connsiteY9" fmla="*/ 247121 h 261408"/>
                <a:gd name="connsiteX10" fmla="*/ 260350 w 260350"/>
                <a:gd name="connsiteY10" fmla="*/ 183621 h 261408"/>
                <a:gd name="connsiteX11" fmla="*/ 234950 w 260350"/>
                <a:gd name="connsiteY11" fmla="*/ 126471 h 261408"/>
                <a:gd name="connsiteX12" fmla="*/ 222250 w 260350"/>
                <a:gd name="connsiteY12" fmla="*/ 69321 h 261408"/>
                <a:gd name="connsiteX13" fmla="*/ 165100 w 260350"/>
                <a:gd name="connsiteY13" fmla="*/ 18521 h 26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50" h="261408">
                  <a:moveTo>
                    <a:pt x="165100" y="18521"/>
                  </a:moveTo>
                  <a:cubicBezTo>
                    <a:pt x="144992" y="7938"/>
                    <a:pt x="119062" y="0"/>
                    <a:pt x="101600" y="5821"/>
                  </a:cubicBezTo>
                  <a:cubicBezTo>
                    <a:pt x="84138" y="11642"/>
                    <a:pt x="73025" y="40217"/>
                    <a:pt x="60325" y="53446"/>
                  </a:cubicBezTo>
                  <a:cubicBezTo>
                    <a:pt x="47625" y="66675"/>
                    <a:pt x="34925" y="72496"/>
                    <a:pt x="25400" y="85196"/>
                  </a:cubicBezTo>
                  <a:cubicBezTo>
                    <a:pt x="15875" y="97896"/>
                    <a:pt x="0" y="112713"/>
                    <a:pt x="3175" y="129646"/>
                  </a:cubicBezTo>
                  <a:cubicBezTo>
                    <a:pt x="6350" y="146579"/>
                    <a:pt x="32808" y="175154"/>
                    <a:pt x="44450" y="186796"/>
                  </a:cubicBezTo>
                  <a:cubicBezTo>
                    <a:pt x="56092" y="198438"/>
                    <a:pt x="62971" y="197379"/>
                    <a:pt x="73025" y="199496"/>
                  </a:cubicBezTo>
                  <a:cubicBezTo>
                    <a:pt x="83079" y="201613"/>
                    <a:pt x="88371" y="190500"/>
                    <a:pt x="104775" y="199496"/>
                  </a:cubicBezTo>
                  <a:cubicBezTo>
                    <a:pt x="121179" y="208492"/>
                    <a:pt x="149754" y="245534"/>
                    <a:pt x="171450" y="253471"/>
                  </a:cubicBezTo>
                  <a:cubicBezTo>
                    <a:pt x="193146" y="261408"/>
                    <a:pt x="220134" y="258763"/>
                    <a:pt x="234950" y="247121"/>
                  </a:cubicBezTo>
                  <a:cubicBezTo>
                    <a:pt x="249766" y="235479"/>
                    <a:pt x="260350" y="203729"/>
                    <a:pt x="260350" y="183621"/>
                  </a:cubicBezTo>
                  <a:cubicBezTo>
                    <a:pt x="260350" y="163513"/>
                    <a:pt x="241300" y="145521"/>
                    <a:pt x="234950" y="126471"/>
                  </a:cubicBezTo>
                  <a:cubicBezTo>
                    <a:pt x="228600" y="107421"/>
                    <a:pt x="227542" y="84138"/>
                    <a:pt x="222250" y="69321"/>
                  </a:cubicBezTo>
                  <a:cubicBezTo>
                    <a:pt x="216958" y="54504"/>
                    <a:pt x="185208" y="29104"/>
                    <a:pt x="165100" y="18521"/>
                  </a:cubicBezTo>
                  <a:close/>
                </a:path>
              </a:pathLst>
            </a:custGeom>
            <a:gradFill rotWithShape="1">
              <a:gsLst>
                <a:gs pos="30000">
                  <a:srgbClr val="008000"/>
                </a:gs>
                <a:gs pos="100000">
                  <a:srgbClr val="43BF48"/>
                </a:gs>
              </a:gsLst>
              <a:lin ang="5400000" scaled="0"/>
            </a:gradFill>
            <a:ln w="6350" cap="flat" cmpd="sng" algn="ctr">
              <a:noFill/>
              <a:prstDash val="solid"/>
              <a:miter lim="800000"/>
            </a:ln>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901" name="TextBox 1"/>
            <p:cNvSpPr txBox="1"/>
            <p:nvPr/>
          </p:nvSpPr>
          <p:spPr>
            <a:xfrm>
              <a:off x="7453942" y="3961906"/>
              <a:ext cx="392381" cy="200055"/>
            </a:xfrm>
            <a:prstGeom prst="rect">
              <a:avLst/>
            </a:prstGeom>
            <a:noFill/>
          </p:spPr>
          <p:txBody>
            <a:bodyPr wrap="square">
              <a:prstTxWarp prst="textNoShape">
                <a:avLst/>
              </a:prstTxWarp>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NZ" sz="7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RAS</a:t>
              </a:r>
            </a:p>
          </p:txBody>
        </p:sp>
        <p:sp>
          <p:nvSpPr>
            <p:cNvPr id="902" name="TextBox 901"/>
            <p:cNvSpPr txBox="1"/>
            <p:nvPr/>
          </p:nvSpPr>
          <p:spPr>
            <a:xfrm>
              <a:off x="7561213" y="4241866"/>
              <a:ext cx="429741" cy="200055"/>
            </a:xfrm>
            <a:prstGeom prst="rect">
              <a:avLst/>
            </a:prstGeom>
            <a:noFill/>
          </p:spPr>
          <p:txBody>
            <a:bodyPr wrap="square">
              <a:prstTxWarp prst="textNoShape">
                <a:avLst/>
              </a:prstTxWarp>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NZ" sz="7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RAF</a:t>
              </a:r>
            </a:p>
          </p:txBody>
        </p:sp>
        <p:sp>
          <p:nvSpPr>
            <p:cNvPr id="903" name="TextBox 902"/>
            <p:cNvSpPr txBox="1"/>
            <p:nvPr/>
          </p:nvSpPr>
          <p:spPr>
            <a:xfrm>
              <a:off x="7544180" y="4539071"/>
              <a:ext cx="464703" cy="200055"/>
            </a:xfrm>
            <a:prstGeom prst="rect">
              <a:avLst/>
            </a:prstGeom>
            <a:noFill/>
          </p:spPr>
          <p:txBody>
            <a:bodyPr wrap="square">
              <a:prstTxWarp prst="textNoShape">
                <a:avLst/>
              </a:prstTxWarp>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NZ" sz="7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MEK</a:t>
              </a:r>
            </a:p>
          </p:txBody>
        </p:sp>
        <p:sp>
          <p:nvSpPr>
            <p:cNvPr id="904" name="TextBox 903"/>
            <p:cNvSpPr txBox="1"/>
            <p:nvPr/>
          </p:nvSpPr>
          <p:spPr>
            <a:xfrm>
              <a:off x="7437649" y="4843938"/>
              <a:ext cx="384504" cy="200055"/>
            </a:xfrm>
            <a:prstGeom prst="rect">
              <a:avLst/>
            </a:prstGeom>
            <a:noFill/>
          </p:spPr>
          <p:txBody>
            <a:bodyPr wrap="square">
              <a:prstTxWarp prst="textNoShape">
                <a:avLst/>
              </a:prstTxWarp>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NZ" sz="7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ERK</a:t>
              </a:r>
            </a:p>
          </p:txBody>
        </p:sp>
        <p:sp>
          <p:nvSpPr>
            <p:cNvPr id="905" name="TextBox 904"/>
            <p:cNvSpPr txBox="1"/>
            <p:nvPr/>
          </p:nvSpPr>
          <p:spPr>
            <a:xfrm>
              <a:off x="6023750" y="3958357"/>
              <a:ext cx="442852" cy="200055"/>
            </a:xfrm>
            <a:prstGeom prst="rect">
              <a:avLst/>
            </a:prstGeom>
            <a:noFill/>
          </p:spPr>
          <p:txBody>
            <a:bodyPr>
              <a:prstTxWarp prst="textNoShape">
                <a:avLst/>
              </a:prstTxWarp>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NZ" sz="7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PI3K</a:t>
              </a:r>
            </a:p>
          </p:txBody>
        </p:sp>
        <p:sp>
          <p:nvSpPr>
            <p:cNvPr id="906" name="TextBox 905"/>
            <p:cNvSpPr txBox="1"/>
            <p:nvPr/>
          </p:nvSpPr>
          <p:spPr>
            <a:xfrm>
              <a:off x="5928646" y="4375177"/>
              <a:ext cx="391459" cy="200055"/>
            </a:xfrm>
            <a:prstGeom prst="rect">
              <a:avLst/>
            </a:prstGeom>
            <a:noFill/>
          </p:spPr>
          <p:txBody>
            <a:bodyPr wrap="square">
              <a:prstTxWarp prst="textNoShape">
                <a:avLst/>
              </a:prstTxWarp>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NZ" sz="7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AKT</a:t>
              </a:r>
            </a:p>
          </p:txBody>
        </p:sp>
        <p:sp>
          <p:nvSpPr>
            <p:cNvPr id="907" name="TextBox 906"/>
            <p:cNvSpPr txBox="1"/>
            <p:nvPr/>
          </p:nvSpPr>
          <p:spPr>
            <a:xfrm>
              <a:off x="6047056" y="4796561"/>
              <a:ext cx="469153" cy="200055"/>
            </a:xfrm>
            <a:prstGeom prst="rect">
              <a:avLst/>
            </a:prstGeom>
            <a:noFill/>
          </p:spPr>
          <p:txBody>
            <a:bodyPr wrap="square">
              <a:prstTxWarp prst="textNoShape">
                <a:avLst/>
              </a:prstTxWarp>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NZ" sz="7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mTOR</a:t>
              </a:r>
            </a:p>
          </p:txBody>
        </p:sp>
        <p:sp>
          <p:nvSpPr>
            <p:cNvPr id="908" name="TextBox 767"/>
            <p:cNvSpPr txBox="1">
              <a:spLocks noChangeArrowheads="1"/>
            </p:cNvSpPr>
            <p:nvPr/>
          </p:nvSpPr>
          <p:spPr bwMode="auto">
            <a:xfrm>
              <a:off x="6166744" y="5200346"/>
              <a:ext cx="1563091" cy="307777"/>
            </a:xfrm>
            <a:prstGeom prst="rect">
              <a:avLst/>
            </a:prstGeom>
            <a:noFill/>
            <a:ln w="9525">
              <a:noFill/>
              <a:miter lim="800000"/>
              <a:headEnd/>
              <a:tailEnd/>
            </a:ln>
          </p:spPr>
          <p:txBody>
            <a:bodyPr>
              <a:prstTxWarp prst="textNoShape">
                <a:avLst/>
              </a:prstTxWarp>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Nucleus</a:t>
              </a:r>
            </a:p>
          </p:txBody>
        </p:sp>
      </p:grpSp>
      <p:sp>
        <p:nvSpPr>
          <p:cNvPr id="909" name="Rectangle 768"/>
          <p:cNvSpPr>
            <a:spLocks noChangeArrowheads="1"/>
          </p:cNvSpPr>
          <p:nvPr/>
        </p:nvSpPr>
        <p:spPr bwMode="auto">
          <a:xfrm>
            <a:off x="5744139" y="5334000"/>
            <a:ext cx="2409261" cy="646331"/>
          </a:xfrm>
          <a:prstGeom prst="rect">
            <a:avLst/>
          </a:prstGeom>
          <a:solidFill>
            <a:srgbClr val="1833C9">
              <a:alpha val="0"/>
            </a:srgbClr>
          </a:solid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 Cell cycle control and proliferation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 Cell survival and decreased apoptosis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 Cellular migration and metastasis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 Angiogenesis</a:t>
            </a:r>
          </a:p>
        </p:txBody>
      </p:sp>
      <p:sp>
        <p:nvSpPr>
          <p:cNvPr id="6" name="Rectangle 5"/>
          <p:cNvSpPr/>
          <p:nvPr/>
        </p:nvSpPr>
        <p:spPr>
          <a:xfrm>
            <a:off x="5181600" y="1219200"/>
            <a:ext cx="3719110" cy="4876800"/>
          </a:xfrm>
          <a:prstGeom prst="rect">
            <a:avLst/>
          </a:prstGeom>
          <a:noFill/>
          <a:ln w="1905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p:cNvSpPr txBox="1"/>
          <p:nvPr/>
        </p:nvSpPr>
        <p:spPr>
          <a:xfrm>
            <a:off x="1914525" y="6478638"/>
            <a:ext cx="243840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Arial Unicode MS" panose="020B0604020202020204" pitchFamily="34" charset="-128"/>
                <a:cs typeface="Arial" panose="020B0604020202020204" pitchFamily="34" charset="0"/>
              </a:rPr>
              <a:t>Copyright 2019 Puma Biotechno</a:t>
            </a:r>
            <a:r>
              <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logy</a:t>
            </a:r>
          </a:p>
        </p:txBody>
      </p:sp>
    </p:spTree>
    <p:extLst>
      <p:ext uri="{BB962C8B-B14F-4D97-AF65-F5344CB8AC3E}">
        <p14:creationId xmlns:p14="http://schemas.microsoft.com/office/powerpoint/2010/main" val="368970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68167"/>
          </a:xfrm>
        </p:spPr>
        <p:txBody>
          <a:bodyPr>
            <a:normAutofit/>
          </a:bodyPr>
          <a:lstStyle/>
          <a:p>
            <a:pPr algn="ctr"/>
            <a:r>
              <a:rPr lang="en-US" sz="2000" b="1" dirty="0"/>
              <a:t>Maximal Change in Tumor in RECIST Measurable HR positive/HER2-negative, HER2mut MBC Subjects Receiving Neratinib Monotherapy, N+F, or N+F+T and Grouped by Treatment Type and HER2mut Type</a:t>
            </a:r>
          </a:p>
        </p:txBody>
      </p:sp>
      <p:sp>
        <p:nvSpPr>
          <p:cNvPr id="4" name="Slide Number Placeholder 3"/>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C5256D79-6D78-4C39-B8F4-F5DD92BCEE6B}"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2124890" y="6411483"/>
            <a:ext cx="2325189" cy="261610"/>
          </a:xfrm>
          <a:prstGeom prst="rect">
            <a:avLst/>
          </a:prstGeom>
          <a:noFill/>
        </p:spPr>
        <p:txBody>
          <a:bodyPr wrap="square" rtlCol="0">
            <a:spAutoFit/>
          </a:bodyPr>
          <a:lstStyle/>
          <a:p>
            <a:r>
              <a:rPr lang="en-US" sz="1100" dirty="0">
                <a:solidFill>
                  <a:schemeClr val="bg1"/>
                </a:solidFill>
              </a:rPr>
              <a:t>Copyright 2019 Puma Biotechnology</a:t>
            </a:r>
          </a:p>
        </p:txBody>
      </p:sp>
      <p:pic>
        <p:nvPicPr>
          <p:cNvPr id="7" name="Picture 6">
            <a:extLst>
              <a:ext uri="{FF2B5EF4-FFF2-40B4-BE49-F238E27FC236}">
                <a16:creationId xmlns:a16="http://schemas.microsoft.com/office/drawing/2014/main" xmlns="" id="{10D8CFEF-A0CC-3244-9D09-AC5F112AF0A0}"/>
              </a:ext>
            </a:extLst>
          </p:cNvPr>
          <p:cNvPicPr/>
          <p:nvPr/>
        </p:nvPicPr>
        <p:blipFill>
          <a:blip r:embed="rId3">
            <a:extLst>
              <a:ext uri="{28A0092B-C50C-407E-A947-70E740481C1C}">
                <a14:useLocalDpi xmlns:a14="http://schemas.microsoft.com/office/drawing/2010/main" val="0"/>
              </a:ext>
            </a:extLst>
          </a:blip>
          <a:stretch>
            <a:fillRect/>
          </a:stretch>
        </p:blipFill>
        <p:spPr>
          <a:xfrm>
            <a:off x="457200" y="1239306"/>
            <a:ext cx="8229600" cy="4909820"/>
          </a:xfrm>
          <a:prstGeom prst="rect">
            <a:avLst/>
          </a:prstGeom>
        </p:spPr>
      </p:pic>
    </p:spTree>
    <p:extLst>
      <p:ext uri="{BB962C8B-B14F-4D97-AF65-F5344CB8AC3E}">
        <p14:creationId xmlns:p14="http://schemas.microsoft.com/office/powerpoint/2010/main" val="297023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68167"/>
          </a:xfrm>
        </p:spPr>
        <p:txBody>
          <a:bodyPr>
            <a:normAutofit/>
          </a:bodyPr>
          <a:lstStyle/>
          <a:p>
            <a:pPr algn="ctr"/>
            <a:r>
              <a:rPr lang="en-US" sz="2000" b="1" dirty="0"/>
              <a:t>Kaplan Meier Plot of Progression Free Survival for Breast Cancer Cohorts in SUMMIT (Efficacy Evaluable Population - HR positive/HER2-negative, HER2mut MBC Cohort and with RECIST Tumor Assessment)</a:t>
            </a:r>
          </a:p>
        </p:txBody>
      </p:sp>
      <p:sp>
        <p:nvSpPr>
          <p:cNvPr id="4" name="Slide Number Placeholder 3"/>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C5256D79-6D78-4C39-B8F4-F5DD92BCEE6B}"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p:cNvSpPr txBox="1"/>
          <p:nvPr/>
        </p:nvSpPr>
        <p:spPr>
          <a:xfrm>
            <a:off x="2124890" y="6411483"/>
            <a:ext cx="2325189" cy="261610"/>
          </a:xfrm>
          <a:prstGeom prst="rect">
            <a:avLst/>
          </a:prstGeom>
          <a:noFill/>
        </p:spPr>
        <p:txBody>
          <a:bodyPr wrap="square" rtlCol="0">
            <a:spAutoFit/>
          </a:bodyPr>
          <a:lstStyle/>
          <a:p>
            <a:r>
              <a:rPr lang="en-US" sz="1100" dirty="0">
                <a:solidFill>
                  <a:schemeClr val="bg1"/>
                </a:solidFill>
              </a:rPr>
              <a:t>Copyright 2019 Puma Biotechnology</a:t>
            </a:r>
          </a:p>
        </p:txBody>
      </p:sp>
      <p:pic>
        <p:nvPicPr>
          <p:cNvPr id="6" name="Picture 5">
            <a:extLst>
              <a:ext uri="{FF2B5EF4-FFF2-40B4-BE49-F238E27FC236}">
                <a16:creationId xmlns:a16="http://schemas.microsoft.com/office/drawing/2014/main" xmlns="" id="{3480948E-DCAE-DA4F-8ECE-B6767816CB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584" y="1276395"/>
            <a:ext cx="8311896" cy="4848606"/>
          </a:xfrm>
          <a:prstGeom prst="rect">
            <a:avLst/>
          </a:prstGeom>
          <a:noFill/>
          <a:ln>
            <a:noFill/>
          </a:ln>
        </p:spPr>
      </p:pic>
    </p:spTree>
    <p:extLst>
      <p:ext uri="{BB962C8B-B14F-4D97-AF65-F5344CB8AC3E}">
        <p14:creationId xmlns:p14="http://schemas.microsoft.com/office/powerpoint/2010/main" val="1323932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 y="0"/>
            <a:ext cx="9144000" cy="1130382"/>
          </a:xfrm>
        </p:spPr>
        <p:txBody>
          <a:bodyPr>
            <a:normAutofit fontScale="90000"/>
          </a:bodyPr>
          <a:lstStyle/>
          <a:p>
            <a:pPr algn="ctr"/>
            <a:r>
              <a:rPr lang="en-US" sz="2400" b="1" dirty="0"/>
              <a:t>Proposed Amendment to Breast Cancer Cohort in SUMMIT for </a:t>
            </a:r>
            <a:r>
              <a:rPr lang="en-US" sz="2400" b="1" dirty="0" smtClean="0"/>
              <a:t/>
            </a:r>
            <a:br>
              <a:rPr lang="en-US" sz="2400" b="1" dirty="0" smtClean="0"/>
            </a:br>
            <a:r>
              <a:rPr lang="en-US" sz="2400" b="1" dirty="0" smtClean="0"/>
              <a:t>HR </a:t>
            </a:r>
            <a:r>
              <a:rPr lang="en-US" sz="2400" b="1" dirty="0"/>
              <a:t>positive/HER2-negative, HER2mut MBC Cohort to </a:t>
            </a:r>
            <a:r>
              <a:rPr lang="en-US" sz="2400" b="1" dirty="0" smtClean="0"/>
              <a:t/>
            </a:r>
            <a:br>
              <a:rPr lang="en-US" sz="2400" b="1" dirty="0" smtClean="0"/>
            </a:br>
            <a:r>
              <a:rPr lang="en-US" sz="2400" b="1" dirty="0" smtClean="0"/>
              <a:t>Support </a:t>
            </a:r>
            <a:r>
              <a:rPr lang="en-US" sz="2400" b="1" dirty="0"/>
              <a:t>Accelerated Approval</a:t>
            </a:r>
          </a:p>
        </p:txBody>
      </p:sp>
      <p:sp>
        <p:nvSpPr>
          <p:cNvPr id="4" name="Slide Number Placeholder 3"/>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C5256D79-6D78-4C39-B8F4-F5DD92BCEE6B}"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2124890" y="6411483"/>
            <a:ext cx="2325189" cy="261610"/>
          </a:xfrm>
          <a:prstGeom prst="rect">
            <a:avLst/>
          </a:prstGeom>
          <a:noFill/>
        </p:spPr>
        <p:txBody>
          <a:bodyPr wrap="square" rtlCol="0">
            <a:spAutoFit/>
          </a:bodyPr>
          <a:lstStyle/>
          <a:p>
            <a:r>
              <a:rPr lang="en-US" sz="1100" dirty="0">
                <a:solidFill>
                  <a:schemeClr val="bg1"/>
                </a:solidFill>
              </a:rPr>
              <a:t>Copyright 2019 Puma Biotechnology</a:t>
            </a:r>
          </a:p>
        </p:txBody>
      </p:sp>
      <p:sp>
        <p:nvSpPr>
          <p:cNvPr id="7" name="TextBox 6">
            <a:extLst>
              <a:ext uri="{FF2B5EF4-FFF2-40B4-BE49-F238E27FC236}">
                <a16:creationId xmlns:a16="http://schemas.microsoft.com/office/drawing/2014/main" xmlns="" id="{C88C00CC-5082-6C4E-B24A-FAA9AEC10B44}"/>
              </a:ext>
            </a:extLst>
          </p:cNvPr>
          <p:cNvSpPr txBox="1">
            <a:spLocks noChangeAspect="1"/>
          </p:cNvSpPr>
          <p:nvPr/>
        </p:nvSpPr>
        <p:spPr>
          <a:xfrm>
            <a:off x="3934049" y="2602984"/>
            <a:ext cx="1765163" cy="338011"/>
          </a:xfrm>
          <a:prstGeom prst="rect">
            <a:avLst/>
          </a:prstGeom>
          <a:solidFill>
            <a:srgbClr val="ED833B"/>
          </a:solidFill>
          <a:ln>
            <a:noFill/>
          </a:ln>
        </p:spPr>
        <p:txBody>
          <a:bodyPr wrap="square" rtlCol="0">
            <a:spAutoFit/>
          </a:bodyPr>
          <a:lstStyle/>
          <a:p>
            <a:pPr algn="ctr" fontAlgn="base">
              <a:spcBef>
                <a:spcPct val="0"/>
              </a:spcBef>
              <a:spcAft>
                <a:spcPct val="0"/>
              </a:spcAft>
              <a:defRPr/>
            </a:pPr>
            <a:r>
              <a:rPr lang="en-US" sz="1100" b="1" kern="0" dirty="0">
                <a:solidFill>
                  <a:prstClr val="white"/>
                </a:solidFill>
                <a:latin typeface="Calibri"/>
                <a:ea typeface="ＭＳ Ｐゴシック" pitchFamily="34" charset="-128"/>
              </a:rPr>
              <a:t>fulvestrant</a:t>
            </a:r>
            <a:endParaRPr lang="en-NZ" sz="1100" b="1" kern="0" dirty="0">
              <a:solidFill>
                <a:prstClr val="white"/>
              </a:solidFill>
              <a:latin typeface="Calibri"/>
              <a:ea typeface="ＭＳ Ｐゴシック" pitchFamily="34" charset="-128"/>
            </a:endParaRPr>
          </a:p>
        </p:txBody>
      </p:sp>
      <p:sp>
        <p:nvSpPr>
          <p:cNvPr id="8" name="TextBox 7">
            <a:extLst>
              <a:ext uri="{FF2B5EF4-FFF2-40B4-BE49-F238E27FC236}">
                <a16:creationId xmlns:a16="http://schemas.microsoft.com/office/drawing/2014/main" xmlns="" id="{9F24B6EA-E6DE-FF4B-94F8-282032AAFAB9}"/>
              </a:ext>
            </a:extLst>
          </p:cNvPr>
          <p:cNvSpPr txBox="1">
            <a:spLocks noChangeAspect="1"/>
          </p:cNvSpPr>
          <p:nvPr/>
        </p:nvSpPr>
        <p:spPr>
          <a:xfrm>
            <a:off x="3971398" y="3184656"/>
            <a:ext cx="1690463" cy="548640"/>
          </a:xfrm>
          <a:prstGeom prst="rect">
            <a:avLst/>
          </a:prstGeom>
          <a:solidFill>
            <a:srgbClr val="ED833B"/>
          </a:solidFill>
          <a:ln>
            <a:noFill/>
          </a:ln>
        </p:spPr>
        <p:txBody>
          <a:bodyPr wrap="square" rtlCol="0">
            <a:spAutoFit/>
          </a:bodyPr>
          <a:lstStyle/>
          <a:p>
            <a:pPr algn="ctr" fontAlgn="base">
              <a:spcBef>
                <a:spcPct val="0"/>
              </a:spcBef>
              <a:spcAft>
                <a:spcPct val="0"/>
              </a:spcAft>
              <a:defRPr/>
            </a:pPr>
            <a:r>
              <a:rPr lang="en-US" sz="1100" b="1" kern="0" dirty="0" err="1">
                <a:solidFill>
                  <a:prstClr val="white"/>
                </a:solidFill>
                <a:latin typeface="Calibri"/>
                <a:ea typeface="ＭＳ Ｐゴシック" pitchFamily="34" charset="-128"/>
              </a:rPr>
              <a:t>fulvestrant</a:t>
            </a:r>
            <a:r>
              <a:rPr lang="en-US" sz="1100" b="1" kern="0" dirty="0">
                <a:solidFill>
                  <a:prstClr val="white"/>
                </a:solidFill>
                <a:latin typeface="Calibri"/>
                <a:ea typeface="ＭＳ Ｐゴシック" pitchFamily="34" charset="-128"/>
              </a:rPr>
              <a:t> + trastuzumab</a:t>
            </a:r>
            <a:endParaRPr lang="en-NZ" sz="1100" b="1" kern="0" dirty="0">
              <a:solidFill>
                <a:prstClr val="white"/>
              </a:solidFill>
              <a:latin typeface="Calibri"/>
              <a:ea typeface="ＭＳ Ｐゴシック" pitchFamily="34" charset="-128"/>
            </a:endParaRPr>
          </a:p>
        </p:txBody>
      </p:sp>
      <p:sp>
        <p:nvSpPr>
          <p:cNvPr id="10" name="TextBox 9">
            <a:extLst>
              <a:ext uri="{FF2B5EF4-FFF2-40B4-BE49-F238E27FC236}">
                <a16:creationId xmlns:a16="http://schemas.microsoft.com/office/drawing/2014/main" xmlns="" id="{2A9D2757-383C-8646-8189-262C78A44FD0}"/>
              </a:ext>
            </a:extLst>
          </p:cNvPr>
          <p:cNvSpPr txBox="1">
            <a:spLocks noChangeAspect="1"/>
          </p:cNvSpPr>
          <p:nvPr/>
        </p:nvSpPr>
        <p:spPr>
          <a:xfrm>
            <a:off x="3971398" y="3945365"/>
            <a:ext cx="1665193" cy="731520"/>
          </a:xfrm>
          <a:prstGeom prst="rect">
            <a:avLst/>
          </a:prstGeom>
          <a:solidFill>
            <a:srgbClr val="ED833B"/>
          </a:solidFill>
          <a:ln>
            <a:noFill/>
          </a:ln>
        </p:spPr>
        <p:txBody>
          <a:bodyPr wrap="square" rtlCol="0">
            <a:spAutoFit/>
          </a:bodyPr>
          <a:lstStyle/>
          <a:p>
            <a:pPr algn="ctr" fontAlgn="base">
              <a:spcBef>
                <a:spcPct val="0"/>
              </a:spcBef>
              <a:spcAft>
                <a:spcPct val="0"/>
              </a:spcAft>
              <a:defRPr/>
            </a:pPr>
            <a:r>
              <a:rPr lang="en-US" sz="1100" b="1" kern="0" dirty="0">
                <a:solidFill>
                  <a:prstClr val="white"/>
                </a:solidFill>
                <a:latin typeface="Calibri"/>
                <a:ea typeface="ＭＳ Ｐゴシック" pitchFamily="34" charset="-128"/>
              </a:rPr>
              <a:t>fulvestrant + trastuzumab +</a:t>
            </a:r>
            <a:endParaRPr lang="en-NZ" sz="1100" b="1" kern="0" dirty="0">
              <a:solidFill>
                <a:prstClr val="white"/>
              </a:solidFill>
              <a:latin typeface="Calibri"/>
              <a:ea typeface="ＭＳ Ｐゴシック" pitchFamily="34" charset="-128"/>
            </a:endParaRPr>
          </a:p>
          <a:p>
            <a:pPr algn="ctr" fontAlgn="base">
              <a:spcBef>
                <a:spcPct val="0"/>
              </a:spcBef>
              <a:spcAft>
                <a:spcPct val="0"/>
              </a:spcAft>
              <a:defRPr/>
            </a:pPr>
            <a:r>
              <a:rPr lang="en-NZ" sz="1100" b="1" kern="0" dirty="0">
                <a:solidFill>
                  <a:prstClr val="white"/>
                </a:solidFill>
                <a:latin typeface="Calibri"/>
                <a:ea typeface="ＭＳ Ｐゴシック" pitchFamily="34" charset="-128"/>
              </a:rPr>
              <a:t>Neratinib</a:t>
            </a:r>
          </a:p>
        </p:txBody>
      </p:sp>
      <p:cxnSp>
        <p:nvCxnSpPr>
          <p:cNvPr id="11" name="Straight Arrow Connector 10">
            <a:extLst>
              <a:ext uri="{FF2B5EF4-FFF2-40B4-BE49-F238E27FC236}">
                <a16:creationId xmlns:a16="http://schemas.microsoft.com/office/drawing/2014/main" xmlns="" id="{6A83E54C-D56C-0C4D-ABFB-32698FDA7844}"/>
              </a:ext>
            </a:extLst>
          </p:cNvPr>
          <p:cNvCxnSpPr>
            <a:cxnSpLocks/>
          </p:cNvCxnSpPr>
          <p:nvPr/>
        </p:nvCxnSpPr>
        <p:spPr>
          <a:xfrm flipV="1">
            <a:off x="2744121" y="2842549"/>
            <a:ext cx="1168360" cy="55435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DF850A60-9FA3-F34A-9B63-0D353D470B8C}"/>
              </a:ext>
            </a:extLst>
          </p:cNvPr>
          <p:cNvCxnSpPr>
            <a:cxnSpLocks/>
            <a:stCxn id="14" idx="3"/>
          </p:cNvCxnSpPr>
          <p:nvPr/>
        </p:nvCxnSpPr>
        <p:spPr>
          <a:xfrm flipV="1">
            <a:off x="2744121" y="3361921"/>
            <a:ext cx="1187026" cy="2195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6A248FA3-E157-7F48-B7B1-D85794198579}"/>
              </a:ext>
            </a:extLst>
          </p:cNvPr>
          <p:cNvCxnSpPr>
            <a:cxnSpLocks/>
            <a:stCxn id="14" idx="3"/>
          </p:cNvCxnSpPr>
          <p:nvPr/>
        </p:nvCxnSpPr>
        <p:spPr>
          <a:xfrm>
            <a:off x="2744121" y="3383879"/>
            <a:ext cx="1202476" cy="72758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CD75BE7A-72BF-7B45-9C47-4F2B1D234FB1}"/>
              </a:ext>
            </a:extLst>
          </p:cNvPr>
          <p:cNvSpPr txBox="1"/>
          <p:nvPr/>
        </p:nvSpPr>
        <p:spPr>
          <a:xfrm>
            <a:off x="267203" y="3199213"/>
            <a:ext cx="2476918" cy="369332"/>
          </a:xfrm>
          <a:prstGeom prst="rect">
            <a:avLst/>
          </a:prstGeom>
          <a:solidFill>
            <a:schemeClr val="accent2"/>
          </a:solidFill>
        </p:spPr>
        <p:txBody>
          <a:bodyPr wrap="square" rtlCol="0">
            <a:spAutoFit/>
          </a:bodyPr>
          <a:lstStyle/>
          <a:p>
            <a:pPr algn="ctr"/>
            <a:r>
              <a:rPr lang="en-US" dirty="0">
                <a:solidFill>
                  <a:schemeClr val="bg1"/>
                </a:solidFill>
              </a:rPr>
              <a:t>Randomized 1:1:1</a:t>
            </a:r>
          </a:p>
        </p:txBody>
      </p:sp>
      <p:sp>
        <p:nvSpPr>
          <p:cNvPr id="15" name="Content Placeholder 2">
            <a:extLst>
              <a:ext uri="{FF2B5EF4-FFF2-40B4-BE49-F238E27FC236}">
                <a16:creationId xmlns:a16="http://schemas.microsoft.com/office/drawing/2014/main" xmlns="" id="{08395F46-6F93-2347-8FAE-3A294BC714EB}"/>
              </a:ext>
            </a:extLst>
          </p:cNvPr>
          <p:cNvSpPr txBox="1">
            <a:spLocks/>
          </p:cNvSpPr>
          <p:nvPr/>
        </p:nvSpPr>
        <p:spPr>
          <a:xfrm>
            <a:off x="5908084" y="1656085"/>
            <a:ext cx="2868018" cy="3771534"/>
          </a:xfrm>
          <a:prstGeom prst="rect">
            <a:avLst/>
          </a:prstGeom>
          <a:solidFill>
            <a:srgbClr val="4F81BD">
              <a:lumMod val="20000"/>
              <a:lumOff val="80000"/>
            </a:srgbClr>
          </a:solidFill>
          <a:effectLst>
            <a:outerShdw blurRad="25400" dist="12700" dir="2700000" algn="tl" rotWithShape="0">
              <a:sysClr val="windowText" lastClr="000000">
                <a:lumMod val="65000"/>
                <a:lumOff val="35000"/>
                <a:alpha val="40000"/>
              </a:sysClr>
            </a:outerShdw>
          </a:effectLst>
        </p:spPr>
        <p:txBody>
          <a:bodyPr vert="horz" wrap="square" lIns="91440" tIns="548640" rIns="91440" bIns="45720" numCol="1" spcCol="182880" rtlCol="0" anchor="t">
            <a:noAutofit/>
          </a:bodyPr>
          <a:lstStyle>
            <a:lvl1pPr marL="228600" indent="-228600" algn="l" defTabSz="914400" rtl="0" eaLnBrk="1" latinLnBrk="0" hangingPunct="1">
              <a:spcBef>
                <a:spcPct val="20000"/>
              </a:spcBef>
              <a:buClr>
                <a:srgbClr val="8CB4E3"/>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4pPr>
            <a:lvl5pPr marL="1143000" indent="-228600" algn="l" defTabSz="914400" rtl="0" eaLnBrk="1" latinLnBrk="0" hangingPunct="1">
              <a:spcBef>
                <a:spcPct val="20000"/>
              </a:spcBef>
              <a:buClr>
                <a:srgbClr val="8CB4E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lnSpc>
                <a:spcPct val="90000"/>
              </a:lnSpc>
              <a:spcBef>
                <a:spcPts val="200"/>
              </a:spcBef>
              <a:buClr>
                <a:srgbClr val="F79646"/>
              </a:buClr>
              <a:buNone/>
              <a:defRPr/>
            </a:pPr>
            <a:r>
              <a:rPr lang="en-US" sz="1000" b="1" dirty="0">
                <a:solidFill>
                  <a:srgbClr val="0062AC"/>
                </a:solidFill>
                <a:latin typeface="Calibri"/>
              </a:rPr>
              <a:t>Primary endpoint</a:t>
            </a:r>
          </a:p>
          <a:p>
            <a:pPr marL="114300" indent="-114300" fontAlgn="base">
              <a:lnSpc>
                <a:spcPct val="90000"/>
              </a:lnSpc>
              <a:spcBef>
                <a:spcPts val="200"/>
              </a:spcBef>
              <a:buClr>
                <a:srgbClr val="0062AC"/>
              </a:buClr>
              <a:defRPr/>
            </a:pPr>
            <a:r>
              <a:rPr lang="en-US" sz="900" dirty="0">
                <a:solidFill>
                  <a:prstClr val="black"/>
                </a:solidFill>
                <a:latin typeface="Calibri"/>
              </a:rPr>
              <a:t>Objective response rate </a:t>
            </a:r>
          </a:p>
          <a:p>
            <a:pPr marL="0" indent="0" fontAlgn="base">
              <a:lnSpc>
                <a:spcPct val="90000"/>
              </a:lnSpc>
              <a:spcBef>
                <a:spcPts val="600"/>
              </a:spcBef>
              <a:buClr>
                <a:srgbClr val="F79646"/>
              </a:buClr>
              <a:buNone/>
              <a:defRPr/>
            </a:pPr>
            <a:r>
              <a:rPr lang="en-US" sz="1000" b="1" dirty="0">
                <a:solidFill>
                  <a:srgbClr val="0062AC"/>
                </a:solidFill>
                <a:latin typeface="Calibri"/>
              </a:rPr>
              <a:t>Secondary endpoints</a:t>
            </a:r>
          </a:p>
          <a:p>
            <a:pPr marL="114300" indent="-114300" fontAlgn="base">
              <a:lnSpc>
                <a:spcPct val="90000"/>
              </a:lnSpc>
              <a:spcBef>
                <a:spcPts val="200"/>
              </a:spcBef>
              <a:buClr>
                <a:srgbClr val="0062AC"/>
              </a:buClr>
              <a:defRPr/>
            </a:pPr>
            <a:r>
              <a:rPr lang="en-US" sz="900" dirty="0">
                <a:solidFill>
                  <a:prstClr val="black"/>
                </a:solidFill>
                <a:latin typeface="Calibri"/>
              </a:rPr>
              <a:t>DOR</a:t>
            </a:r>
          </a:p>
          <a:p>
            <a:pPr marL="0" indent="0" fontAlgn="base">
              <a:lnSpc>
                <a:spcPct val="90000"/>
              </a:lnSpc>
              <a:spcBef>
                <a:spcPts val="200"/>
              </a:spcBef>
              <a:buClr>
                <a:srgbClr val="0062AC"/>
              </a:buClr>
              <a:buNone/>
              <a:defRPr/>
            </a:pPr>
            <a:endParaRPr lang="en-US" sz="900" dirty="0">
              <a:solidFill>
                <a:prstClr val="black"/>
              </a:solidFill>
              <a:latin typeface="Calibri"/>
            </a:endParaRPr>
          </a:p>
          <a:p>
            <a:pPr marL="0" indent="0" fontAlgn="base">
              <a:lnSpc>
                <a:spcPct val="90000"/>
              </a:lnSpc>
              <a:spcBef>
                <a:spcPts val="800"/>
              </a:spcBef>
              <a:buClr>
                <a:srgbClr val="F79646"/>
              </a:buClr>
              <a:buNone/>
              <a:defRPr/>
            </a:pPr>
            <a:endParaRPr lang="en-US" sz="1000" b="1" dirty="0">
              <a:solidFill>
                <a:srgbClr val="0062AC"/>
              </a:solidFill>
              <a:latin typeface="Calibri"/>
            </a:endParaRPr>
          </a:p>
          <a:p>
            <a:pPr marL="0" indent="0" fontAlgn="base">
              <a:lnSpc>
                <a:spcPct val="90000"/>
              </a:lnSpc>
              <a:spcBef>
                <a:spcPts val="800"/>
              </a:spcBef>
              <a:buClr>
                <a:srgbClr val="F79646"/>
              </a:buClr>
              <a:buNone/>
              <a:defRPr/>
            </a:pPr>
            <a:r>
              <a:rPr lang="en-US" sz="1000" b="1" dirty="0">
                <a:solidFill>
                  <a:srgbClr val="0062AC"/>
                </a:solidFill>
                <a:latin typeface="Calibri"/>
              </a:rPr>
              <a:t>Simon 2-stage design</a:t>
            </a:r>
          </a:p>
          <a:p>
            <a:pPr marL="0" indent="0" fontAlgn="base">
              <a:lnSpc>
                <a:spcPct val="90000"/>
              </a:lnSpc>
              <a:spcBef>
                <a:spcPts val="800"/>
              </a:spcBef>
              <a:buClr>
                <a:srgbClr val="F79646"/>
              </a:buClr>
              <a:buNone/>
              <a:defRPr/>
            </a:pPr>
            <a:r>
              <a:rPr lang="en-US" sz="1000" b="1" dirty="0">
                <a:solidFill>
                  <a:srgbClr val="0062AC"/>
                </a:solidFill>
                <a:latin typeface="Calibri"/>
              </a:rPr>
              <a:t>Proposed assessment criteria consistent with original design</a:t>
            </a:r>
          </a:p>
          <a:p>
            <a:pPr marL="114300" indent="-114300" fontAlgn="base">
              <a:lnSpc>
                <a:spcPct val="90000"/>
              </a:lnSpc>
              <a:spcBef>
                <a:spcPts val="200"/>
              </a:spcBef>
              <a:buClr>
                <a:srgbClr val="0062AC"/>
              </a:buClr>
              <a:defRPr/>
            </a:pPr>
            <a:r>
              <a:rPr lang="en-US" sz="900" dirty="0">
                <a:solidFill>
                  <a:prstClr val="black"/>
                </a:solidFill>
                <a:latin typeface="Calibri"/>
              </a:rPr>
              <a:t>If ≥1 response in first evaluable 7 patients, </a:t>
            </a:r>
            <a:br>
              <a:rPr lang="en-US" sz="900" dirty="0">
                <a:solidFill>
                  <a:prstClr val="black"/>
                </a:solidFill>
                <a:latin typeface="Calibri"/>
              </a:rPr>
            </a:br>
            <a:r>
              <a:rPr lang="en-US" sz="900" dirty="0">
                <a:solidFill>
                  <a:prstClr val="black"/>
                </a:solidFill>
                <a:latin typeface="Calibri"/>
              </a:rPr>
              <a:t>expand cohort to Stage 2 (N=18)</a:t>
            </a:r>
          </a:p>
          <a:p>
            <a:pPr marL="114300" indent="-114300" fontAlgn="base">
              <a:lnSpc>
                <a:spcPct val="90000"/>
              </a:lnSpc>
              <a:spcBef>
                <a:spcPts val="200"/>
              </a:spcBef>
              <a:buClr>
                <a:srgbClr val="0062AC"/>
              </a:buClr>
              <a:defRPr/>
            </a:pPr>
            <a:r>
              <a:rPr lang="en-US" sz="900" dirty="0">
                <a:solidFill>
                  <a:prstClr val="black"/>
                </a:solidFill>
                <a:latin typeface="Calibri"/>
              </a:rPr>
              <a:t>If ≥4 responses in Stage 2, expand or breakout</a:t>
            </a:r>
          </a:p>
          <a:p>
            <a:pPr marL="0" indent="0" fontAlgn="base">
              <a:lnSpc>
                <a:spcPct val="90000"/>
              </a:lnSpc>
              <a:spcBef>
                <a:spcPts val="200"/>
              </a:spcBef>
              <a:buClr>
                <a:srgbClr val="0062AC"/>
              </a:buClr>
              <a:buNone/>
              <a:defRPr/>
            </a:pPr>
            <a:endParaRPr lang="en-US" sz="1000" b="1" dirty="0">
              <a:solidFill>
                <a:srgbClr val="0062AC"/>
              </a:solidFill>
              <a:latin typeface="Calibri"/>
            </a:endParaRPr>
          </a:p>
          <a:p>
            <a:pPr marL="0" indent="0" fontAlgn="base">
              <a:lnSpc>
                <a:spcPct val="90000"/>
              </a:lnSpc>
              <a:spcBef>
                <a:spcPts val="800"/>
              </a:spcBef>
              <a:buClr>
                <a:srgbClr val="F79646"/>
              </a:buClr>
              <a:buNone/>
              <a:defRPr/>
            </a:pPr>
            <a:endParaRPr lang="en-US" sz="1000" b="1" dirty="0">
              <a:solidFill>
                <a:srgbClr val="0062AC"/>
              </a:solidFill>
              <a:latin typeface="Calibri"/>
            </a:endParaRPr>
          </a:p>
          <a:p>
            <a:pPr marL="0" indent="0" fontAlgn="base">
              <a:lnSpc>
                <a:spcPct val="90000"/>
              </a:lnSpc>
              <a:spcBef>
                <a:spcPts val="800"/>
              </a:spcBef>
              <a:buClr>
                <a:srgbClr val="F79646"/>
              </a:buClr>
              <a:buNone/>
              <a:defRPr/>
            </a:pPr>
            <a:endParaRPr lang="en-US" sz="1000" b="1" dirty="0">
              <a:solidFill>
                <a:srgbClr val="0062AC"/>
              </a:solidFill>
              <a:latin typeface="Calibri"/>
            </a:endParaRPr>
          </a:p>
          <a:p>
            <a:pPr marL="0" indent="0" fontAlgn="base">
              <a:lnSpc>
                <a:spcPct val="90000"/>
              </a:lnSpc>
              <a:spcBef>
                <a:spcPts val="800"/>
              </a:spcBef>
              <a:buClr>
                <a:srgbClr val="F79646"/>
              </a:buClr>
              <a:buNone/>
              <a:defRPr/>
            </a:pPr>
            <a:r>
              <a:rPr lang="en-US" sz="1000" b="1" dirty="0">
                <a:solidFill>
                  <a:srgbClr val="0062AC"/>
                </a:solidFill>
                <a:latin typeface="Calibri"/>
              </a:rPr>
              <a:t>Tumor assessments</a:t>
            </a:r>
          </a:p>
          <a:p>
            <a:pPr marL="114300" indent="-114300" fontAlgn="base">
              <a:lnSpc>
                <a:spcPct val="90000"/>
              </a:lnSpc>
              <a:spcBef>
                <a:spcPts val="200"/>
              </a:spcBef>
              <a:buClr>
                <a:srgbClr val="0062AC"/>
              </a:buClr>
              <a:defRPr/>
            </a:pPr>
            <a:r>
              <a:rPr lang="en-US" sz="900" dirty="0">
                <a:solidFill>
                  <a:prstClr val="black"/>
                </a:solidFill>
                <a:latin typeface="Calibri"/>
              </a:rPr>
              <a:t>RECIST v1.1 (primary criteria)</a:t>
            </a:r>
          </a:p>
        </p:txBody>
      </p:sp>
      <p:grpSp>
        <p:nvGrpSpPr>
          <p:cNvPr id="16" name="Group 15">
            <a:extLst>
              <a:ext uri="{FF2B5EF4-FFF2-40B4-BE49-F238E27FC236}">
                <a16:creationId xmlns:a16="http://schemas.microsoft.com/office/drawing/2014/main" xmlns="" id="{7D5D9F35-02DB-C644-8CB4-C3146D3B9370}"/>
              </a:ext>
            </a:extLst>
          </p:cNvPr>
          <p:cNvGrpSpPr/>
          <p:nvPr/>
        </p:nvGrpSpPr>
        <p:grpSpPr>
          <a:xfrm>
            <a:off x="6015203" y="1710688"/>
            <a:ext cx="2778277" cy="432639"/>
            <a:chOff x="5731848" y="1838324"/>
            <a:chExt cx="1767723" cy="452231"/>
          </a:xfrm>
        </p:grpSpPr>
        <p:sp>
          <p:nvSpPr>
            <p:cNvPr id="17" name="Rectangle 16">
              <a:extLst>
                <a:ext uri="{FF2B5EF4-FFF2-40B4-BE49-F238E27FC236}">
                  <a16:creationId xmlns:a16="http://schemas.microsoft.com/office/drawing/2014/main" xmlns="" id="{09BE748B-EB7D-0F4C-8D2E-83ACBB0EB310}"/>
                </a:ext>
              </a:extLst>
            </p:cNvPr>
            <p:cNvSpPr/>
            <p:nvPr/>
          </p:nvSpPr>
          <p:spPr>
            <a:xfrm>
              <a:off x="5731850" y="1838324"/>
              <a:ext cx="1767721" cy="378617"/>
            </a:xfrm>
            <a:prstGeom prst="rect">
              <a:avLst/>
            </a:prstGeom>
            <a:gradFill flip="none" rotWithShape="1">
              <a:gsLst>
                <a:gs pos="100000">
                  <a:srgbClr val="DCE6F2"/>
                </a:gs>
                <a:gs pos="40000">
                  <a:srgbClr val="0062AC"/>
                </a:gs>
              </a:gsLst>
              <a:lin ang="0" scaled="1"/>
              <a:tileRect/>
            </a:gradFill>
            <a:ln w="25400" cap="flat" cmpd="sng" algn="ctr">
              <a:noFill/>
              <a:prstDash val="solid"/>
            </a:ln>
            <a:effectLst/>
          </p:spPr>
          <p:txBody>
            <a:bodyPr rtlCol="0" anchor="ctr"/>
            <a:lstStyle/>
            <a:p>
              <a:pPr>
                <a:lnSpc>
                  <a:spcPct val="90000"/>
                </a:lnSpc>
                <a:defRPr/>
              </a:pPr>
              <a:r>
                <a:rPr lang="en-US" sz="1000" b="1" i="1" kern="0" dirty="0">
                  <a:solidFill>
                    <a:prstClr val="white"/>
                  </a:solidFill>
                  <a:latin typeface="Calibri"/>
                </a:rPr>
                <a:t>HER2 </a:t>
              </a:r>
              <a:r>
                <a:rPr lang="en-US" sz="1000" b="1" kern="0" dirty="0">
                  <a:solidFill>
                    <a:prstClr val="white"/>
                  </a:solidFill>
                  <a:latin typeface="Calibri"/>
                </a:rPr>
                <a:t> mutations</a:t>
              </a:r>
            </a:p>
            <a:p>
              <a:pPr>
                <a:lnSpc>
                  <a:spcPct val="90000"/>
                </a:lnSpc>
                <a:defRPr/>
              </a:pPr>
              <a:r>
                <a:rPr lang="en-US" sz="1000" kern="0" dirty="0">
                  <a:solidFill>
                    <a:prstClr val="white"/>
                  </a:solidFill>
                  <a:latin typeface="Calibri"/>
                </a:rPr>
                <a:t>(documented by local testing)</a:t>
              </a:r>
            </a:p>
          </p:txBody>
        </p:sp>
        <p:sp>
          <p:nvSpPr>
            <p:cNvPr id="18" name="Right Triangle 17">
              <a:extLst>
                <a:ext uri="{FF2B5EF4-FFF2-40B4-BE49-F238E27FC236}">
                  <a16:creationId xmlns:a16="http://schemas.microsoft.com/office/drawing/2014/main" xmlns="" id="{43559BFB-9FFB-1A4E-9D1E-DB16EE76F33C}"/>
                </a:ext>
              </a:extLst>
            </p:cNvPr>
            <p:cNvSpPr/>
            <p:nvPr/>
          </p:nvSpPr>
          <p:spPr>
            <a:xfrm rot="10800000">
              <a:off x="5731848" y="2216941"/>
              <a:ext cx="66576" cy="73614"/>
            </a:xfrm>
            <a:prstGeom prst="rtTriangle">
              <a:avLst/>
            </a:prstGeom>
            <a:solidFill>
              <a:srgbClr val="4F81BD">
                <a:lumMod val="50000"/>
              </a:srgbClr>
            </a:solidFill>
            <a:ln w="25400" cap="flat" cmpd="sng" algn="ctr">
              <a:noFill/>
              <a:prstDash val="solid"/>
            </a:ln>
            <a:effectLst/>
          </p:spPr>
          <p:txBody>
            <a:bodyPr rtlCol="0" anchor="ctr"/>
            <a:lstStyle/>
            <a:p>
              <a:pPr algn="ctr">
                <a:defRPr/>
              </a:pPr>
              <a:endParaRPr lang="en-US" kern="0">
                <a:solidFill>
                  <a:prstClr val="white"/>
                </a:solidFill>
                <a:latin typeface="Calibri"/>
              </a:endParaRPr>
            </a:p>
          </p:txBody>
        </p:sp>
      </p:grpSp>
      <p:cxnSp>
        <p:nvCxnSpPr>
          <p:cNvPr id="19" name="Straight Connector 18">
            <a:extLst>
              <a:ext uri="{FF2B5EF4-FFF2-40B4-BE49-F238E27FC236}">
                <a16:creationId xmlns:a16="http://schemas.microsoft.com/office/drawing/2014/main" xmlns="" id="{5D3CEE5E-C478-AA41-B231-101DED22A9CB}"/>
              </a:ext>
            </a:extLst>
          </p:cNvPr>
          <p:cNvCxnSpPr>
            <a:cxnSpLocks/>
          </p:cNvCxnSpPr>
          <p:nvPr/>
        </p:nvCxnSpPr>
        <p:spPr>
          <a:xfrm>
            <a:off x="5957748" y="3110965"/>
            <a:ext cx="3027226" cy="0"/>
          </a:xfrm>
          <a:prstGeom prst="line">
            <a:avLst/>
          </a:prstGeom>
          <a:noFill/>
          <a:ln w="6350" cap="flat" cmpd="sng" algn="ctr">
            <a:gradFill flip="none" rotWithShape="1">
              <a:gsLst>
                <a:gs pos="76000">
                  <a:srgbClr val="0062AC"/>
                </a:gs>
                <a:gs pos="100000">
                  <a:srgbClr val="DCE6F2">
                    <a:alpha val="0"/>
                  </a:srgbClr>
                </a:gs>
              </a:gsLst>
              <a:lin ang="0" scaled="1"/>
              <a:tileRect/>
            </a:gradFill>
            <a:prstDash val="solid"/>
          </a:ln>
          <a:effectLst/>
        </p:spPr>
      </p:cxnSp>
      <p:cxnSp>
        <p:nvCxnSpPr>
          <p:cNvPr id="20" name="Straight Connector 19">
            <a:extLst>
              <a:ext uri="{FF2B5EF4-FFF2-40B4-BE49-F238E27FC236}">
                <a16:creationId xmlns:a16="http://schemas.microsoft.com/office/drawing/2014/main" xmlns="" id="{0E34163E-EB09-3A47-BB0F-8EA692D7615D}"/>
              </a:ext>
            </a:extLst>
          </p:cNvPr>
          <p:cNvCxnSpPr>
            <a:cxnSpLocks/>
          </p:cNvCxnSpPr>
          <p:nvPr/>
        </p:nvCxnSpPr>
        <p:spPr>
          <a:xfrm>
            <a:off x="5908084" y="4883486"/>
            <a:ext cx="3064949" cy="0"/>
          </a:xfrm>
          <a:prstGeom prst="line">
            <a:avLst/>
          </a:prstGeom>
          <a:noFill/>
          <a:ln w="6350" cap="flat" cmpd="sng" algn="ctr">
            <a:gradFill flip="none" rotWithShape="1">
              <a:gsLst>
                <a:gs pos="76000">
                  <a:srgbClr val="0062AC"/>
                </a:gs>
                <a:gs pos="100000">
                  <a:srgbClr val="DCE6F2">
                    <a:alpha val="0"/>
                  </a:srgbClr>
                </a:gs>
              </a:gsLst>
              <a:lin ang="0" scaled="1"/>
              <a:tileRect/>
            </a:gradFill>
            <a:prstDash val="solid"/>
          </a:ln>
          <a:effectLst/>
        </p:spPr>
      </p:cxnSp>
      <p:sp>
        <p:nvSpPr>
          <p:cNvPr id="25" name="TextBox 24">
            <a:extLst>
              <a:ext uri="{FF2B5EF4-FFF2-40B4-BE49-F238E27FC236}">
                <a16:creationId xmlns:a16="http://schemas.microsoft.com/office/drawing/2014/main" xmlns="" id="{3DC05059-1F10-5948-BE88-44B8B6AB3C75}"/>
              </a:ext>
            </a:extLst>
          </p:cNvPr>
          <p:cNvSpPr txBox="1"/>
          <p:nvPr/>
        </p:nvSpPr>
        <p:spPr>
          <a:xfrm>
            <a:off x="314077" y="5600401"/>
            <a:ext cx="8462025" cy="646331"/>
          </a:xfrm>
          <a:prstGeom prst="rect">
            <a:avLst/>
          </a:prstGeom>
          <a:noFill/>
        </p:spPr>
        <p:txBody>
          <a:bodyPr wrap="square" rtlCol="0">
            <a:spAutoFit/>
          </a:bodyPr>
          <a:lstStyle/>
          <a:p>
            <a:r>
              <a:rPr lang="en-US" b="1" dirty="0"/>
              <a:t>Puma to schedule pre NDA meeting with FDA after initial Simon 2 stage results to discuss potential for accelerated </a:t>
            </a:r>
            <a:r>
              <a:rPr lang="en-US" b="1" dirty="0">
                <a:latin typeface="+mj-lt"/>
              </a:rPr>
              <a:t>approval </a:t>
            </a:r>
            <a:r>
              <a:rPr lang="en-US" b="1" dirty="0"/>
              <a:t>(</a:t>
            </a:r>
            <a:r>
              <a:rPr lang="en-US" b="1" dirty="0">
                <a:cs typeface="Arial" charset="0"/>
                <a:sym typeface="ZWAdobeF" charset="0"/>
              </a:rPr>
              <a:t>anticipated Q4 2020-Q2 2021)</a:t>
            </a:r>
            <a:endParaRPr lang="en-US" b="1" dirty="0">
              <a:latin typeface="+mj-lt"/>
            </a:endParaRPr>
          </a:p>
        </p:txBody>
      </p:sp>
    </p:spTree>
    <p:extLst>
      <p:ext uri="{BB962C8B-B14F-4D97-AF65-F5344CB8AC3E}">
        <p14:creationId xmlns:p14="http://schemas.microsoft.com/office/powerpoint/2010/main" val="287914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77010"/>
            <a:ext cx="9144000" cy="1323439"/>
          </a:xfrm>
        </p:spPr>
        <p:txBody>
          <a:bodyPr/>
          <a:lstStyle/>
          <a:p>
            <a:r>
              <a:rPr lang="en-US" sz="3200" dirty="0"/>
              <a:t>SUMMIT</a:t>
            </a:r>
            <a:br>
              <a:rPr lang="en-US" sz="3200" dirty="0"/>
            </a:br>
            <a:r>
              <a:rPr lang="en-US" sz="2800" b="0" dirty="0"/>
              <a:t>Cervical Cancer Cohort</a:t>
            </a:r>
            <a:r>
              <a:rPr lang="en-US" sz="3200" dirty="0"/>
              <a:t/>
            </a:r>
            <a:br>
              <a:rPr lang="en-US" sz="3200" dirty="0"/>
            </a:br>
            <a:endParaRPr lang="en-US" sz="2000" b="0" dirty="0"/>
          </a:p>
        </p:txBody>
      </p:sp>
      <p:sp>
        <p:nvSpPr>
          <p:cNvPr id="4" name="TextBox 3"/>
          <p:cNvSpPr txBox="1"/>
          <p:nvPr/>
        </p:nvSpPr>
        <p:spPr>
          <a:xfrm>
            <a:off x="2107096" y="6446534"/>
            <a:ext cx="32202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a:ea typeface="+mn-ea"/>
                <a:cs typeface="+mn-cs"/>
              </a:rPr>
              <a:t>Copyright 2019 Puma Biotechnology</a:t>
            </a:r>
          </a:p>
        </p:txBody>
      </p:sp>
      <p:sp>
        <p:nvSpPr>
          <p:cNvPr id="3" name="TextBox 2"/>
          <p:cNvSpPr txBox="1"/>
          <p:nvPr/>
        </p:nvSpPr>
        <p:spPr>
          <a:xfrm>
            <a:off x="8630194" y="6446534"/>
            <a:ext cx="263214" cy="276999"/>
          </a:xfrm>
          <a:prstGeom prst="rect">
            <a:avLst/>
          </a:prstGeom>
          <a:noFill/>
        </p:spPr>
        <p:txBody>
          <a:bodyPr wrap="none" rtlCol="0">
            <a:spAutoFit/>
          </a:bodyPr>
          <a:lstStyle/>
          <a:p>
            <a:r>
              <a:rPr lang="en-US" sz="1200" dirty="0" smtClean="0">
                <a:solidFill>
                  <a:schemeClr val="bg1"/>
                </a:solidFill>
              </a:rPr>
              <a:t>9</a:t>
            </a:r>
            <a:endParaRPr lang="en-US" sz="1200" dirty="0">
              <a:solidFill>
                <a:schemeClr val="bg1"/>
              </a:solidFill>
            </a:endParaRPr>
          </a:p>
        </p:txBody>
      </p:sp>
    </p:spTree>
    <p:extLst>
      <p:ext uri="{BB962C8B-B14F-4D97-AF65-F5344CB8AC3E}">
        <p14:creationId xmlns:p14="http://schemas.microsoft.com/office/powerpoint/2010/main" val="38357882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uma template 1">
  <a:themeElements>
    <a:clrScheme name="PUMA MA">
      <a:dk1>
        <a:sysClr val="windowText" lastClr="000000"/>
      </a:dk1>
      <a:lt1>
        <a:sysClr val="window" lastClr="FFFFFF"/>
      </a:lt1>
      <a:dk2>
        <a:srgbClr val="04617B"/>
      </a:dk2>
      <a:lt2>
        <a:srgbClr val="CFDDE6"/>
      </a:lt2>
      <a:accent1>
        <a:srgbClr val="4176A0"/>
      </a:accent1>
      <a:accent2>
        <a:srgbClr val="E5E7E6"/>
      </a:accent2>
      <a:accent3>
        <a:srgbClr val="CFDDE6"/>
      </a:accent3>
      <a:accent4>
        <a:srgbClr val="FDB71A"/>
      </a:accent4>
      <a:accent5>
        <a:srgbClr val="A5C249"/>
      </a:accent5>
      <a:accent6>
        <a:srgbClr val="99C1F1"/>
      </a:accent6>
      <a:hlink>
        <a:srgbClr val="FDB71A"/>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bg1">
              <a:lumMod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900" dirty="0" smtClean="0">
            <a:solidFill>
              <a:schemeClr val="tx1">
                <a:lumMod val="65000"/>
                <a:lumOff val="35000"/>
              </a:schemeClr>
            </a:solidFill>
          </a:defRPr>
        </a:defPPr>
      </a:lstStyle>
    </a:txDef>
  </a:objectDefaults>
  <a:extraClrSchemeLst/>
</a:theme>
</file>

<file path=ppt/theme/theme4.xml><?xml version="1.0" encoding="utf-8"?>
<a:theme xmlns:a="http://schemas.openxmlformats.org/drawingml/2006/main" name="2_Puma template 1">
  <a:themeElements>
    <a:clrScheme name="PUMA MA">
      <a:dk1>
        <a:sysClr val="windowText" lastClr="000000"/>
      </a:dk1>
      <a:lt1>
        <a:sysClr val="window" lastClr="FFFFFF"/>
      </a:lt1>
      <a:dk2>
        <a:srgbClr val="04617B"/>
      </a:dk2>
      <a:lt2>
        <a:srgbClr val="CFDDE6"/>
      </a:lt2>
      <a:accent1>
        <a:srgbClr val="4176A0"/>
      </a:accent1>
      <a:accent2>
        <a:srgbClr val="E5E7E6"/>
      </a:accent2>
      <a:accent3>
        <a:srgbClr val="CFDDE6"/>
      </a:accent3>
      <a:accent4>
        <a:srgbClr val="FDB71A"/>
      </a:accent4>
      <a:accent5>
        <a:srgbClr val="A5C249"/>
      </a:accent5>
      <a:accent6>
        <a:srgbClr val="99C1F1"/>
      </a:accent6>
      <a:hlink>
        <a:srgbClr val="FDB71A"/>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ctr">
        <a:spAutoFit/>
      </a:bodyPr>
      <a:lstStyle>
        <a:defPPr algn="ctr" defTabSz="914400">
          <a:defRPr sz="900" b="1" dirty="0" smtClean="0">
            <a:solidFill>
              <a:prstClr val="black"/>
            </a:solidFill>
            <a:latin typeface="+mj-lt"/>
            <a:ea typeface="ＭＳ Ｐゴシック" pitchFamily="34" charset="-128"/>
            <a:cs typeface="+mn-cs"/>
          </a:defRPr>
        </a:defPPr>
      </a:lstStyle>
    </a:txDef>
  </a:objectDefaults>
  <a:extraClrSchemeLst/>
</a:theme>
</file>

<file path=ppt/theme/theme5.xml><?xml version="1.0" encoding="utf-8"?>
<a:theme xmlns:a="http://schemas.openxmlformats.org/drawingml/2006/main" name="Puma template 1">
  <a:themeElements>
    <a:clrScheme name="PUMA MA">
      <a:dk1>
        <a:sysClr val="windowText" lastClr="000000"/>
      </a:dk1>
      <a:lt1>
        <a:sysClr val="window" lastClr="FFFFFF"/>
      </a:lt1>
      <a:dk2>
        <a:srgbClr val="04617B"/>
      </a:dk2>
      <a:lt2>
        <a:srgbClr val="CFDDE6"/>
      </a:lt2>
      <a:accent1>
        <a:srgbClr val="4176A0"/>
      </a:accent1>
      <a:accent2>
        <a:srgbClr val="E5E7E6"/>
      </a:accent2>
      <a:accent3>
        <a:srgbClr val="CFDDE6"/>
      </a:accent3>
      <a:accent4>
        <a:srgbClr val="FDB71A"/>
      </a:accent4>
      <a:accent5>
        <a:srgbClr val="A5C249"/>
      </a:accent5>
      <a:accent6>
        <a:srgbClr val="99C1F1"/>
      </a:accent6>
      <a:hlink>
        <a:srgbClr val="FDB71A"/>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ctr">
        <a:spAutoFit/>
      </a:bodyPr>
      <a:lstStyle>
        <a:defPPr algn="ctr" defTabSz="914400">
          <a:defRPr sz="900" b="1" dirty="0" smtClean="0">
            <a:solidFill>
              <a:prstClr val="black"/>
            </a:solidFill>
            <a:latin typeface="+mj-lt"/>
            <a:ea typeface="ＭＳ Ｐゴシック" pitchFamily="34" charset="-128"/>
            <a:cs typeface="+mn-cs"/>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16255</TotalTime>
  <Words>1183</Words>
  <Application>Microsoft Office PowerPoint</Application>
  <PresentationFormat>On-screen Show (4:3)</PresentationFormat>
  <Paragraphs>249</Paragraphs>
  <Slides>18</Slides>
  <Notes>9</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Office Theme</vt:lpstr>
      <vt:lpstr>16_Office Theme</vt:lpstr>
      <vt:lpstr>1_Puma template 1</vt:lpstr>
      <vt:lpstr>2_Puma template 1</vt:lpstr>
      <vt:lpstr>Puma template 1</vt:lpstr>
      <vt:lpstr>Puma Biotechnology  SUMMIT Trial Update on Regulatory Strategy </vt:lpstr>
      <vt:lpstr>Forward-Looking Safe Harbor Statement</vt:lpstr>
      <vt:lpstr>Current SUMMIT ‘Basket’ Trial: Study Design</vt:lpstr>
      <vt:lpstr>SUMMIT Hormone Receptor Positive Breast Cancer Cohort </vt:lpstr>
      <vt:lpstr>Somatic  Mutations in HER2 (ERBB2) in Hormone Receptor Positive Breast Cancer</vt:lpstr>
      <vt:lpstr>Maximal Change in Tumor in RECIST Measurable HR positive/HER2-negative, HER2mut MBC Subjects Receiving Neratinib Monotherapy, N+F, or N+F+T and Grouped by Treatment Type and HER2mut Type</vt:lpstr>
      <vt:lpstr>Kaplan Meier Plot of Progression Free Survival for Breast Cancer Cohorts in SUMMIT (Efficacy Evaluable Population - HR positive/HER2-negative, HER2mut MBC Cohort and with RECIST Tumor Assessment)</vt:lpstr>
      <vt:lpstr>Proposed Amendment to Breast Cancer Cohort in SUMMIT for  HR positive/HER2-negative, HER2mut MBC Cohort to  Support Accelerated Approval</vt:lpstr>
      <vt:lpstr>SUMMIT Cervical Cancer Cohort </vt:lpstr>
      <vt:lpstr>Characteristics of HER2 Mutant Cervical Cancer</vt:lpstr>
      <vt:lpstr>Neratinib Monotherapy Results Presented at SGO Meeting</vt:lpstr>
      <vt:lpstr>Neratinib Monotherapy Results Presented at SGO Meeting</vt:lpstr>
      <vt:lpstr>Path Forward </vt:lpstr>
      <vt:lpstr>HER-Seq (PUMA-NER-9501): HER2 mutation screening protocol</vt:lpstr>
      <vt:lpstr>Why HER-Seq? </vt:lpstr>
      <vt:lpstr>HER-Seq (PUMA-NER-9501) Study Protocol</vt:lpstr>
      <vt:lpstr>HER-Seq Trial  </vt:lpstr>
      <vt:lpstr>SUMMIT Trial   Proposed Registration Pathway </vt:lpstr>
    </vt:vector>
  </TitlesOfParts>
  <Company>Operatrix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Lo</dc:creator>
  <cp:lastModifiedBy>Mariann Ohanesian</cp:lastModifiedBy>
  <cp:revision>580</cp:revision>
  <cp:lastPrinted>2019-05-07T18:25:13Z</cp:lastPrinted>
  <dcterms:created xsi:type="dcterms:W3CDTF">2015-11-20T17:26:34Z</dcterms:created>
  <dcterms:modified xsi:type="dcterms:W3CDTF">2019-11-06T22:36:45Z</dcterms:modified>
</cp:coreProperties>
</file>